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2"/>
  </p:notesMasterIdLst>
  <p:sldIdLst>
    <p:sldId id="503" r:id="rId2"/>
    <p:sldId id="350" r:id="rId3"/>
    <p:sldId id="507" r:id="rId4"/>
    <p:sldId id="354" r:id="rId5"/>
    <p:sldId id="1513" r:id="rId6"/>
    <p:sldId id="1512" r:id="rId7"/>
    <p:sldId id="582" r:id="rId8"/>
    <p:sldId id="581" r:id="rId9"/>
    <p:sldId id="508" r:id="rId10"/>
    <p:sldId id="594" r:id="rId11"/>
    <p:sldId id="511" r:id="rId12"/>
    <p:sldId id="580" r:id="rId13"/>
    <p:sldId id="502" r:id="rId14"/>
    <p:sldId id="583" r:id="rId15"/>
    <p:sldId id="599" r:id="rId16"/>
    <p:sldId id="603" r:id="rId17"/>
    <p:sldId id="600" r:id="rId18"/>
    <p:sldId id="601" r:id="rId19"/>
    <p:sldId id="602" r:id="rId20"/>
    <p:sldId id="377" r:id="rId21"/>
    <p:sldId id="512" r:id="rId22"/>
    <p:sldId id="513" r:id="rId23"/>
    <p:sldId id="595" r:id="rId24"/>
    <p:sldId id="596" r:id="rId25"/>
    <p:sldId id="598" r:id="rId26"/>
    <p:sldId id="584" r:id="rId27"/>
    <p:sldId id="587" r:id="rId28"/>
    <p:sldId id="517" r:id="rId29"/>
    <p:sldId id="518" r:id="rId30"/>
    <p:sldId id="519" r:id="rId31"/>
    <p:sldId id="520" r:id="rId32"/>
    <p:sldId id="521" r:id="rId33"/>
    <p:sldId id="1508" r:id="rId34"/>
    <p:sldId id="522" r:id="rId35"/>
    <p:sldId id="1507" r:id="rId36"/>
    <p:sldId id="524" r:id="rId37"/>
    <p:sldId id="523" r:id="rId38"/>
    <p:sldId id="525" r:id="rId39"/>
    <p:sldId id="1509" r:id="rId40"/>
    <p:sldId id="585" r:id="rId41"/>
    <p:sldId id="588" r:id="rId42"/>
    <p:sldId id="539" r:id="rId43"/>
    <p:sldId id="1510" r:id="rId44"/>
    <p:sldId id="533" r:id="rId45"/>
    <p:sldId id="568" r:id="rId46"/>
    <p:sldId id="536" r:id="rId47"/>
    <p:sldId id="537" r:id="rId48"/>
    <p:sldId id="538" r:id="rId49"/>
    <p:sldId id="1517" r:id="rId50"/>
    <p:sldId id="542" r:id="rId51"/>
    <p:sldId id="1518" r:id="rId52"/>
    <p:sldId id="1511" r:id="rId53"/>
    <p:sldId id="540" r:id="rId54"/>
    <p:sldId id="586" r:id="rId55"/>
    <p:sldId id="589" r:id="rId56"/>
    <p:sldId id="1415" r:id="rId57"/>
    <p:sldId id="1514" r:id="rId58"/>
    <p:sldId id="566" r:id="rId59"/>
    <p:sldId id="567" r:id="rId60"/>
    <p:sldId id="1418" r:id="rId61"/>
    <p:sldId id="1515" r:id="rId62"/>
    <p:sldId id="1516" r:id="rId63"/>
    <p:sldId id="569" r:id="rId64"/>
    <p:sldId id="1521" r:id="rId65"/>
    <p:sldId id="1519" r:id="rId66"/>
    <p:sldId id="1520" r:id="rId67"/>
    <p:sldId id="1522" r:id="rId68"/>
    <p:sldId id="1523" r:id="rId69"/>
    <p:sldId id="570" r:id="rId70"/>
    <p:sldId id="593" r:id="rId7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182" autoAdjust="0"/>
    <p:restoredTop sz="94660"/>
  </p:normalViewPr>
  <p:slideViewPr>
    <p:cSldViewPr snapToGrid="0">
      <p:cViewPr varScale="1">
        <p:scale>
          <a:sx n="68" d="100"/>
          <a:sy n="68" d="100"/>
        </p:scale>
        <p:origin x="41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0641E2-1586-458B-85A2-C3BD06A39ED0}" type="datetimeFigureOut">
              <a:rPr lang="zh-CN" altLang="en-US" smtClean="0"/>
              <a:t>2022/3/6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5CF1D0-5898-42CD-BC19-3E3E1347AE3E}"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ChangeArrowheads="1" noTextEdit="1"/>
          </p:cNvSpPr>
          <p:nvPr>
            <p:ph type="sldImg"/>
          </p:nvPr>
        </p:nvSpPr>
        <p:spPr bwMode="auto">
          <a:xfrm>
            <a:off x="357188" y="684213"/>
            <a:ext cx="6223000" cy="3500437"/>
          </a:xfrm>
          <a:prstGeom prst="rect">
            <a:avLst/>
          </a:prstGeo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91139" name="Rectangle 3"/>
          <p:cNvSpPr>
            <a:spLocks noGrp="1" noChangeArrowheads="1"/>
          </p:cNvSpPr>
          <p:nvPr>
            <p:ph type="body" idx="1"/>
          </p:nvPr>
        </p:nvSpPr>
        <p:spPr bwMode="auto">
          <a:xfrm>
            <a:off x="914400" y="4413250"/>
            <a:ext cx="5105400" cy="4186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6" tIns="45713" rIns="91426" bIns="45713"/>
          <a:lstStyle/>
          <a:p>
            <a:endParaRPr lang="en-US"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bwMode="auto">
          <a:xfrm>
            <a:off x="357188" y="684213"/>
            <a:ext cx="6223000" cy="3500437"/>
          </a:xfrm>
          <a:prstGeom prst="rect">
            <a:avLst/>
          </a:prstGeo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93187" name="Rectangle 3"/>
          <p:cNvSpPr>
            <a:spLocks noGrp="1" noChangeArrowheads="1"/>
          </p:cNvSpPr>
          <p:nvPr>
            <p:ph type="body" idx="1"/>
          </p:nvPr>
        </p:nvSpPr>
        <p:spPr bwMode="auto">
          <a:xfrm>
            <a:off x="914400" y="4413250"/>
            <a:ext cx="5105400" cy="4186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6" tIns="45713" rIns="91426" bIns="45713"/>
          <a:lstStyle/>
          <a:p>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bwMode="auto">
          <a:xfrm>
            <a:off x="357188" y="684213"/>
            <a:ext cx="6223000" cy="3500437"/>
          </a:xfrm>
          <a:prstGeom prst="rect">
            <a:avLst/>
          </a:prstGeo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54627" name="Rectangle 3"/>
          <p:cNvSpPr>
            <a:spLocks noGrp="1" noChangeArrowheads="1"/>
          </p:cNvSpPr>
          <p:nvPr>
            <p:ph type="body" idx="1"/>
          </p:nvPr>
        </p:nvSpPr>
        <p:spPr bwMode="auto">
          <a:xfrm>
            <a:off x="914400" y="4413250"/>
            <a:ext cx="5105400" cy="4186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6" tIns="45713" rIns="91426" bIns="45713"/>
          <a:lstStyle/>
          <a:p>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bwMode="auto">
          <a:xfrm>
            <a:off x="357188" y="684213"/>
            <a:ext cx="6223000" cy="3500437"/>
          </a:xfrm>
          <a:prstGeom prst="rect">
            <a:avLst/>
          </a:prstGeo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54627" name="Rectangle 3"/>
          <p:cNvSpPr>
            <a:spLocks noGrp="1" noChangeArrowheads="1"/>
          </p:cNvSpPr>
          <p:nvPr>
            <p:ph type="body" idx="1"/>
          </p:nvPr>
        </p:nvSpPr>
        <p:spPr bwMode="auto">
          <a:xfrm>
            <a:off x="914400" y="4413250"/>
            <a:ext cx="5105400" cy="4186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6" tIns="45713" rIns="91426" bIns="45713"/>
          <a:lstStyle/>
          <a:p>
            <a:endParaRPr lang="en-US"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spect="1" noChangeArrowheads="1" noTextEdit="1"/>
          </p:cNvSpPr>
          <p:nvPr>
            <p:ph type="sldImg"/>
          </p:nvPr>
        </p:nvSpPr>
        <p:spPr bwMode="auto">
          <a:xfrm>
            <a:off x="357188" y="684213"/>
            <a:ext cx="6223000" cy="3500437"/>
          </a:xfrm>
          <a:prstGeom prst="rect">
            <a:avLst/>
          </a:prstGeo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58723" name="Rectangle 3"/>
          <p:cNvSpPr>
            <a:spLocks noGrp="1" noChangeArrowheads="1"/>
          </p:cNvSpPr>
          <p:nvPr>
            <p:ph type="body" idx="1"/>
          </p:nvPr>
        </p:nvSpPr>
        <p:spPr bwMode="auto">
          <a:xfrm>
            <a:off x="914400" y="4413250"/>
            <a:ext cx="5105400" cy="4186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6" tIns="45713" rIns="91426" bIns="45713"/>
          <a:lstStyle/>
          <a:p>
            <a:endParaRPr lang="en-US" altLang="zh-C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spect="1" noChangeArrowheads="1" noTextEdit="1"/>
          </p:cNvSpPr>
          <p:nvPr>
            <p:ph type="sldImg"/>
          </p:nvPr>
        </p:nvSpPr>
        <p:spPr bwMode="auto">
          <a:xfrm>
            <a:off x="357188" y="684213"/>
            <a:ext cx="6223000" cy="3500437"/>
          </a:xfrm>
          <a:prstGeom prst="rect">
            <a:avLst/>
          </a:prstGeo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58723" name="Rectangle 3"/>
          <p:cNvSpPr>
            <a:spLocks noGrp="1" noChangeArrowheads="1"/>
          </p:cNvSpPr>
          <p:nvPr>
            <p:ph type="body" idx="1"/>
          </p:nvPr>
        </p:nvSpPr>
        <p:spPr bwMode="auto">
          <a:xfrm>
            <a:off x="914400" y="4413250"/>
            <a:ext cx="5105400" cy="4186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6" tIns="45713" rIns="91426" bIns="45713"/>
          <a:lstStyle/>
          <a:p>
            <a:endParaRPr lang="en-US" altLang="zh-C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spect="1" noChangeArrowheads="1" noTextEdit="1"/>
          </p:cNvSpPr>
          <p:nvPr>
            <p:ph type="sldImg"/>
          </p:nvPr>
        </p:nvSpPr>
        <p:spPr bwMode="auto">
          <a:xfrm>
            <a:off x="357188" y="684213"/>
            <a:ext cx="6223000" cy="3500437"/>
          </a:xfrm>
          <a:prstGeom prst="rect">
            <a:avLst/>
          </a:prstGeo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58723" name="Rectangle 3"/>
          <p:cNvSpPr>
            <a:spLocks noGrp="1" noChangeArrowheads="1"/>
          </p:cNvSpPr>
          <p:nvPr>
            <p:ph type="body" idx="1"/>
          </p:nvPr>
        </p:nvSpPr>
        <p:spPr bwMode="auto">
          <a:xfrm>
            <a:off x="914400" y="4413250"/>
            <a:ext cx="5105400" cy="4186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6" tIns="45713" rIns="91426" bIns="45713"/>
          <a:lstStyle/>
          <a:p>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81A7C408-8E88-41CE-A17B-2E9E7ECDCBFD}" type="datetimeFigureOut">
              <a:rPr lang="zh-CN" altLang="en-US" smtClean="0"/>
              <a:t>2022/3/6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32ADA57-7851-4D13-839A-3849E67C283E}"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81A7C408-8E88-41CE-A17B-2E9E7ECDCBFD}" type="datetimeFigureOut">
              <a:rPr lang="zh-CN" altLang="en-US" smtClean="0"/>
              <a:t>2022/3/6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32ADA57-7851-4D13-839A-3849E67C283E}"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81A7C408-8E88-41CE-A17B-2E9E7ECDCBFD}" type="datetimeFigureOut">
              <a:rPr lang="zh-CN" altLang="en-US" smtClean="0"/>
              <a:t>2022/3/6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32ADA57-7851-4D13-839A-3849E67C283E}"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81A7C408-8E88-41CE-A17B-2E9E7ECDCBFD}" type="datetimeFigureOut">
              <a:rPr lang="zh-CN" altLang="en-US" smtClean="0"/>
              <a:t>2022/3/6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32ADA57-7851-4D13-839A-3849E67C283E}"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81A7C408-8E88-41CE-A17B-2E9E7ECDCBFD}" type="datetimeFigureOut">
              <a:rPr lang="zh-CN" altLang="en-US" smtClean="0"/>
              <a:t>2022/3/6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32ADA57-7851-4D13-839A-3849E67C283E}"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81A7C408-8E88-41CE-A17B-2E9E7ECDCBFD}" type="datetimeFigureOut">
              <a:rPr lang="zh-CN" altLang="en-US" smtClean="0"/>
              <a:t>2022/3/6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32ADA57-7851-4D13-839A-3849E67C283E}"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Content Placeholder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Content Placeholder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81A7C408-8E88-41CE-A17B-2E9E7ECDCBFD}" type="datetimeFigureOut">
              <a:rPr lang="zh-CN" altLang="en-US" smtClean="0"/>
              <a:t>2022/3/6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432ADA57-7851-4D13-839A-3849E67C283E}"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81A7C408-8E88-41CE-A17B-2E9E7ECDCBFD}" type="datetimeFigureOut">
              <a:rPr lang="zh-CN" altLang="en-US" smtClean="0"/>
              <a:t>2022/3/6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432ADA57-7851-4D13-839A-3849E67C283E}"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A7C408-8E88-41CE-A17B-2E9E7ECDCBFD}" type="datetimeFigureOut">
              <a:rPr lang="zh-CN" altLang="en-US" smtClean="0"/>
              <a:t>2022/3/6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432ADA57-7851-4D13-839A-3849E67C283E}"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Date Placeholder 4"/>
          <p:cNvSpPr>
            <a:spLocks noGrp="1"/>
          </p:cNvSpPr>
          <p:nvPr>
            <p:ph type="dt" sz="half" idx="10"/>
          </p:nvPr>
        </p:nvSpPr>
        <p:spPr/>
        <p:txBody>
          <a:bodyPr/>
          <a:lstStyle/>
          <a:p>
            <a:fld id="{81A7C408-8E88-41CE-A17B-2E9E7ECDCBFD}" type="datetimeFigureOut">
              <a:rPr lang="zh-CN" altLang="en-US" smtClean="0"/>
              <a:t>2022/3/6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32ADA57-7851-4D13-839A-3849E67C283E}"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Date Placeholder 4"/>
          <p:cNvSpPr>
            <a:spLocks noGrp="1"/>
          </p:cNvSpPr>
          <p:nvPr>
            <p:ph type="dt" sz="half" idx="10"/>
          </p:nvPr>
        </p:nvSpPr>
        <p:spPr/>
        <p:txBody>
          <a:bodyPr/>
          <a:lstStyle/>
          <a:p>
            <a:fld id="{81A7C408-8E88-41CE-A17B-2E9E7ECDCBFD}" type="datetimeFigureOut">
              <a:rPr lang="zh-CN" altLang="en-US" smtClean="0"/>
              <a:t>2022/3/6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32ADA57-7851-4D13-839A-3849E67C283E}"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A7C408-8E88-41CE-A17B-2E9E7ECDCBFD}" type="datetimeFigureOut">
              <a:rPr lang="zh-CN" altLang="en-US" smtClean="0"/>
              <a:t>2022/3/6</a:t>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2ADA57-7851-4D13-839A-3849E67C283E}" type="slidenum">
              <a:rPr lang="zh-CN" altLang="en-US" smtClean="0"/>
              <a:t>‹#›</a:t>
            </a:fld>
            <a:endParaRPr lang="zh-CN" alt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6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6.xml"/></Relationships>
</file>

<file path=ppt/slides/_rels/slide7.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slideLayout" Target="../slideLayouts/slideLayout1.xml"/><Relationship Id="rId4" Type="http://schemas.openxmlformats.org/officeDocument/2006/relationships/tags" Target="../tags/tag4.xml"/><Relationship Id="rId9" Type="http://schemas.openxmlformats.org/officeDocument/2006/relationships/tags" Target="../tags/tag9.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07617" y="1465149"/>
            <a:ext cx="8637105" cy="1471750"/>
          </a:xfrm>
        </p:spPr>
        <p:txBody>
          <a:bodyPr>
            <a:normAutofit fontScale="90000"/>
          </a:bodyPr>
          <a:lstStyle/>
          <a:p>
            <a:pPr>
              <a:lnSpc>
                <a:spcPct val="150000"/>
              </a:lnSpc>
            </a:pPr>
            <a:r>
              <a:rPr lang="zh-CN" altLang="en-US" sz="5400" dirty="0">
                <a:solidFill>
                  <a:srgbClr val="FFFF00"/>
                </a:solidFill>
                <a:latin typeface="Microsoft YaHei UI" panose="020B0503020204020204" pitchFamily="34" charset="-122"/>
                <a:ea typeface="Microsoft YaHei UI" panose="020B0503020204020204" pitchFamily="34" charset="-122"/>
              </a:rPr>
              <a:t>数字化时代的财务决策支持</a:t>
            </a:r>
            <a:br>
              <a:rPr lang="en-US" altLang="zh-CN" dirty="0">
                <a:solidFill>
                  <a:srgbClr val="FFFF00"/>
                </a:solidFill>
                <a:latin typeface="Microsoft YaHei UI" panose="020B0503020204020204" pitchFamily="34" charset="-122"/>
                <a:ea typeface="Microsoft YaHei UI" panose="020B0503020204020204" pitchFamily="34" charset="-122"/>
              </a:rPr>
            </a:br>
            <a:r>
              <a:rPr lang="en-US" altLang="zh-CN" sz="2700" dirty="0">
                <a:latin typeface="Microsoft YaHei UI" panose="020B0503020204020204" pitchFamily="34" charset="-122"/>
                <a:ea typeface="Microsoft YaHei UI" panose="020B0503020204020204" pitchFamily="34" charset="-122"/>
              </a:rPr>
              <a:t>Financial Decision Support in The Era of Digitalization </a:t>
            </a:r>
            <a:endParaRPr lang="zh-CN" altLang="en-US" sz="2700" dirty="0">
              <a:latin typeface="Microsoft YaHei UI" panose="020B0503020204020204" pitchFamily="34" charset="-122"/>
              <a:ea typeface="Microsoft YaHei UI" panose="020B0503020204020204" pitchFamily="34" charset="-122"/>
            </a:endParaRPr>
          </a:p>
        </p:txBody>
      </p:sp>
      <p:sp>
        <p:nvSpPr>
          <p:cNvPr id="3" name="副标题 2"/>
          <p:cNvSpPr>
            <a:spLocks noGrp="1"/>
          </p:cNvSpPr>
          <p:nvPr>
            <p:ph type="subTitle" idx="1"/>
          </p:nvPr>
        </p:nvSpPr>
        <p:spPr>
          <a:xfrm>
            <a:off x="1016000" y="3443774"/>
            <a:ext cx="7152861" cy="611743"/>
          </a:xfrm>
        </p:spPr>
        <p:txBody>
          <a:bodyPr>
            <a:normAutofit/>
          </a:bodyPr>
          <a:lstStyle/>
          <a:p>
            <a:pPr algn="ctr"/>
            <a:r>
              <a:rPr lang="zh-CN" altLang="en-US" sz="3600" dirty="0">
                <a:solidFill>
                  <a:srgbClr val="FFFF00"/>
                </a:solidFill>
              </a:rPr>
              <a:t>讲师：张宇</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2"/>
          <p:cNvSpPr txBox="1">
            <a:spLocks noChangeArrowheads="1"/>
          </p:cNvSpPr>
          <p:nvPr/>
        </p:nvSpPr>
        <p:spPr>
          <a:xfrm>
            <a:off x="0" y="200462"/>
            <a:ext cx="9541164" cy="57726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zh-CN" altLang="en-US" sz="2800" dirty="0">
                <a:solidFill>
                  <a:srgbClr val="FFFF00"/>
                </a:solidFill>
                <a:latin typeface="微软雅黑 Light" panose="020B0502040204020203" pitchFamily="34" charset="-122"/>
                <a:ea typeface="微软雅黑 Light" panose="020B0502040204020203" pitchFamily="34" charset="-122"/>
              </a:rPr>
              <a:t>  </a:t>
            </a:r>
            <a:r>
              <a:rPr lang="zh-CN" altLang="en-US" sz="2800" dirty="0">
                <a:solidFill>
                  <a:srgbClr val="FFFF00"/>
                </a:solidFill>
                <a:latin typeface="Microsoft YaHei UI" panose="020B0503020204020204" pitchFamily="34" charset="-122"/>
                <a:ea typeface="Microsoft YaHei UI" panose="020B0503020204020204" pitchFamily="34" charset="-122"/>
              </a:rPr>
              <a:t>决策的流程 </a:t>
            </a:r>
            <a:r>
              <a:rPr lang="en-US" altLang="zh-CN" sz="2800" dirty="0">
                <a:latin typeface="Microsoft YaHei UI" panose="020B0503020204020204" pitchFamily="34" charset="-122"/>
                <a:ea typeface="Microsoft YaHei UI" panose="020B0503020204020204" pitchFamily="34" charset="-122"/>
              </a:rPr>
              <a:t>The Process of Decision Making</a:t>
            </a:r>
          </a:p>
        </p:txBody>
      </p:sp>
      <p:grpSp>
        <p:nvGrpSpPr>
          <p:cNvPr id="14" name="Group 1"/>
          <p:cNvGrpSpPr/>
          <p:nvPr/>
        </p:nvGrpSpPr>
        <p:grpSpPr bwMode="auto">
          <a:xfrm>
            <a:off x="204124" y="1161608"/>
            <a:ext cx="8275781" cy="4721956"/>
            <a:chOff x="251520" y="788640"/>
            <a:chExt cx="7446403" cy="3943350"/>
          </a:xfrm>
        </p:grpSpPr>
        <p:sp>
          <p:nvSpPr>
            <p:cNvPr id="15" name="Freeform 5"/>
            <p:cNvSpPr/>
            <p:nvPr/>
          </p:nvSpPr>
          <p:spPr bwMode="blackWhite">
            <a:xfrm>
              <a:off x="4053024" y="1045815"/>
              <a:ext cx="3465513" cy="1355884"/>
            </a:xfrm>
            <a:custGeom>
              <a:avLst/>
              <a:gdLst>
                <a:gd name="T0" fmla="*/ 2147483646 w 869"/>
                <a:gd name="T1" fmla="*/ 2147483646 h 712"/>
                <a:gd name="T2" fmla="*/ 2147483646 w 869"/>
                <a:gd name="T3" fmla="*/ 2147483646 h 712"/>
                <a:gd name="T4" fmla="*/ 2147483646 w 869"/>
                <a:gd name="T5" fmla="*/ 2147483646 h 712"/>
                <a:gd name="T6" fmla="*/ 2147483646 w 869"/>
                <a:gd name="T7" fmla="*/ 2147483646 h 712"/>
                <a:gd name="T8" fmla="*/ 2147483646 w 869"/>
                <a:gd name="T9" fmla="*/ 2147483646 h 712"/>
                <a:gd name="T10" fmla="*/ 2147483646 w 869"/>
                <a:gd name="T11" fmla="*/ 2147483646 h 712"/>
                <a:gd name="T12" fmla="*/ 2147483646 w 869"/>
                <a:gd name="T13" fmla="*/ 2147483646 h 712"/>
                <a:gd name="T14" fmla="*/ 2147483646 w 869"/>
                <a:gd name="T15" fmla="*/ 2147483646 h 712"/>
                <a:gd name="T16" fmla="*/ 2147483646 w 869"/>
                <a:gd name="T17" fmla="*/ 2147483646 h 712"/>
                <a:gd name="T18" fmla="*/ 2147483646 w 869"/>
                <a:gd name="T19" fmla="*/ 2147483646 h 712"/>
                <a:gd name="T20" fmla="*/ 2147483646 w 869"/>
                <a:gd name="T21" fmla="*/ 2147483646 h 712"/>
                <a:gd name="T22" fmla="*/ 2147483646 w 869"/>
                <a:gd name="T23" fmla="*/ 2147483646 h 712"/>
                <a:gd name="T24" fmla="*/ 2147483646 w 869"/>
                <a:gd name="T25" fmla="*/ 2147483646 h 712"/>
                <a:gd name="T26" fmla="*/ 2147483646 w 869"/>
                <a:gd name="T27" fmla="*/ 2147483646 h 712"/>
                <a:gd name="T28" fmla="*/ 2147483646 w 869"/>
                <a:gd name="T29" fmla="*/ 2147483646 h 712"/>
                <a:gd name="T30" fmla="*/ 2147483646 w 869"/>
                <a:gd name="T31" fmla="*/ 2147483646 h 712"/>
                <a:gd name="T32" fmla="*/ 2147483646 w 869"/>
                <a:gd name="T33" fmla="*/ 2147483646 h 712"/>
                <a:gd name="T34" fmla="*/ 2147483646 w 869"/>
                <a:gd name="T35" fmla="*/ 2147483646 h 712"/>
                <a:gd name="T36" fmla="*/ 2147483646 w 869"/>
                <a:gd name="T37" fmla="*/ 2147483646 h 712"/>
                <a:gd name="T38" fmla="*/ 0 w 869"/>
                <a:gd name="T39" fmla="*/ 0 h 712"/>
                <a:gd name="T40" fmla="*/ 2147483646 w 869"/>
                <a:gd name="T41" fmla="*/ 2147483646 h 712"/>
                <a:gd name="T42" fmla="*/ 2147483646 w 869"/>
                <a:gd name="T43" fmla="*/ 2147483646 h 712"/>
                <a:gd name="T44" fmla="*/ 2147483646 w 869"/>
                <a:gd name="T45" fmla="*/ 2147483646 h 712"/>
                <a:gd name="T46" fmla="*/ 2147483646 w 869"/>
                <a:gd name="T47" fmla="*/ 2147483646 h 712"/>
                <a:gd name="T48" fmla="*/ 2147483646 w 869"/>
                <a:gd name="T49" fmla="*/ 2147483646 h 712"/>
                <a:gd name="T50" fmla="*/ 2147483646 w 869"/>
                <a:gd name="T51" fmla="*/ 2147483646 h 712"/>
                <a:gd name="T52" fmla="*/ 2147483646 w 869"/>
                <a:gd name="T53" fmla="*/ 2147483646 h 712"/>
                <a:gd name="T54" fmla="*/ 2147483646 w 869"/>
                <a:gd name="T55" fmla="*/ 2147483646 h 712"/>
                <a:gd name="T56" fmla="*/ 2147483646 w 869"/>
                <a:gd name="T57" fmla="*/ 2147483646 h 712"/>
                <a:gd name="T58" fmla="*/ 2147483646 w 869"/>
                <a:gd name="T59" fmla="*/ 2147483646 h 712"/>
                <a:gd name="T60" fmla="*/ 2147483646 w 869"/>
                <a:gd name="T61" fmla="*/ 2147483646 h 71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69"/>
                <a:gd name="T94" fmla="*/ 0 h 712"/>
                <a:gd name="T95" fmla="*/ 869 w 869"/>
                <a:gd name="T96" fmla="*/ 712 h 712"/>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69" h="712">
                  <a:moveTo>
                    <a:pt x="192" y="710"/>
                  </a:moveTo>
                  <a:lnTo>
                    <a:pt x="657" y="711"/>
                  </a:lnTo>
                  <a:lnTo>
                    <a:pt x="731" y="583"/>
                  </a:lnTo>
                  <a:lnTo>
                    <a:pt x="801" y="452"/>
                  </a:lnTo>
                  <a:lnTo>
                    <a:pt x="868" y="319"/>
                  </a:lnTo>
                  <a:lnTo>
                    <a:pt x="729" y="400"/>
                  </a:lnTo>
                  <a:lnTo>
                    <a:pt x="694" y="349"/>
                  </a:lnTo>
                  <a:lnTo>
                    <a:pt x="655" y="301"/>
                  </a:lnTo>
                  <a:lnTo>
                    <a:pt x="613" y="256"/>
                  </a:lnTo>
                  <a:lnTo>
                    <a:pt x="567" y="213"/>
                  </a:lnTo>
                  <a:lnTo>
                    <a:pt x="519" y="175"/>
                  </a:lnTo>
                  <a:lnTo>
                    <a:pt x="467" y="140"/>
                  </a:lnTo>
                  <a:lnTo>
                    <a:pt x="415" y="108"/>
                  </a:lnTo>
                  <a:lnTo>
                    <a:pt x="360" y="80"/>
                  </a:lnTo>
                  <a:lnTo>
                    <a:pt x="302" y="56"/>
                  </a:lnTo>
                  <a:lnTo>
                    <a:pt x="244" y="36"/>
                  </a:lnTo>
                  <a:lnTo>
                    <a:pt x="184" y="21"/>
                  </a:lnTo>
                  <a:lnTo>
                    <a:pt x="123" y="9"/>
                  </a:lnTo>
                  <a:lnTo>
                    <a:pt x="61" y="2"/>
                  </a:lnTo>
                  <a:lnTo>
                    <a:pt x="0" y="0"/>
                  </a:lnTo>
                  <a:lnTo>
                    <a:pt x="164" y="206"/>
                  </a:lnTo>
                  <a:lnTo>
                    <a:pt x="63" y="445"/>
                  </a:lnTo>
                  <a:lnTo>
                    <a:pt x="104" y="455"/>
                  </a:lnTo>
                  <a:lnTo>
                    <a:pt x="145" y="468"/>
                  </a:lnTo>
                  <a:lnTo>
                    <a:pt x="184" y="485"/>
                  </a:lnTo>
                  <a:lnTo>
                    <a:pt x="221" y="505"/>
                  </a:lnTo>
                  <a:lnTo>
                    <a:pt x="256" y="530"/>
                  </a:lnTo>
                  <a:lnTo>
                    <a:pt x="290" y="557"/>
                  </a:lnTo>
                  <a:lnTo>
                    <a:pt x="320" y="587"/>
                  </a:lnTo>
                  <a:lnTo>
                    <a:pt x="348" y="620"/>
                  </a:lnTo>
                  <a:lnTo>
                    <a:pt x="192" y="710"/>
                  </a:lnTo>
                </a:path>
              </a:pathLst>
            </a:custGeom>
            <a:solidFill>
              <a:srgbClr val="002060"/>
            </a:solidFill>
            <a:ln w="12700" cap="rnd">
              <a:solidFill>
                <a:schemeClr val="tx1"/>
              </a:solidFill>
              <a:round/>
            </a:ln>
          </p:spPr>
          <p:txBody>
            <a:bodyPr/>
            <a:lstStyle/>
            <a:p>
              <a:endParaRPr lang="zh-CN" altLang="en-US">
                <a:solidFill>
                  <a:srgbClr val="FFFF00"/>
                </a:solidFill>
                <a:latin typeface="Microsoft YaHei UI" panose="020B0503020204020204" pitchFamily="34" charset="-122"/>
                <a:ea typeface="Microsoft YaHei UI" panose="020B0503020204020204" pitchFamily="34" charset="-122"/>
              </a:endParaRPr>
            </a:p>
          </p:txBody>
        </p:sp>
        <p:sp>
          <p:nvSpPr>
            <p:cNvPr id="16" name="Freeform 6"/>
            <p:cNvSpPr/>
            <p:nvPr/>
          </p:nvSpPr>
          <p:spPr bwMode="blackWhite">
            <a:xfrm>
              <a:off x="5038861" y="2043083"/>
              <a:ext cx="2659062" cy="1630204"/>
            </a:xfrm>
            <a:custGeom>
              <a:avLst/>
              <a:gdLst>
                <a:gd name="T0" fmla="*/ 2147483646 w 667"/>
                <a:gd name="T1" fmla="*/ 2147483646 h 856"/>
                <a:gd name="T2" fmla="*/ 2147483646 w 667"/>
                <a:gd name="T3" fmla="*/ 2147483646 h 856"/>
                <a:gd name="T4" fmla="*/ 2147483646 w 667"/>
                <a:gd name="T5" fmla="*/ 2147483646 h 856"/>
                <a:gd name="T6" fmla="*/ 2147483646 w 667"/>
                <a:gd name="T7" fmla="*/ 2147483646 h 856"/>
                <a:gd name="T8" fmla="*/ 2147483646 w 667"/>
                <a:gd name="T9" fmla="*/ 2147483646 h 856"/>
                <a:gd name="T10" fmla="*/ 2147483646 w 667"/>
                <a:gd name="T11" fmla="*/ 2147483646 h 856"/>
                <a:gd name="T12" fmla="*/ 2147483646 w 667"/>
                <a:gd name="T13" fmla="*/ 2147483646 h 856"/>
                <a:gd name="T14" fmla="*/ 2147483646 w 667"/>
                <a:gd name="T15" fmla="*/ 2147483646 h 856"/>
                <a:gd name="T16" fmla="*/ 2147483646 w 667"/>
                <a:gd name="T17" fmla="*/ 2147483646 h 856"/>
                <a:gd name="T18" fmla="*/ 2147483646 w 667"/>
                <a:gd name="T19" fmla="*/ 2147483646 h 856"/>
                <a:gd name="T20" fmla="*/ 2147483646 w 667"/>
                <a:gd name="T21" fmla="*/ 2147483646 h 856"/>
                <a:gd name="T22" fmla="*/ 2147483646 w 667"/>
                <a:gd name="T23" fmla="*/ 2147483646 h 856"/>
                <a:gd name="T24" fmla="*/ 2147483646 w 667"/>
                <a:gd name="T25" fmla="*/ 2147483646 h 856"/>
                <a:gd name="T26" fmla="*/ 2147483646 w 667"/>
                <a:gd name="T27" fmla="*/ 2147483646 h 856"/>
                <a:gd name="T28" fmla="*/ 2147483646 w 667"/>
                <a:gd name="T29" fmla="*/ 2147483646 h 856"/>
                <a:gd name="T30" fmla="*/ 2147483646 w 667"/>
                <a:gd name="T31" fmla="*/ 0 h 856"/>
                <a:gd name="T32" fmla="*/ 2147483646 w 667"/>
                <a:gd name="T33" fmla="*/ 2147483646 h 856"/>
                <a:gd name="T34" fmla="*/ 2147483646 w 667"/>
                <a:gd name="T35" fmla="*/ 2147483646 h 856"/>
                <a:gd name="T36" fmla="*/ 2147483646 w 667"/>
                <a:gd name="T37" fmla="*/ 2147483646 h 856"/>
                <a:gd name="T38" fmla="*/ 2147483646 w 667"/>
                <a:gd name="T39" fmla="*/ 2147483646 h 856"/>
                <a:gd name="T40" fmla="*/ 2147483646 w 667"/>
                <a:gd name="T41" fmla="*/ 2147483646 h 856"/>
                <a:gd name="T42" fmla="*/ 2147483646 w 667"/>
                <a:gd name="T43" fmla="*/ 2147483646 h 856"/>
                <a:gd name="T44" fmla="*/ 2147483646 w 667"/>
                <a:gd name="T45" fmla="*/ 2147483646 h 856"/>
                <a:gd name="T46" fmla="*/ 2147483646 w 667"/>
                <a:gd name="T47" fmla="*/ 2147483646 h 856"/>
                <a:gd name="T48" fmla="*/ 2147483646 w 667"/>
                <a:gd name="T49" fmla="*/ 2147483646 h 856"/>
                <a:gd name="T50" fmla="*/ 2147483646 w 667"/>
                <a:gd name="T51" fmla="*/ 2147483646 h 856"/>
                <a:gd name="T52" fmla="*/ 0 w 667"/>
                <a:gd name="T53" fmla="*/ 2147483646 h 856"/>
                <a:gd name="T54" fmla="*/ 2147483646 w 667"/>
                <a:gd name="T55" fmla="*/ 2147483646 h 85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67"/>
                <a:gd name="T85" fmla="*/ 0 h 856"/>
                <a:gd name="T86" fmla="*/ 667 w 667"/>
                <a:gd name="T87" fmla="*/ 856 h 85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67" h="856">
                  <a:moveTo>
                    <a:pt x="205" y="855"/>
                  </a:moveTo>
                  <a:lnTo>
                    <a:pt x="666" y="846"/>
                  </a:lnTo>
                  <a:lnTo>
                    <a:pt x="523" y="764"/>
                  </a:lnTo>
                  <a:lnTo>
                    <a:pt x="551" y="709"/>
                  </a:lnTo>
                  <a:lnTo>
                    <a:pt x="574" y="653"/>
                  </a:lnTo>
                  <a:lnTo>
                    <a:pt x="593" y="595"/>
                  </a:lnTo>
                  <a:lnTo>
                    <a:pt x="608" y="535"/>
                  </a:lnTo>
                  <a:lnTo>
                    <a:pt x="619" y="476"/>
                  </a:lnTo>
                  <a:lnTo>
                    <a:pt x="625" y="415"/>
                  </a:lnTo>
                  <a:lnTo>
                    <a:pt x="627" y="354"/>
                  </a:lnTo>
                  <a:lnTo>
                    <a:pt x="625" y="293"/>
                  </a:lnTo>
                  <a:lnTo>
                    <a:pt x="618" y="233"/>
                  </a:lnTo>
                  <a:lnTo>
                    <a:pt x="607" y="172"/>
                  </a:lnTo>
                  <a:lnTo>
                    <a:pt x="592" y="114"/>
                  </a:lnTo>
                  <a:lnTo>
                    <a:pt x="572" y="56"/>
                  </a:lnTo>
                  <a:lnTo>
                    <a:pt x="549" y="0"/>
                  </a:lnTo>
                  <a:lnTo>
                    <a:pt x="427" y="219"/>
                  </a:lnTo>
                  <a:lnTo>
                    <a:pt x="163" y="216"/>
                  </a:lnTo>
                  <a:lnTo>
                    <a:pt x="174" y="255"/>
                  </a:lnTo>
                  <a:lnTo>
                    <a:pt x="181" y="298"/>
                  </a:lnTo>
                  <a:lnTo>
                    <a:pt x="184" y="340"/>
                  </a:lnTo>
                  <a:lnTo>
                    <a:pt x="183" y="381"/>
                  </a:lnTo>
                  <a:lnTo>
                    <a:pt x="178" y="423"/>
                  </a:lnTo>
                  <a:lnTo>
                    <a:pt x="170" y="464"/>
                  </a:lnTo>
                  <a:lnTo>
                    <a:pt x="158" y="505"/>
                  </a:lnTo>
                  <a:lnTo>
                    <a:pt x="142" y="544"/>
                  </a:lnTo>
                  <a:lnTo>
                    <a:pt x="0" y="465"/>
                  </a:lnTo>
                  <a:lnTo>
                    <a:pt x="205" y="855"/>
                  </a:lnTo>
                </a:path>
              </a:pathLst>
            </a:custGeom>
            <a:solidFill>
              <a:srgbClr val="002060"/>
            </a:solidFill>
            <a:ln w="12700" cap="rnd">
              <a:solidFill>
                <a:schemeClr val="tx1"/>
              </a:solidFill>
              <a:round/>
            </a:ln>
          </p:spPr>
          <p:txBody>
            <a:bodyPr/>
            <a:lstStyle/>
            <a:p>
              <a:endParaRPr lang="zh-CN" altLang="en-US">
                <a:solidFill>
                  <a:srgbClr val="FFFF00"/>
                </a:solidFill>
                <a:latin typeface="Microsoft YaHei UI" panose="020B0503020204020204" pitchFamily="34" charset="-122"/>
                <a:ea typeface="Microsoft YaHei UI" panose="020B0503020204020204" pitchFamily="34" charset="-122"/>
              </a:endParaRPr>
            </a:p>
          </p:txBody>
        </p:sp>
        <p:sp>
          <p:nvSpPr>
            <p:cNvPr id="17" name="Freeform 7"/>
            <p:cNvSpPr/>
            <p:nvPr/>
          </p:nvSpPr>
          <p:spPr bwMode="blackWhite">
            <a:xfrm>
              <a:off x="3360873" y="3238947"/>
              <a:ext cx="3497263" cy="1493043"/>
            </a:xfrm>
            <a:custGeom>
              <a:avLst/>
              <a:gdLst>
                <a:gd name="T0" fmla="*/ 0 w 877"/>
                <a:gd name="T1" fmla="*/ 2147483646 h 784"/>
                <a:gd name="T2" fmla="*/ 2147483646 w 877"/>
                <a:gd name="T3" fmla="*/ 2147483646 h 784"/>
                <a:gd name="T4" fmla="*/ 2147483646 w 877"/>
                <a:gd name="T5" fmla="*/ 2147483646 h 784"/>
                <a:gd name="T6" fmla="*/ 2147483646 w 877"/>
                <a:gd name="T7" fmla="*/ 2147483646 h 784"/>
                <a:gd name="T8" fmla="*/ 2147483646 w 877"/>
                <a:gd name="T9" fmla="*/ 2147483646 h 784"/>
                <a:gd name="T10" fmla="*/ 2147483646 w 877"/>
                <a:gd name="T11" fmla="*/ 2147483646 h 784"/>
                <a:gd name="T12" fmla="*/ 2147483646 w 877"/>
                <a:gd name="T13" fmla="*/ 2147483646 h 784"/>
                <a:gd name="T14" fmla="*/ 2147483646 w 877"/>
                <a:gd name="T15" fmla="*/ 2147483646 h 784"/>
                <a:gd name="T16" fmla="*/ 2147483646 w 877"/>
                <a:gd name="T17" fmla="*/ 2147483646 h 784"/>
                <a:gd name="T18" fmla="*/ 2147483646 w 877"/>
                <a:gd name="T19" fmla="*/ 2147483646 h 784"/>
                <a:gd name="T20" fmla="*/ 2147483646 w 877"/>
                <a:gd name="T21" fmla="*/ 2147483646 h 784"/>
                <a:gd name="T22" fmla="*/ 2147483646 w 877"/>
                <a:gd name="T23" fmla="*/ 2147483646 h 784"/>
                <a:gd name="T24" fmla="*/ 2147483646 w 877"/>
                <a:gd name="T25" fmla="*/ 2147483646 h 784"/>
                <a:gd name="T26" fmla="*/ 2147483646 w 877"/>
                <a:gd name="T27" fmla="*/ 2147483646 h 784"/>
                <a:gd name="T28" fmla="*/ 2147483646 w 877"/>
                <a:gd name="T29" fmla="*/ 2147483646 h 784"/>
                <a:gd name="T30" fmla="*/ 2147483646 w 877"/>
                <a:gd name="T31" fmla="*/ 2147483646 h 784"/>
                <a:gd name="T32" fmla="*/ 2147483646 w 877"/>
                <a:gd name="T33" fmla="*/ 2147483646 h 784"/>
                <a:gd name="T34" fmla="*/ 2147483646 w 877"/>
                <a:gd name="T35" fmla="*/ 2147483646 h 784"/>
                <a:gd name="T36" fmla="*/ 2147483646 w 877"/>
                <a:gd name="T37" fmla="*/ 2147483646 h 784"/>
                <a:gd name="T38" fmla="*/ 2147483646 w 877"/>
                <a:gd name="T39" fmla="*/ 2147483646 h 784"/>
                <a:gd name="T40" fmla="*/ 2147483646 w 877"/>
                <a:gd name="T41" fmla="*/ 2147483646 h 784"/>
                <a:gd name="T42" fmla="*/ 2147483646 w 877"/>
                <a:gd name="T43" fmla="*/ 2147483646 h 784"/>
                <a:gd name="T44" fmla="*/ 2147483646 w 877"/>
                <a:gd name="T45" fmla="*/ 2147483646 h 784"/>
                <a:gd name="T46" fmla="*/ 2147483646 w 877"/>
                <a:gd name="T47" fmla="*/ 2147483646 h 784"/>
                <a:gd name="T48" fmla="*/ 2147483646 w 877"/>
                <a:gd name="T49" fmla="*/ 2147483646 h 784"/>
                <a:gd name="T50" fmla="*/ 2147483646 w 877"/>
                <a:gd name="T51" fmla="*/ 2147483646 h 784"/>
                <a:gd name="T52" fmla="*/ 2147483646 w 877"/>
                <a:gd name="T53" fmla="*/ 0 h 784"/>
                <a:gd name="T54" fmla="*/ 0 w 877"/>
                <a:gd name="T55" fmla="*/ 2147483646 h 78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877"/>
                <a:gd name="T85" fmla="*/ 0 h 784"/>
                <a:gd name="T86" fmla="*/ 877 w 877"/>
                <a:gd name="T87" fmla="*/ 784 h 784"/>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877" h="784">
                  <a:moveTo>
                    <a:pt x="0" y="391"/>
                  </a:moveTo>
                  <a:lnTo>
                    <a:pt x="220" y="783"/>
                  </a:lnTo>
                  <a:lnTo>
                    <a:pt x="220" y="603"/>
                  </a:lnTo>
                  <a:lnTo>
                    <a:pt x="279" y="599"/>
                  </a:lnTo>
                  <a:lnTo>
                    <a:pt x="337" y="588"/>
                  </a:lnTo>
                  <a:lnTo>
                    <a:pt x="394" y="575"/>
                  </a:lnTo>
                  <a:lnTo>
                    <a:pt x="450" y="558"/>
                  </a:lnTo>
                  <a:lnTo>
                    <a:pt x="505" y="537"/>
                  </a:lnTo>
                  <a:lnTo>
                    <a:pt x="559" y="513"/>
                  </a:lnTo>
                  <a:lnTo>
                    <a:pt x="611" y="485"/>
                  </a:lnTo>
                  <a:lnTo>
                    <a:pt x="661" y="454"/>
                  </a:lnTo>
                  <a:lnTo>
                    <a:pt x="708" y="418"/>
                  </a:lnTo>
                  <a:lnTo>
                    <a:pt x="755" y="380"/>
                  </a:lnTo>
                  <a:lnTo>
                    <a:pt x="799" y="338"/>
                  </a:lnTo>
                  <a:lnTo>
                    <a:pt x="838" y="293"/>
                  </a:lnTo>
                  <a:lnTo>
                    <a:pt x="876" y="246"/>
                  </a:lnTo>
                  <a:lnTo>
                    <a:pt x="610" y="260"/>
                  </a:lnTo>
                  <a:lnTo>
                    <a:pt x="489" y="27"/>
                  </a:lnTo>
                  <a:lnTo>
                    <a:pt x="464" y="50"/>
                  </a:lnTo>
                  <a:lnTo>
                    <a:pt x="438" y="73"/>
                  </a:lnTo>
                  <a:lnTo>
                    <a:pt x="405" y="95"/>
                  </a:lnTo>
                  <a:lnTo>
                    <a:pt x="371" y="116"/>
                  </a:lnTo>
                  <a:lnTo>
                    <a:pt x="336" y="132"/>
                  </a:lnTo>
                  <a:lnTo>
                    <a:pt x="298" y="147"/>
                  </a:lnTo>
                  <a:lnTo>
                    <a:pt x="259" y="156"/>
                  </a:lnTo>
                  <a:lnTo>
                    <a:pt x="220" y="163"/>
                  </a:lnTo>
                  <a:lnTo>
                    <a:pt x="220" y="0"/>
                  </a:lnTo>
                  <a:lnTo>
                    <a:pt x="0" y="391"/>
                  </a:lnTo>
                </a:path>
              </a:pathLst>
            </a:custGeom>
            <a:solidFill>
              <a:srgbClr val="002060"/>
            </a:solidFill>
            <a:ln w="12700" cap="rnd">
              <a:solidFill>
                <a:schemeClr val="tx1"/>
              </a:solidFill>
              <a:round/>
            </a:ln>
          </p:spPr>
          <p:txBody>
            <a:bodyPr/>
            <a:lstStyle/>
            <a:p>
              <a:endParaRPr lang="zh-CN" altLang="en-US">
                <a:solidFill>
                  <a:srgbClr val="FFFF00"/>
                </a:solidFill>
                <a:latin typeface="Microsoft YaHei UI" panose="020B0503020204020204" pitchFamily="34" charset="-122"/>
                <a:ea typeface="Microsoft YaHei UI" panose="020B0503020204020204" pitchFamily="34" charset="-122"/>
              </a:endParaRPr>
            </a:p>
          </p:txBody>
        </p:sp>
        <p:sp>
          <p:nvSpPr>
            <p:cNvPr id="18" name="Freeform 8"/>
            <p:cNvSpPr/>
            <p:nvPr/>
          </p:nvSpPr>
          <p:spPr bwMode="blackWhite">
            <a:xfrm>
              <a:off x="409711" y="3054638"/>
              <a:ext cx="3321050" cy="1331595"/>
            </a:xfrm>
            <a:custGeom>
              <a:avLst/>
              <a:gdLst>
                <a:gd name="T0" fmla="*/ 2147483646 w 833"/>
                <a:gd name="T1" fmla="*/ 0 h 699"/>
                <a:gd name="T2" fmla="*/ 0 w 833"/>
                <a:gd name="T3" fmla="*/ 2147483646 h 699"/>
                <a:gd name="T4" fmla="*/ 2147483646 w 833"/>
                <a:gd name="T5" fmla="*/ 2147483646 h 699"/>
                <a:gd name="T6" fmla="*/ 2147483646 w 833"/>
                <a:gd name="T7" fmla="*/ 2147483646 h 699"/>
                <a:gd name="T8" fmla="*/ 2147483646 w 833"/>
                <a:gd name="T9" fmla="*/ 2147483646 h 699"/>
                <a:gd name="T10" fmla="*/ 2147483646 w 833"/>
                <a:gd name="T11" fmla="*/ 2147483646 h 699"/>
                <a:gd name="T12" fmla="*/ 2147483646 w 833"/>
                <a:gd name="T13" fmla="*/ 2147483646 h 699"/>
                <a:gd name="T14" fmla="*/ 2147483646 w 833"/>
                <a:gd name="T15" fmla="*/ 2147483646 h 699"/>
                <a:gd name="T16" fmla="*/ 2147483646 w 833"/>
                <a:gd name="T17" fmla="*/ 2147483646 h 699"/>
                <a:gd name="T18" fmla="*/ 2147483646 w 833"/>
                <a:gd name="T19" fmla="*/ 2147483646 h 699"/>
                <a:gd name="T20" fmla="*/ 2147483646 w 833"/>
                <a:gd name="T21" fmla="*/ 2147483646 h 699"/>
                <a:gd name="T22" fmla="*/ 2147483646 w 833"/>
                <a:gd name="T23" fmla="*/ 2147483646 h 699"/>
                <a:gd name="T24" fmla="*/ 2147483646 w 833"/>
                <a:gd name="T25" fmla="*/ 2147483646 h 699"/>
                <a:gd name="T26" fmla="*/ 2147483646 w 833"/>
                <a:gd name="T27" fmla="*/ 2147483646 h 699"/>
                <a:gd name="T28" fmla="*/ 2147483646 w 833"/>
                <a:gd name="T29" fmla="*/ 2147483646 h 699"/>
                <a:gd name="T30" fmla="*/ 2147483646 w 833"/>
                <a:gd name="T31" fmla="*/ 2147483646 h 699"/>
                <a:gd name="T32" fmla="*/ 2147483646 w 833"/>
                <a:gd name="T33" fmla="*/ 2147483646 h 699"/>
                <a:gd name="T34" fmla="*/ 2147483646 w 833"/>
                <a:gd name="T35" fmla="*/ 2147483646 h 699"/>
                <a:gd name="T36" fmla="*/ 2147483646 w 833"/>
                <a:gd name="T37" fmla="*/ 2147483646 h 699"/>
                <a:gd name="T38" fmla="*/ 2147483646 w 833"/>
                <a:gd name="T39" fmla="*/ 2147483646 h 699"/>
                <a:gd name="T40" fmla="*/ 2147483646 w 833"/>
                <a:gd name="T41" fmla="*/ 2147483646 h 699"/>
                <a:gd name="T42" fmla="*/ 2147483646 w 833"/>
                <a:gd name="T43" fmla="*/ 2147483646 h 699"/>
                <a:gd name="T44" fmla="*/ 2147483646 w 833"/>
                <a:gd name="T45" fmla="*/ 2147483646 h 699"/>
                <a:gd name="T46" fmla="*/ 2147483646 w 833"/>
                <a:gd name="T47" fmla="*/ 2147483646 h 699"/>
                <a:gd name="T48" fmla="*/ 2147483646 w 833"/>
                <a:gd name="T49" fmla="*/ 2147483646 h 699"/>
                <a:gd name="T50" fmla="*/ 2147483646 w 833"/>
                <a:gd name="T51" fmla="*/ 0 h 69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833"/>
                <a:gd name="T79" fmla="*/ 0 h 699"/>
                <a:gd name="T80" fmla="*/ 833 w 833"/>
                <a:gd name="T81" fmla="*/ 699 h 699"/>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833" h="699">
                  <a:moveTo>
                    <a:pt x="292" y="0"/>
                  </a:moveTo>
                  <a:lnTo>
                    <a:pt x="0" y="352"/>
                  </a:lnTo>
                  <a:lnTo>
                    <a:pt x="163" y="293"/>
                  </a:lnTo>
                  <a:lnTo>
                    <a:pt x="198" y="344"/>
                  </a:lnTo>
                  <a:lnTo>
                    <a:pt x="236" y="392"/>
                  </a:lnTo>
                  <a:lnTo>
                    <a:pt x="277" y="438"/>
                  </a:lnTo>
                  <a:lnTo>
                    <a:pt x="322" y="480"/>
                  </a:lnTo>
                  <a:lnTo>
                    <a:pt x="370" y="520"/>
                  </a:lnTo>
                  <a:lnTo>
                    <a:pt x="419" y="555"/>
                  </a:lnTo>
                  <a:lnTo>
                    <a:pt x="472" y="588"/>
                  </a:lnTo>
                  <a:lnTo>
                    <a:pt x="527" y="616"/>
                  </a:lnTo>
                  <a:lnTo>
                    <a:pt x="583" y="641"/>
                  </a:lnTo>
                  <a:lnTo>
                    <a:pt x="641" y="662"/>
                  </a:lnTo>
                  <a:lnTo>
                    <a:pt x="700" y="678"/>
                  </a:lnTo>
                  <a:lnTo>
                    <a:pt x="762" y="690"/>
                  </a:lnTo>
                  <a:lnTo>
                    <a:pt x="822" y="698"/>
                  </a:lnTo>
                  <a:lnTo>
                    <a:pt x="702" y="494"/>
                  </a:lnTo>
                  <a:lnTo>
                    <a:pt x="832" y="256"/>
                  </a:lnTo>
                  <a:lnTo>
                    <a:pt x="787" y="247"/>
                  </a:lnTo>
                  <a:lnTo>
                    <a:pt x="745" y="233"/>
                  </a:lnTo>
                  <a:lnTo>
                    <a:pt x="704" y="214"/>
                  </a:lnTo>
                  <a:lnTo>
                    <a:pt x="665" y="192"/>
                  </a:lnTo>
                  <a:lnTo>
                    <a:pt x="630" y="165"/>
                  </a:lnTo>
                  <a:lnTo>
                    <a:pt x="596" y="136"/>
                  </a:lnTo>
                  <a:lnTo>
                    <a:pt x="736" y="84"/>
                  </a:lnTo>
                  <a:lnTo>
                    <a:pt x="292" y="0"/>
                  </a:lnTo>
                </a:path>
              </a:pathLst>
            </a:custGeom>
            <a:solidFill>
              <a:srgbClr val="002060"/>
            </a:solidFill>
            <a:ln w="12700" cap="rnd">
              <a:solidFill>
                <a:schemeClr val="tx1"/>
              </a:solidFill>
              <a:round/>
            </a:ln>
          </p:spPr>
          <p:txBody>
            <a:bodyPr/>
            <a:lstStyle/>
            <a:p>
              <a:endParaRPr lang="zh-CN" altLang="en-US">
                <a:solidFill>
                  <a:srgbClr val="FFFF00"/>
                </a:solidFill>
                <a:latin typeface="Microsoft YaHei UI" panose="020B0503020204020204" pitchFamily="34" charset="-122"/>
                <a:ea typeface="Microsoft YaHei UI" panose="020B0503020204020204" pitchFamily="34" charset="-122"/>
              </a:endParaRPr>
            </a:p>
          </p:txBody>
        </p:sp>
        <p:sp>
          <p:nvSpPr>
            <p:cNvPr id="19" name="Freeform 9"/>
            <p:cNvSpPr/>
            <p:nvPr/>
          </p:nvSpPr>
          <p:spPr bwMode="blackWhite">
            <a:xfrm>
              <a:off x="1092337" y="788640"/>
              <a:ext cx="3455987" cy="1483043"/>
            </a:xfrm>
            <a:custGeom>
              <a:avLst/>
              <a:gdLst>
                <a:gd name="T0" fmla="*/ 2147483646 w 867"/>
                <a:gd name="T1" fmla="*/ 2147483646 h 779"/>
                <a:gd name="T2" fmla="*/ 2147483646 w 867"/>
                <a:gd name="T3" fmla="*/ 2147483646 h 779"/>
                <a:gd name="T4" fmla="*/ 2147483646 w 867"/>
                <a:gd name="T5" fmla="*/ 2147483646 h 779"/>
                <a:gd name="T6" fmla="*/ 2147483646 w 867"/>
                <a:gd name="T7" fmla="*/ 2147483646 h 779"/>
                <a:gd name="T8" fmla="*/ 2147483646 w 867"/>
                <a:gd name="T9" fmla="*/ 2147483646 h 779"/>
                <a:gd name="T10" fmla="*/ 2147483646 w 867"/>
                <a:gd name="T11" fmla="*/ 2147483646 h 779"/>
                <a:gd name="T12" fmla="*/ 2147483646 w 867"/>
                <a:gd name="T13" fmla="*/ 2147483646 h 779"/>
                <a:gd name="T14" fmla="*/ 2147483646 w 867"/>
                <a:gd name="T15" fmla="*/ 2147483646 h 779"/>
                <a:gd name="T16" fmla="*/ 2147483646 w 867"/>
                <a:gd name="T17" fmla="*/ 2147483646 h 779"/>
                <a:gd name="T18" fmla="*/ 2147483646 w 867"/>
                <a:gd name="T19" fmla="*/ 2147483646 h 779"/>
                <a:gd name="T20" fmla="*/ 2147483646 w 867"/>
                <a:gd name="T21" fmla="*/ 2147483646 h 779"/>
                <a:gd name="T22" fmla="*/ 2147483646 w 867"/>
                <a:gd name="T23" fmla="*/ 2147483646 h 779"/>
                <a:gd name="T24" fmla="*/ 2147483646 w 867"/>
                <a:gd name="T25" fmla="*/ 0 h 779"/>
                <a:gd name="T26" fmla="*/ 2147483646 w 867"/>
                <a:gd name="T27" fmla="*/ 2147483646 h 779"/>
                <a:gd name="T28" fmla="*/ 2147483646 w 867"/>
                <a:gd name="T29" fmla="*/ 2147483646 h 779"/>
                <a:gd name="T30" fmla="*/ 2147483646 w 867"/>
                <a:gd name="T31" fmla="*/ 2147483646 h 779"/>
                <a:gd name="T32" fmla="*/ 2147483646 w 867"/>
                <a:gd name="T33" fmla="*/ 2147483646 h 779"/>
                <a:gd name="T34" fmla="*/ 2147483646 w 867"/>
                <a:gd name="T35" fmla="*/ 2147483646 h 779"/>
                <a:gd name="T36" fmla="*/ 2147483646 w 867"/>
                <a:gd name="T37" fmla="*/ 2147483646 h 779"/>
                <a:gd name="T38" fmla="*/ 2147483646 w 867"/>
                <a:gd name="T39" fmla="*/ 2147483646 h 779"/>
                <a:gd name="T40" fmla="*/ 2147483646 w 867"/>
                <a:gd name="T41" fmla="*/ 2147483646 h 779"/>
                <a:gd name="T42" fmla="*/ 2147483646 w 867"/>
                <a:gd name="T43" fmla="*/ 2147483646 h 779"/>
                <a:gd name="T44" fmla="*/ 2147483646 w 867"/>
                <a:gd name="T45" fmla="*/ 2147483646 h 779"/>
                <a:gd name="T46" fmla="*/ 2147483646 w 867"/>
                <a:gd name="T47" fmla="*/ 2147483646 h 779"/>
                <a:gd name="T48" fmla="*/ 2147483646 w 867"/>
                <a:gd name="T49" fmla="*/ 2147483646 h 779"/>
                <a:gd name="T50" fmla="*/ 0 w 867"/>
                <a:gd name="T51" fmla="*/ 2147483646 h 779"/>
                <a:gd name="T52" fmla="*/ 2147483646 w 867"/>
                <a:gd name="T53" fmla="*/ 2147483646 h 779"/>
                <a:gd name="T54" fmla="*/ 2147483646 w 867"/>
                <a:gd name="T55" fmla="*/ 2147483646 h 77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867"/>
                <a:gd name="T85" fmla="*/ 0 h 779"/>
                <a:gd name="T86" fmla="*/ 867 w 867"/>
                <a:gd name="T87" fmla="*/ 779 h 779"/>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867" h="779">
                  <a:moveTo>
                    <a:pt x="379" y="778"/>
                  </a:moveTo>
                  <a:lnTo>
                    <a:pt x="402" y="748"/>
                  </a:lnTo>
                  <a:lnTo>
                    <a:pt x="425" y="721"/>
                  </a:lnTo>
                  <a:lnTo>
                    <a:pt x="452" y="694"/>
                  </a:lnTo>
                  <a:lnTo>
                    <a:pt x="480" y="671"/>
                  </a:lnTo>
                  <a:lnTo>
                    <a:pt x="514" y="646"/>
                  </a:lnTo>
                  <a:lnTo>
                    <a:pt x="550" y="626"/>
                  </a:lnTo>
                  <a:lnTo>
                    <a:pt x="588" y="609"/>
                  </a:lnTo>
                  <a:lnTo>
                    <a:pt x="627" y="594"/>
                  </a:lnTo>
                  <a:lnTo>
                    <a:pt x="668" y="585"/>
                  </a:lnTo>
                  <a:lnTo>
                    <a:pt x="692" y="750"/>
                  </a:lnTo>
                  <a:lnTo>
                    <a:pt x="866" y="349"/>
                  </a:lnTo>
                  <a:lnTo>
                    <a:pt x="605" y="0"/>
                  </a:lnTo>
                  <a:lnTo>
                    <a:pt x="606" y="149"/>
                  </a:lnTo>
                  <a:lnTo>
                    <a:pt x="545" y="162"/>
                  </a:lnTo>
                  <a:lnTo>
                    <a:pt x="484" y="180"/>
                  </a:lnTo>
                  <a:lnTo>
                    <a:pt x="425" y="201"/>
                  </a:lnTo>
                  <a:lnTo>
                    <a:pt x="368" y="225"/>
                  </a:lnTo>
                  <a:lnTo>
                    <a:pt x="313" y="255"/>
                  </a:lnTo>
                  <a:lnTo>
                    <a:pt x="259" y="287"/>
                  </a:lnTo>
                  <a:lnTo>
                    <a:pt x="208" y="325"/>
                  </a:lnTo>
                  <a:lnTo>
                    <a:pt x="160" y="366"/>
                  </a:lnTo>
                  <a:lnTo>
                    <a:pt x="115" y="411"/>
                  </a:lnTo>
                  <a:lnTo>
                    <a:pt x="74" y="458"/>
                  </a:lnTo>
                  <a:lnTo>
                    <a:pt x="35" y="509"/>
                  </a:lnTo>
                  <a:lnTo>
                    <a:pt x="0" y="563"/>
                  </a:lnTo>
                  <a:lnTo>
                    <a:pt x="247" y="564"/>
                  </a:lnTo>
                  <a:lnTo>
                    <a:pt x="379" y="778"/>
                  </a:lnTo>
                </a:path>
              </a:pathLst>
            </a:custGeom>
            <a:solidFill>
              <a:srgbClr val="002060"/>
            </a:solidFill>
            <a:ln w="12700" cap="rnd">
              <a:solidFill>
                <a:schemeClr val="tx1"/>
              </a:solidFill>
              <a:round/>
            </a:ln>
          </p:spPr>
          <p:txBody>
            <a:bodyPr/>
            <a:lstStyle/>
            <a:p>
              <a:endParaRPr lang="zh-CN" altLang="en-US">
                <a:solidFill>
                  <a:srgbClr val="FFFF00"/>
                </a:solidFill>
                <a:latin typeface="Microsoft YaHei UI" panose="020B0503020204020204" pitchFamily="34" charset="-122"/>
                <a:ea typeface="Microsoft YaHei UI" panose="020B0503020204020204" pitchFamily="34" charset="-122"/>
              </a:endParaRPr>
            </a:p>
          </p:txBody>
        </p:sp>
        <p:sp>
          <p:nvSpPr>
            <p:cNvPr id="20" name="Freeform 10"/>
            <p:cNvSpPr/>
            <p:nvPr/>
          </p:nvSpPr>
          <p:spPr bwMode="blackWhite">
            <a:xfrm>
              <a:off x="251520" y="1914495"/>
              <a:ext cx="2709863" cy="1485900"/>
            </a:xfrm>
            <a:custGeom>
              <a:avLst/>
              <a:gdLst>
                <a:gd name="T0" fmla="*/ 2147483646 w 680"/>
                <a:gd name="T1" fmla="*/ 0 h 780"/>
                <a:gd name="T2" fmla="*/ 0 w 680"/>
                <a:gd name="T3" fmla="*/ 2147483646 h 780"/>
                <a:gd name="T4" fmla="*/ 2147483646 w 680"/>
                <a:gd name="T5" fmla="*/ 2147483646 h 780"/>
                <a:gd name="T6" fmla="*/ 2147483646 w 680"/>
                <a:gd name="T7" fmla="*/ 2147483646 h 780"/>
                <a:gd name="T8" fmla="*/ 2147483646 w 680"/>
                <a:gd name="T9" fmla="*/ 2147483646 h 780"/>
                <a:gd name="T10" fmla="*/ 2147483646 w 680"/>
                <a:gd name="T11" fmla="*/ 2147483646 h 780"/>
                <a:gd name="T12" fmla="*/ 2147483646 w 680"/>
                <a:gd name="T13" fmla="*/ 2147483646 h 780"/>
                <a:gd name="T14" fmla="*/ 2147483646 w 680"/>
                <a:gd name="T15" fmla="*/ 2147483646 h 780"/>
                <a:gd name="T16" fmla="*/ 2147483646 w 680"/>
                <a:gd name="T17" fmla="*/ 2147483646 h 780"/>
                <a:gd name="T18" fmla="*/ 2147483646 w 680"/>
                <a:gd name="T19" fmla="*/ 2147483646 h 780"/>
                <a:gd name="T20" fmla="*/ 2147483646 w 680"/>
                <a:gd name="T21" fmla="*/ 2147483646 h 780"/>
                <a:gd name="T22" fmla="*/ 2147483646 w 680"/>
                <a:gd name="T23" fmla="*/ 2147483646 h 780"/>
                <a:gd name="T24" fmla="*/ 2147483646 w 680"/>
                <a:gd name="T25" fmla="*/ 2147483646 h 780"/>
                <a:gd name="T26" fmla="*/ 2147483646 w 680"/>
                <a:gd name="T27" fmla="*/ 2147483646 h 780"/>
                <a:gd name="T28" fmla="*/ 2147483646 w 680"/>
                <a:gd name="T29" fmla="*/ 2147483646 h 780"/>
                <a:gd name="T30" fmla="*/ 2147483646 w 680"/>
                <a:gd name="T31" fmla="*/ 2147483646 h 780"/>
                <a:gd name="T32" fmla="*/ 2147483646 w 680"/>
                <a:gd name="T33" fmla="*/ 2147483646 h 780"/>
                <a:gd name="T34" fmla="*/ 2147483646 w 680"/>
                <a:gd name="T35" fmla="*/ 2147483646 h 780"/>
                <a:gd name="T36" fmla="*/ 2147483646 w 680"/>
                <a:gd name="T37" fmla="*/ 2147483646 h 780"/>
                <a:gd name="T38" fmla="*/ 2147483646 w 680"/>
                <a:gd name="T39" fmla="*/ 2147483646 h 780"/>
                <a:gd name="T40" fmla="*/ 2147483646 w 680"/>
                <a:gd name="T41" fmla="*/ 2147483646 h 780"/>
                <a:gd name="T42" fmla="*/ 2147483646 w 680"/>
                <a:gd name="T43" fmla="*/ 2147483646 h 780"/>
                <a:gd name="T44" fmla="*/ 2147483646 w 680"/>
                <a:gd name="T45" fmla="*/ 2147483646 h 780"/>
                <a:gd name="T46" fmla="*/ 2147483646 w 680"/>
                <a:gd name="T47" fmla="*/ 2147483646 h 780"/>
                <a:gd name="T48" fmla="*/ 2147483646 w 680"/>
                <a:gd name="T49" fmla="*/ 2147483646 h 780"/>
                <a:gd name="T50" fmla="*/ 2147483646 w 680"/>
                <a:gd name="T51" fmla="*/ 0 h 7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680"/>
                <a:gd name="T79" fmla="*/ 0 h 780"/>
                <a:gd name="T80" fmla="*/ 680 w 680"/>
                <a:gd name="T81" fmla="*/ 780 h 780"/>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680" h="780">
                  <a:moveTo>
                    <a:pt x="448" y="0"/>
                  </a:moveTo>
                  <a:lnTo>
                    <a:pt x="0" y="1"/>
                  </a:lnTo>
                  <a:lnTo>
                    <a:pt x="141" y="82"/>
                  </a:lnTo>
                  <a:lnTo>
                    <a:pt x="120" y="138"/>
                  </a:lnTo>
                  <a:lnTo>
                    <a:pt x="102" y="196"/>
                  </a:lnTo>
                  <a:lnTo>
                    <a:pt x="89" y="253"/>
                  </a:lnTo>
                  <a:lnTo>
                    <a:pt x="80" y="313"/>
                  </a:lnTo>
                  <a:lnTo>
                    <a:pt x="74" y="373"/>
                  </a:lnTo>
                  <a:lnTo>
                    <a:pt x="73" y="431"/>
                  </a:lnTo>
                  <a:lnTo>
                    <a:pt x="75" y="491"/>
                  </a:lnTo>
                  <a:lnTo>
                    <a:pt x="82" y="551"/>
                  </a:lnTo>
                  <a:lnTo>
                    <a:pt x="93" y="609"/>
                  </a:lnTo>
                  <a:lnTo>
                    <a:pt x="107" y="668"/>
                  </a:lnTo>
                  <a:lnTo>
                    <a:pt x="126" y="724"/>
                  </a:lnTo>
                  <a:lnTo>
                    <a:pt x="148" y="779"/>
                  </a:lnTo>
                  <a:lnTo>
                    <a:pt x="324" y="566"/>
                  </a:lnTo>
                  <a:lnTo>
                    <a:pt x="551" y="603"/>
                  </a:lnTo>
                  <a:lnTo>
                    <a:pt x="535" y="562"/>
                  </a:lnTo>
                  <a:lnTo>
                    <a:pt x="523" y="521"/>
                  </a:lnTo>
                  <a:lnTo>
                    <a:pt x="516" y="478"/>
                  </a:lnTo>
                  <a:lnTo>
                    <a:pt x="512" y="435"/>
                  </a:lnTo>
                  <a:lnTo>
                    <a:pt x="513" y="391"/>
                  </a:lnTo>
                  <a:lnTo>
                    <a:pt x="518" y="348"/>
                  </a:lnTo>
                  <a:lnTo>
                    <a:pt x="528" y="306"/>
                  </a:lnTo>
                  <a:lnTo>
                    <a:pt x="679" y="392"/>
                  </a:lnTo>
                  <a:lnTo>
                    <a:pt x="448" y="0"/>
                  </a:lnTo>
                </a:path>
              </a:pathLst>
            </a:custGeom>
            <a:solidFill>
              <a:srgbClr val="002060"/>
            </a:solidFill>
            <a:ln w="12700" cap="rnd">
              <a:solidFill>
                <a:schemeClr val="tx1"/>
              </a:solidFill>
              <a:round/>
            </a:ln>
          </p:spPr>
          <p:txBody>
            <a:bodyPr/>
            <a:lstStyle/>
            <a:p>
              <a:endParaRPr lang="zh-CN" altLang="en-US">
                <a:solidFill>
                  <a:srgbClr val="FFFF00"/>
                </a:solidFill>
                <a:latin typeface="Microsoft YaHei UI" panose="020B0503020204020204" pitchFamily="34" charset="-122"/>
                <a:ea typeface="Microsoft YaHei UI" panose="020B0503020204020204" pitchFamily="34" charset="-122"/>
              </a:endParaRPr>
            </a:p>
          </p:txBody>
        </p:sp>
        <p:sp>
          <p:nvSpPr>
            <p:cNvPr id="21" name="Rectangle 11"/>
            <p:cNvSpPr>
              <a:spLocks noChangeArrowheads="1"/>
            </p:cNvSpPr>
            <p:nvPr/>
          </p:nvSpPr>
          <p:spPr bwMode="blackWhite">
            <a:xfrm>
              <a:off x="609737" y="2270829"/>
              <a:ext cx="1595437" cy="508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786130">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defTabSz="78613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defTabSz="78613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defTabSz="78613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defTabSz="78613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buSzPct val="150000"/>
                <a:buFontTx/>
                <a:buNone/>
              </a:pPr>
              <a:r>
                <a:rPr lang="zh-CN" altLang="en-US" sz="1800" dirty="0">
                  <a:solidFill>
                    <a:srgbClr val="FFFF00"/>
                  </a:solidFill>
                  <a:latin typeface="Microsoft YaHei UI" panose="020B0503020204020204" pitchFamily="34" charset="-122"/>
                  <a:ea typeface="Microsoft YaHei UI" panose="020B0503020204020204" pitchFamily="34" charset="-122"/>
                </a:rPr>
                <a:t>做出决策</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algn="ctr">
                <a:buSzPct val="150000"/>
                <a:buNone/>
              </a:pPr>
              <a:r>
                <a:rPr lang="en-US" altLang="zh-CN" sz="1800" dirty="0">
                  <a:latin typeface="Microsoft YaHei UI" panose="020B0503020204020204" pitchFamily="34" charset="-122"/>
                  <a:ea typeface="Microsoft YaHei UI" panose="020B0503020204020204" pitchFamily="34" charset="-122"/>
                </a:rPr>
                <a:t>Make Decision</a:t>
              </a:r>
            </a:p>
          </p:txBody>
        </p:sp>
        <p:sp>
          <p:nvSpPr>
            <p:cNvPr id="22" name="Rectangle 12"/>
            <p:cNvSpPr>
              <a:spLocks noChangeArrowheads="1"/>
            </p:cNvSpPr>
            <p:nvPr/>
          </p:nvSpPr>
          <p:spPr bwMode="blackWhite">
            <a:xfrm>
              <a:off x="1678123" y="1312138"/>
              <a:ext cx="2573338" cy="508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786130">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defTabSz="78613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defTabSz="78613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defTabSz="78613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defTabSz="78613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buSzPct val="150000"/>
                <a:buFontTx/>
                <a:buNone/>
              </a:pPr>
              <a:r>
                <a:rPr lang="zh-CN" altLang="en-US" sz="1800" dirty="0">
                  <a:solidFill>
                    <a:srgbClr val="FFFF00"/>
                  </a:solidFill>
                  <a:latin typeface="Microsoft YaHei UI" panose="020B0503020204020204" pitchFamily="34" charset="-122"/>
                  <a:ea typeface="Microsoft YaHei UI" panose="020B0503020204020204" pitchFamily="34" charset="-122"/>
                </a:rPr>
                <a:t>行动与反馈</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algn="ctr">
                <a:buSzPct val="150000"/>
                <a:buFontTx/>
                <a:buNone/>
              </a:pPr>
              <a:r>
                <a:rPr lang="en-US" altLang="zh-CN" sz="1800" dirty="0">
                  <a:latin typeface="Microsoft YaHei UI" panose="020B0503020204020204" pitchFamily="34" charset="-122"/>
                  <a:ea typeface="Microsoft YaHei UI" panose="020B0503020204020204" pitchFamily="34" charset="-122"/>
                </a:rPr>
                <a:t>Action and Feedback</a:t>
              </a:r>
            </a:p>
          </p:txBody>
        </p:sp>
        <p:sp>
          <p:nvSpPr>
            <p:cNvPr id="24" name="Rectangle 13"/>
            <p:cNvSpPr>
              <a:spLocks noChangeArrowheads="1"/>
            </p:cNvSpPr>
            <p:nvPr/>
          </p:nvSpPr>
          <p:spPr bwMode="blackWhite">
            <a:xfrm>
              <a:off x="4969011" y="1355065"/>
              <a:ext cx="1433512" cy="74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786130">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defTabSz="78613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defTabSz="78613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defTabSz="78613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defTabSz="78613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buSzPct val="150000"/>
                <a:buFontTx/>
                <a:buNone/>
              </a:pPr>
              <a:r>
                <a:rPr lang="zh-CN" altLang="en-US" sz="1800" dirty="0">
                  <a:solidFill>
                    <a:srgbClr val="FFFF00"/>
                  </a:solidFill>
                  <a:latin typeface="Microsoft YaHei UI" panose="020B0503020204020204" pitchFamily="34" charset="-122"/>
                  <a:ea typeface="Microsoft YaHei UI" panose="020B0503020204020204" pitchFamily="34" charset="-122"/>
                </a:rPr>
                <a:t>识别问题</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algn="ctr">
                <a:buSzPct val="150000"/>
                <a:buNone/>
              </a:pPr>
              <a:r>
                <a:rPr lang="en-US" altLang="zh-CN" sz="1800" dirty="0">
                  <a:latin typeface="Microsoft YaHei UI" panose="020B0503020204020204" pitchFamily="34" charset="-122"/>
                  <a:ea typeface="Microsoft YaHei UI" panose="020B0503020204020204" pitchFamily="34" charset="-122"/>
                </a:rPr>
                <a:t>Identify Problem</a:t>
              </a:r>
            </a:p>
          </p:txBody>
        </p:sp>
        <p:sp>
          <p:nvSpPr>
            <p:cNvPr id="33" name="Rectangle 14"/>
            <p:cNvSpPr>
              <a:spLocks noChangeArrowheads="1"/>
            </p:cNvSpPr>
            <p:nvPr/>
          </p:nvSpPr>
          <p:spPr bwMode="blackWhite">
            <a:xfrm>
              <a:off x="5580139" y="2742634"/>
              <a:ext cx="1735210" cy="508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786130">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defTabSz="78613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defTabSz="78613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defTabSz="78613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defTabSz="78613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buSzPct val="150000"/>
                <a:buFontTx/>
                <a:buNone/>
              </a:pPr>
              <a:r>
                <a:rPr lang="zh-CN" altLang="en-US" sz="1800" dirty="0">
                  <a:solidFill>
                    <a:srgbClr val="FFFF00"/>
                  </a:solidFill>
                  <a:latin typeface="Microsoft YaHei UI" panose="020B0503020204020204" pitchFamily="34" charset="-122"/>
                  <a:ea typeface="Microsoft YaHei UI" panose="020B0503020204020204" pitchFamily="34" charset="-122"/>
                </a:rPr>
                <a:t>找到根源</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algn="ctr">
                <a:buSzPct val="150000"/>
                <a:buFontTx/>
                <a:buNone/>
              </a:pPr>
              <a:r>
                <a:rPr lang="en-US" altLang="zh-CN" sz="1800" dirty="0">
                  <a:latin typeface="Microsoft YaHei UI" panose="020B0503020204020204" pitchFamily="34" charset="-122"/>
                  <a:ea typeface="Microsoft YaHei UI" panose="020B0503020204020204" pitchFamily="34" charset="-122"/>
                </a:rPr>
                <a:t>Find Root Course</a:t>
              </a:r>
            </a:p>
          </p:txBody>
        </p:sp>
        <p:sp>
          <p:nvSpPr>
            <p:cNvPr id="35" name="Rectangle 15"/>
            <p:cNvSpPr>
              <a:spLocks noChangeArrowheads="1"/>
            </p:cNvSpPr>
            <p:nvPr/>
          </p:nvSpPr>
          <p:spPr bwMode="blackWhite">
            <a:xfrm>
              <a:off x="3583123" y="3655285"/>
              <a:ext cx="2216150" cy="508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786130">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defTabSz="78613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defTabSz="78613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defTabSz="78613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defTabSz="78613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buSzPct val="150000"/>
                <a:buFontTx/>
                <a:buNone/>
              </a:pPr>
              <a:r>
                <a:rPr lang="zh-CN" altLang="en-US" sz="1800" dirty="0">
                  <a:solidFill>
                    <a:srgbClr val="FFFF00"/>
                  </a:solidFill>
                  <a:latin typeface="Microsoft YaHei UI" panose="020B0503020204020204" pitchFamily="34" charset="-122"/>
                  <a:ea typeface="Microsoft YaHei UI" panose="020B0503020204020204" pitchFamily="34" charset="-122"/>
                </a:rPr>
                <a:t>挖掘选项</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algn="ctr">
                <a:buSzPct val="150000"/>
                <a:buFontTx/>
                <a:buNone/>
              </a:pPr>
              <a:r>
                <a:rPr lang="en-US" altLang="zh-CN" sz="1800" dirty="0">
                  <a:latin typeface="Microsoft YaHei UI" panose="020B0503020204020204" pitchFamily="34" charset="-122"/>
                  <a:ea typeface="Microsoft YaHei UI" panose="020B0503020204020204" pitchFamily="34" charset="-122"/>
                </a:rPr>
                <a:t>Exploit Alternatives</a:t>
              </a:r>
            </a:p>
          </p:txBody>
        </p:sp>
        <p:sp>
          <p:nvSpPr>
            <p:cNvPr id="36" name="Rectangle 16"/>
            <p:cNvSpPr>
              <a:spLocks noChangeArrowheads="1"/>
            </p:cNvSpPr>
            <p:nvPr/>
          </p:nvSpPr>
          <p:spPr bwMode="blackWhite">
            <a:xfrm>
              <a:off x="1297125" y="3369534"/>
              <a:ext cx="2035175" cy="508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defTabSz="786130">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defTabSz="78613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defTabSz="78613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defTabSz="78613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defTabSz="78613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defTabSz="78613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buSzPct val="150000"/>
                <a:buFontTx/>
                <a:buNone/>
              </a:pPr>
              <a:r>
                <a:rPr lang="zh-CN" altLang="en-US" sz="1800" dirty="0">
                  <a:solidFill>
                    <a:srgbClr val="FFFF00"/>
                  </a:solidFill>
                  <a:latin typeface="Microsoft YaHei UI" panose="020B0503020204020204" pitchFamily="34" charset="-122"/>
                  <a:ea typeface="Microsoft YaHei UI" panose="020B0503020204020204" pitchFamily="34" charset="-122"/>
                </a:rPr>
                <a:t>考虑因素</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algn="ctr">
                <a:buSzPct val="150000"/>
                <a:buNone/>
              </a:pPr>
              <a:r>
                <a:rPr lang="en-US" altLang="zh-CN" sz="1800" dirty="0">
                  <a:latin typeface="Microsoft YaHei UI" panose="020B0503020204020204" pitchFamily="34" charset="-122"/>
                  <a:ea typeface="Microsoft YaHei UI" panose="020B0503020204020204" pitchFamily="34" charset="-122"/>
                </a:rPr>
                <a:t>Consider Factors</a:t>
              </a: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2"/>
          <p:cNvSpPr txBox="1">
            <a:spLocks noChangeArrowheads="1"/>
          </p:cNvSpPr>
          <p:nvPr/>
        </p:nvSpPr>
        <p:spPr>
          <a:xfrm>
            <a:off x="0" y="190500"/>
            <a:ext cx="9411856" cy="806589"/>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defRPr/>
            </a:pPr>
            <a:r>
              <a:rPr lang="zh-CN" altLang="en-US" sz="2400" dirty="0">
                <a:latin typeface="+mj-ea"/>
              </a:rPr>
              <a:t>  </a:t>
            </a:r>
            <a:r>
              <a:rPr lang="zh-CN" altLang="en-US" sz="2800" dirty="0">
                <a:solidFill>
                  <a:srgbClr val="FFFF00"/>
                </a:solidFill>
                <a:latin typeface="Microsoft YaHei UI" panose="020B0503020204020204" pitchFamily="34" charset="-122"/>
                <a:ea typeface="Microsoft YaHei UI" panose="020B0503020204020204" pitchFamily="34" charset="-122"/>
              </a:rPr>
              <a:t>相关信息的概念 </a:t>
            </a:r>
            <a:r>
              <a:rPr lang="en-US" altLang="zh-CN" sz="2800" dirty="0">
                <a:latin typeface="Microsoft YaHei UI" panose="020B0503020204020204" pitchFamily="34" charset="-122"/>
                <a:ea typeface="Microsoft YaHei UI" panose="020B0503020204020204" pitchFamily="34" charset="-122"/>
              </a:rPr>
              <a:t>The Concept of Relevant Information</a:t>
            </a:r>
          </a:p>
        </p:txBody>
      </p:sp>
      <p:grpSp>
        <p:nvGrpSpPr>
          <p:cNvPr id="20" name="组合 19"/>
          <p:cNvGrpSpPr/>
          <p:nvPr/>
        </p:nvGrpSpPr>
        <p:grpSpPr>
          <a:xfrm>
            <a:off x="197199" y="1405076"/>
            <a:ext cx="8379685" cy="3641725"/>
            <a:chOff x="847439" y="1340424"/>
            <a:chExt cx="6820410" cy="3641725"/>
          </a:xfrm>
        </p:grpSpPr>
        <p:sp>
          <p:nvSpPr>
            <p:cNvPr id="21" name="Freeform 2"/>
            <p:cNvSpPr/>
            <p:nvPr/>
          </p:nvSpPr>
          <p:spPr bwMode="blackWhite">
            <a:xfrm>
              <a:off x="3392202" y="1340424"/>
              <a:ext cx="2882900" cy="3641725"/>
            </a:xfrm>
            <a:custGeom>
              <a:avLst/>
              <a:gdLst>
                <a:gd name="T0" fmla="*/ 0 w 1978"/>
                <a:gd name="T1" fmla="*/ 2147483647 h 2696"/>
                <a:gd name="T2" fmla="*/ 2147483647 w 1978"/>
                <a:gd name="T3" fmla="*/ 2147483647 h 2696"/>
                <a:gd name="T4" fmla="*/ 2147483647 w 1978"/>
                <a:gd name="T5" fmla="*/ 0 h 2696"/>
                <a:gd name="T6" fmla="*/ 2147483647 w 1978"/>
                <a:gd name="T7" fmla="*/ 2147483647 h 2696"/>
                <a:gd name="T8" fmla="*/ 2147483647 w 1978"/>
                <a:gd name="T9" fmla="*/ 2147483647 h 2696"/>
                <a:gd name="T10" fmla="*/ 2147483647 w 1978"/>
                <a:gd name="T11" fmla="*/ 2147483647 h 2696"/>
                <a:gd name="T12" fmla="*/ 0 w 1978"/>
                <a:gd name="T13" fmla="*/ 2147483647 h 2696"/>
                <a:gd name="T14" fmla="*/ 0 60000 65536"/>
                <a:gd name="T15" fmla="*/ 0 60000 65536"/>
                <a:gd name="T16" fmla="*/ 0 60000 65536"/>
                <a:gd name="T17" fmla="*/ 0 60000 65536"/>
                <a:gd name="T18" fmla="*/ 0 60000 65536"/>
                <a:gd name="T19" fmla="*/ 0 60000 65536"/>
                <a:gd name="T20" fmla="*/ 0 60000 65536"/>
                <a:gd name="T21" fmla="*/ 0 w 1978"/>
                <a:gd name="T22" fmla="*/ 0 h 2696"/>
                <a:gd name="T23" fmla="*/ 1978 w 1978"/>
                <a:gd name="T24" fmla="*/ 2696 h 269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978" h="2696">
                  <a:moveTo>
                    <a:pt x="0" y="340"/>
                  </a:moveTo>
                  <a:lnTo>
                    <a:pt x="1564" y="340"/>
                  </a:lnTo>
                  <a:lnTo>
                    <a:pt x="1564" y="0"/>
                  </a:lnTo>
                  <a:lnTo>
                    <a:pt x="1977" y="1361"/>
                  </a:lnTo>
                  <a:lnTo>
                    <a:pt x="1564" y="2695"/>
                  </a:lnTo>
                  <a:lnTo>
                    <a:pt x="1564" y="2392"/>
                  </a:lnTo>
                  <a:lnTo>
                    <a:pt x="0" y="2392"/>
                  </a:lnTo>
                </a:path>
              </a:pathLst>
            </a:custGeom>
            <a:solidFill>
              <a:srgbClr val="FF0000"/>
            </a:solidFill>
            <a:ln w="9525">
              <a:round/>
            </a:ln>
            <a:scene3d>
              <a:camera prst="legacyObliqueTopLeft"/>
              <a:lightRig rig="legacyFlat2" dir="t"/>
            </a:scene3d>
            <a:sp3d extrusionH="303200" prstMaterial="legacyMatte">
              <a:bevelT w="13500" h="13500" prst="angle"/>
              <a:bevelB w="13500" h="13500" prst="angle"/>
              <a:extrusionClr>
                <a:schemeClr val="hlink"/>
              </a:extrusionClr>
            </a:sp3d>
          </p:spPr>
          <p:txBody>
            <a:bodyPr lIns="91433" tIns="45716" rIns="91433" bIns="45716">
              <a:flatTx/>
            </a:bodyPr>
            <a:lstStyle/>
            <a:p>
              <a:pPr eaLnBrk="1" hangingPunct="1">
                <a:defRPr/>
              </a:pPr>
              <a:endParaRPr lang="zh-CN" altLang="en-US" sz="2400" dirty="0">
                <a:latin typeface="微软雅黑 Light" panose="020B0502040204020203" pitchFamily="34" charset="-122"/>
                <a:ea typeface="微软雅黑 Light" panose="020B0502040204020203" pitchFamily="34" charset="-122"/>
              </a:endParaRPr>
            </a:p>
          </p:txBody>
        </p:sp>
        <p:sp>
          <p:nvSpPr>
            <p:cNvPr id="22" name="Freeform 3"/>
            <p:cNvSpPr/>
            <p:nvPr/>
          </p:nvSpPr>
          <p:spPr bwMode="blackWhite">
            <a:xfrm>
              <a:off x="1060164" y="1800799"/>
              <a:ext cx="2949575" cy="1341438"/>
            </a:xfrm>
            <a:custGeom>
              <a:avLst/>
              <a:gdLst>
                <a:gd name="T0" fmla="*/ 2147483647 w 2024"/>
                <a:gd name="T1" fmla="*/ 2147483647 h 994"/>
                <a:gd name="T2" fmla="*/ 2147483647 w 2024"/>
                <a:gd name="T3" fmla="*/ 0 h 994"/>
                <a:gd name="T4" fmla="*/ 2147483647 w 2024"/>
                <a:gd name="T5" fmla="*/ 2147483647 h 994"/>
                <a:gd name="T6" fmla="*/ 0 w 2024"/>
                <a:gd name="T7" fmla="*/ 2147483647 h 994"/>
                <a:gd name="T8" fmla="*/ 0 w 2024"/>
                <a:gd name="T9" fmla="*/ 2147483647 h 994"/>
                <a:gd name="T10" fmla="*/ 2147483647 w 2024"/>
                <a:gd name="T11" fmla="*/ 2147483647 h 994"/>
                <a:gd name="T12" fmla="*/ 0 60000 65536"/>
                <a:gd name="T13" fmla="*/ 0 60000 65536"/>
                <a:gd name="T14" fmla="*/ 0 60000 65536"/>
                <a:gd name="T15" fmla="*/ 0 60000 65536"/>
                <a:gd name="T16" fmla="*/ 0 60000 65536"/>
                <a:gd name="T17" fmla="*/ 0 60000 65536"/>
                <a:gd name="T18" fmla="*/ 0 w 2024"/>
                <a:gd name="T19" fmla="*/ 0 h 994"/>
                <a:gd name="T20" fmla="*/ 2024 w 2024"/>
                <a:gd name="T21" fmla="*/ 994 h 994"/>
              </a:gdLst>
              <a:ahLst/>
              <a:cxnLst>
                <a:cxn ang="T12">
                  <a:pos x="T0" y="T1"/>
                </a:cxn>
                <a:cxn ang="T13">
                  <a:pos x="T2" y="T3"/>
                </a:cxn>
                <a:cxn ang="T14">
                  <a:pos x="T4" y="T5"/>
                </a:cxn>
                <a:cxn ang="T15">
                  <a:pos x="T6" y="T7"/>
                </a:cxn>
                <a:cxn ang="T16">
                  <a:pos x="T8" y="T9"/>
                </a:cxn>
                <a:cxn ang="T17">
                  <a:pos x="T10" y="T11"/>
                </a:cxn>
              </a:cxnLst>
              <a:rect l="T18" t="T19" r="T20" b="T21"/>
              <a:pathLst>
                <a:path w="2024" h="994">
                  <a:moveTo>
                    <a:pt x="1638" y="434"/>
                  </a:moveTo>
                  <a:lnTo>
                    <a:pt x="1638" y="0"/>
                  </a:lnTo>
                  <a:lnTo>
                    <a:pt x="2023" y="993"/>
                  </a:lnTo>
                  <a:lnTo>
                    <a:pt x="0" y="993"/>
                  </a:lnTo>
                  <a:lnTo>
                    <a:pt x="0" y="434"/>
                  </a:lnTo>
                  <a:lnTo>
                    <a:pt x="1638" y="434"/>
                  </a:lnTo>
                </a:path>
              </a:pathLst>
            </a:custGeom>
            <a:solidFill>
              <a:srgbClr val="0743A5"/>
            </a:solidFill>
            <a:ln w="9525">
              <a:round/>
            </a:ln>
            <a:scene3d>
              <a:camera prst="legacyObliqueTopLeft"/>
              <a:lightRig rig="legacyFlat2" dir="t"/>
            </a:scene3d>
            <a:sp3d extrusionH="176200" prstMaterial="legacyMatte">
              <a:bevelT w="13500" h="13500" prst="angle"/>
              <a:bevelB w="13500" h="13500" prst="angle"/>
              <a:extrusionClr>
                <a:schemeClr val="accent2"/>
              </a:extrusionClr>
            </a:sp3d>
          </p:spPr>
          <p:txBody>
            <a:bodyPr lIns="91433" tIns="45716" rIns="91433" bIns="45716">
              <a:flatTx/>
            </a:bodyPr>
            <a:lstStyle/>
            <a:p>
              <a:pPr eaLnBrk="1" hangingPunct="1">
                <a:defRPr/>
              </a:pPr>
              <a:endParaRPr lang="zh-CN" altLang="en-US" sz="2400" dirty="0">
                <a:latin typeface="微软雅黑 Light" panose="020B0502040204020203" pitchFamily="34" charset="-122"/>
                <a:ea typeface="微软雅黑 Light" panose="020B0502040204020203" pitchFamily="34" charset="-122"/>
              </a:endParaRPr>
            </a:p>
          </p:txBody>
        </p:sp>
        <p:sp>
          <p:nvSpPr>
            <p:cNvPr id="23" name="Freeform 4"/>
            <p:cNvSpPr/>
            <p:nvPr/>
          </p:nvSpPr>
          <p:spPr bwMode="blackWhite">
            <a:xfrm>
              <a:off x="1060164" y="3231137"/>
              <a:ext cx="2949575" cy="1343025"/>
            </a:xfrm>
            <a:custGeom>
              <a:avLst/>
              <a:gdLst>
                <a:gd name="T0" fmla="*/ 2147483647 w 2024"/>
                <a:gd name="T1" fmla="*/ 2147483647 h 993"/>
                <a:gd name="T2" fmla="*/ 2147483647 w 2024"/>
                <a:gd name="T3" fmla="*/ 2147483647 h 993"/>
                <a:gd name="T4" fmla="*/ 2147483647 w 2024"/>
                <a:gd name="T5" fmla="*/ 0 h 993"/>
                <a:gd name="T6" fmla="*/ 0 w 2024"/>
                <a:gd name="T7" fmla="*/ 0 h 993"/>
                <a:gd name="T8" fmla="*/ 0 w 2024"/>
                <a:gd name="T9" fmla="*/ 2147483647 h 993"/>
                <a:gd name="T10" fmla="*/ 2147483647 w 2024"/>
                <a:gd name="T11" fmla="*/ 2147483647 h 993"/>
                <a:gd name="T12" fmla="*/ 0 60000 65536"/>
                <a:gd name="T13" fmla="*/ 0 60000 65536"/>
                <a:gd name="T14" fmla="*/ 0 60000 65536"/>
                <a:gd name="T15" fmla="*/ 0 60000 65536"/>
                <a:gd name="T16" fmla="*/ 0 60000 65536"/>
                <a:gd name="T17" fmla="*/ 0 60000 65536"/>
                <a:gd name="T18" fmla="*/ 0 w 2024"/>
                <a:gd name="T19" fmla="*/ 0 h 993"/>
                <a:gd name="T20" fmla="*/ 2024 w 2024"/>
                <a:gd name="T21" fmla="*/ 993 h 993"/>
              </a:gdLst>
              <a:ahLst/>
              <a:cxnLst>
                <a:cxn ang="T12">
                  <a:pos x="T0" y="T1"/>
                </a:cxn>
                <a:cxn ang="T13">
                  <a:pos x="T2" y="T3"/>
                </a:cxn>
                <a:cxn ang="T14">
                  <a:pos x="T4" y="T5"/>
                </a:cxn>
                <a:cxn ang="T15">
                  <a:pos x="T6" y="T7"/>
                </a:cxn>
                <a:cxn ang="T16">
                  <a:pos x="T8" y="T9"/>
                </a:cxn>
                <a:cxn ang="T17">
                  <a:pos x="T10" y="T11"/>
                </a:cxn>
              </a:cxnLst>
              <a:rect l="T18" t="T19" r="T20" b="T21"/>
              <a:pathLst>
                <a:path w="2024" h="993">
                  <a:moveTo>
                    <a:pt x="1638" y="558"/>
                  </a:moveTo>
                  <a:lnTo>
                    <a:pt x="1638" y="992"/>
                  </a:lnTo>
                  <a:lnTo>
                    <a:pt x="2023" y="0"/>
                  </a:lnTo>
                  <a:lnTo>
                    <a:pt x="0" y="0"/>
                  </a:lnTo>
                  <a:lnTo>
                    <a:pt x="0" y="558"/>
                  </a:lnTo>
                  <a:lnTo>
                    <a:pt x="1638" y="558"/>
                  </a:lnTo>
                </a:path>
              </a:pathLst>
            </a:custGeom>
            <a:solidFill>
              <a:srgbClr val="0743A5"/>
            </a:solidFill>
            <a:ln w="9525">
              <a:round/>
            </a:ln>
            <a:scene3d>
              <a:camera prst="legacyObliqueTopLeft"/>
              <a:lightRig rig="legacyFlat2" dir="t"/>
            </a:scene3d>
            <a:sp3d extrusionH="176200" prstMaterial="legacyMatte">
              <a:bevelT w="13500" h="13500" prst="angle"/>
              <a:bevelB w="13500" h="13500" prst="angle"/>
              <a:extrusionClr>
                <a:schemeClr val="accent2"/>
              </a:extrusionClr>
            </a:sp3d>
          </p:spPr>
          <p:txBody>
            <a:bodyPr lIns="91433" tIns="45716" rIns="91433" bIns="45716">
              <a:flatTx/>
            </a:bodyPr>
            <a:lstStyle/>
            <a:p>
              <a:pPr eaLnBrk="1" hangingPunct="1">
                <a:defRPr/>
              </a:pPr>
              <a:endParaRPr lang="zh-CN" altLang="en-US" sz="2400" dirty="0">
                <a:latin typeface="微软雅黑 Light" panose="020B0502040204020203" pitchFamily="34" charset="-122"/>
                <a:ea typeface="微软雅黑 Light" panose="020B0502040204020203" pitchFamily="34" charset="-122"/>
              </a:endParaRPr>
            </a:p>
          </p:txBody>
        </p:sp>
        <p:sp>
          <p:nvSpPr>
            <p:cNvPr id="24" name="Rectangle 5"/>
            <p:cNvSpPr>
              <a:spLocks noChangeArrowheads="1"/>
            </p:cNvSpPr>
            <p:nvPr/>
          </p:nvSpPr>
          <p:spPr bwMode="auto">
            <a:xfrm>
              <a:off x="1487202" y="2483424"/>
              <a:ext cx="1874837" cy="581025"/>
            </a:xfrm>
            <a:prstGeom prst="rect">
              <a:avLst/>
            </a:prstGeom>
            <a:noFill/>
            <a:ln w="9525">
              <a:noFill/>
              <a:miter lim="800000"/>
            </a:ln>
          </p:spPr>
          <p:txBody>
            <a:bodyPr lIns="0" tIns="0" rIns="0" bIns="0"/>
            <a:lstStyle/>
            <a:p>
              <a:pPr algn="ctr" defTabSz="841375">
                <a:buSzPct val="120000"/>
                <a:defRPr/>
              </a:pPr>
              <a:r>
                <a:rPr lang="zh-CN" altLang="en-US" sz="2000" dirty="0">
                  <a:solidFill>
                    <a:srgbClr val="FFFF00"/>
                  </a:solidFill>
                  <a:latin typeface="Microsoft YaHei UI" panose="020B0503020204020204" pitchFamily="34" charset="-122"/>
                  <a:ea typeface="Microsoft YaHei UI" panose="020B0503020204020204" pitchFamily="34" charset="-122"/>
                </a:rPr>
                <a:t>未来的</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defTabSz="841375" eaLnBrk="1" hangingPunct="1">
                <a:buSzPct val="120000"/>
                <a:defRPr/>
              </a:pPr>
              <a:r>
                <a:rPr lang="en-US" altLang="zh-CN" sz="2000" dirty="0">
                  <a:solidFill>
                    <a:srgbClr val="FFE9D9"/>
                  </a:solidFill>
                  <a:latin typeface="Microsoft YaHei UI" panose="020B0503020204020204" pitchFamily="34" charset="-122"/>
                  <a:ea typeface="Microsoft YaHei UI" panose="020B0503020204020204" pitchFamily="34" charset="-122"/>
                </a:rPr>
                <a:t>Future</a:t>
              </a:r>
              <a:endParaRPr lang="zh-CN" altLang="en-US" sz="2000" dirty="0">
                <a:solidFill>
                  <a:srgbClr val="FFE9D9"/>
                </a:solidFill>
                <a:latin typeface="Microsoft YaHei UI" panose="020B0503020204020204" pitchFamily="34" charset="-122"/>
                <a:ea typeface="Microsoft YaHei UI" panose="020B0503020204020204" pitchFamily="34" charset="-122"/>
              </a:endParaRPr>
            </a:p>
          </p:txBody>
        </p:sp>
        <p:sp>
          <p:nvSpPr>
            <p:cNvPr id="25" name="Rectangle 6"/>
            <p:cNvSpPr>
              <a:spLocks noChangeArrowheads="1"/>
            </p:cNvSpPr>
            <p:nvPr/>
          </p:nvSpPr>
          <p:spPr bwMode="auto">
            <a:xfrm>
              <a:off x="847439" y="3321624"/>
              <a:ext cx="3030538" cy="639763"/>
            </a:xfrm>
            <a:prstGeom prst="rect">
              <a:avLst/>
            </a:prstGeom>
            <a:noFill/>
            <a:ln w="9525">
              <a:noFill/>
              <a:miter lim="800000"/>
            </a:ln>
          </p:spPr>
          <p:txBody>
            <a:bodyPr lIns="0" tIns="0" rIns="0" bIns="0"/>
            <a:lstStyle/>
            <a:p>
              <a:pPr algn="ctr" defTabSz="841375" eaLnBrk="1" hangingPunct="1">
                <a:buSzPct val="120000"/>
                <a:defRPr/>
              </a:pPr>
              <a:r>
                <a:rPr lang="zh-CN" altLang="en-US" sz="2000" dirty="0">
                  <a:solidFill>
                    <a:srgbClr val="FFFF00"/>
                  </a:solidFill>
                  <a:latin typeface="Microsoft YaHei UI" panose="020B0503020204020204" pitchFamily="34" charset="-122"/>
                  <a:ea typeface="Microsoft YaHei UI" panose="020B0503020204020204" pitchFamily="34" charset="-122"/>
                </a:rPr>
                <a:t>因选项而异</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defTabSz="841375" eaLnBrk="1" hangingPunct="1">
                <a:buSzPct val="120000"/>
                <a:defRPr/>
              </a:pPr>
              <a:r>
                <a:rPr lang="en-US" altLang="zh-CN" dirty="0">
                  <a:solidFill>
                    <a:srgbClr val="FFE9D9"/>
                  </a:solidFill>
                  <a:latin typeface="Microsoft YaHei UI" panose="020B0503020204020204" pitchFamily="34" charset="-122"/>
                  <a:ea typeface="Microsoft YaHei UI" panose="020B0503020204020204" pitchFamily="34" charset="-122"/>
                </a:rPr>
                <a:t>Different among alternatives</a:t>
              </a:r>
              <a:endParaRPr lang="zh-CN" altLang="en-US" dirty="0">
                <a:solidFill>
                  <a:srgbClr val="FFE9D9"/>
                </a:solidFill>
                <a:latin typeface="Microsoft YaHei UI" panose="020B0503020204020204" pitchFamily="34" charset="-122"/>
                <a:ea typeface="Microsoft YaHei UI" panose="020B0503020204020204" pitchFamily="34" charset="-122"/>
              </a:endParaRPr>
            </a:p>
          </p:txBody>
        </p:sp>
        <p:sp>
          <p:nvSpPr>
            <p:cNvPr id="26" name="Rectangle 7"/>
            <p:cNvSpPr>
              <a:spLocks noChangeArrowheads="1"/>
            </p:cNvSpPr>
            <p:nvPr/>
          </p:nvSpPr>
          <p:spPr bwMode="auto">
            <a:xfrm>
              <a:off x="4143323" y="2558463"/>
              <a:ext cx="1727801" cy="1077185"/>
            </a:xfrm>
            <a:prstGeom prst="rect">
              <a:avLst/>
            </a:prstGeom>
            <a:noFill/>
            <a:ln w="9525">
              <a:noFill/>
              <a:miter lim="800000"/>
            </a:ln>
          </p:spPr>
          <p:txBody>
            <a:bodyPr lIns="0" tIns="0" rIns="0" bIns="0"/>
            <a:lstStyle/>
            <a:p>
              <a:pPr defTabSz="841375" eaLnBrk="1" hangingPunct="1">
                <a:buSzPct val="120000"/>
                <a:defRPr/>
              </a:pPr>
              <a:r>
                <a:rPr lang="zh-CN" altLang="en-US" sz="2400" dirty="0">
                  <a:solidFill>
                    <a:srgbClr val="FFFF00"/>
                  </a:solidFill>
                  <a:latin typeface="Microsoft YaHei UI" panose="020B0503020204020204" pitchFamily="34" charset="-122"/>
                  <a:ea typeface="Microsoft YaHei UI" panose="020B0503020204020204" pitchFamily="34" charset="-122"/>
                </a:rPr>
                <a:t>相关财务信息</a:t>
              </a:r>
              <a:endParaRPr lang="en-US" altLang="zh-CN" sz="2400" dirty="0">
                <a:solidFill>
                  <a:srgbClr val="FFFF00"/>
                </a:solidFill>
                <a:latin typeface="Microsoft YaHei UI" panose="020B0503020204020204" pitchFamily="34" charset="-122"/>
                <a:ea typeface="Microsoft YaHei UI" panose="020B0503020204020204" pitchFamily="34" charset="-122"/>
              </a:endParaRPr>
            </a:p>
            <a:p>
              <a:pPr defTabSz="841375" eaLnBrk="1" hangingPunct="1">
                <a:buSzPct val="120000"/>
                <a:defRPr/>
              </a:pPr>
              <a:r>
                <a:rPr lang="en-US" altLang="zh-CN" sz="2000" dirty="0">
                  <a:latin typeface="Microsoft YaHei UI" panose="020B0503020204020204" pitchFamily="34" charset="-122"/>
                  <a:ea typeface="Microsoft YaHei UI" panose="020B0503020204020204" pitchFamily="34" charset="-122"/>
                </a:rPr>
                <a:t>Relevant finance information</a:t>
              </a:r>
              <a:endParaRPr lang="zh-CN" altLang="en-US" sz="2000" dirty="0">
                <a:latin typeface="Microsoft YaHei UI" panose="020B0503020204020204" pitchFamily="34" charset="-122"/>
                <a:ea typeface="Microsoft YaHei UI" panose="020B0503020204020204" pitchFamily="34" charset="-122"/>
              </a:endParaRPr>
            </a:p>
          </p:txBody>
        </p:sp>
        <p:sp>
          <p:nvSpPr>
            <p:cNvPr id="27" name="Text Box 10"/>
            <p:cNvSpPr txBox="1">
              <a:spLocks noChangeArrowheads="1"/>
            </p:cNvSpPr>
            <p:nvPr/>
          </p:nvSpPr>
          <p:spPr bwMode="auto">
            <a:xfrm>
              <a:off x="6432774" y="2534215"/>
              <a:ext cx="1235075" cy="1200321"/>
            </a:xfrm>
            <a:prstGeom prst="rect">
              <a:avLst/>
            </a:prstGeom>
            <a:noFill/>
            <a:ln w="9525">
              <a:noFill/>
              <a:miter lim="800000"/>
            </a:ln>
          </p:spPr>
          <p:txBody>
            <a:bodyPr wrap="square" lIns="91433" tIns="45716" rIns="91433" bIns="45716">
              <a:spAutoFit/>
            </a:bodyPr>
            <a:lstStyle/>
            <a:p>
              <a:pPr eaLnBrk="1" hangingPunct="1">
                <a:defRPr/>
              </a:pPr>
              <a:r>
                <a:rPr lang="zh-CN" altLang="en-US" sz="2400" dirty="0">
                  <a:solidFill>
                    <a:srgbClr val="FFFF00"/>
                  </a:solidFill>
                  <a:latin typeface="Microsoft YaHei UI" panose="020B0503020204020204" pitchFamily="34" charset="-122"/>
                  <a:ea typeface="Microsoft YaHei UI" panose="020B0503020204020204" pitchFamily="34" charset="-122"/>
                </a:rPr>
                <a:t>决策</a:t>
              </a:r>
              <a:endParaRPr lang="en-US" altLang="zh-CN" sz="2400" dirty="0">
                <a:solidFill>
                  <a:srgbClr val="FFFF00"/>
                </a:solidFill>
                <a:latin typeface="Microsoft YaHei UI" panose="020B0503020204020204" pitchFamily="34" charset="-122"/>
                <a:ea typeface="Microsoft YaHei UI" panose="020B0503020204020204" pitchFamily="34" charset="-122"/>
              </a:endParaRPr>
            </a:p>
            <a:p>
              <a:pPr eaLnBrk="1" hangingPunct="1">
                <a:defRPr/>
              </a:pPr>
              <a:r>
                <a:rPr lang="en-US" altLang="zh-CN" sz="2400" dirty="0">
                  <a:latin typeface="Microsoft YaHei UI" panose="020B0503020204020204" pitchFamily="34" charset="-122"/>
                  <a:ea typeface="Microsoft YaHei UI" panose="020B0503020204020204" pitchFamily="34" charset="-122"/>
                </a:rPr>
                <a:t>Decision Making</a:t>
              </a:r>
              <a:endParaRPr lang="zh-CN" altLang="en-US" sz="2400" dirty="0">
                <a:latin typeface="Microsoft YaHei UI" panose="020B0503020204020204" pitchFamily="34" charset="-122"/>
                <a:ea typeface="Microsoft YaHei UI" panose="020B0503020204020204" pitchFamily="34" charset="-122"/>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8533531" cy="2092241"/>
          </a:xfrm>
        </p:spPr>
        <p:txBody>
          <a:bodyPr>
            <a:normAutofit fontScale="90000"/>
          </a:bodyPr>
          <a:lstStyle/>
          <a:p>
            <a:pPr>
              <a:lnSpc>
                <a:spcPct val="150000"/>
              </a:lnSpc>
            </a:pPr>
            <a:r>
              <a:rPr lang="en-US" altLang="zh-CN" sz="3600" kern="0" dirty="0">
                <a:solidFill>
                  <a:srgbClr val="FFFF00"/>
                </a:solidFill>
                <a:latin typeface="Microsoft YaHei UI" panose="020B0503020204020204" pitchFamily="34" charset="-122"/>
                <a:ea typeface="Microsoft YaHei UI" panose="020B0503020204020204" pitchFamily="34" charset="-122"/>
              </a:rPr>
              <a:t>2.</a:t>
            </a:r>
            <a:r>
              <a:rPr lang="zh-CN" altLang="en-US" sz="3600" kern="0" dirty="0">
                <a:solidFill>
                  <a:srgbClr val="FFFF00"/>
                </a:solidFill>
                <a:latin typeface="Microsoft YaHei UI" panose="020B0503020204020204" pitchFamily="34" charset="-122"/>
                <a:ea typeface="Microsoft YaHei UI" panose="020B0503020204020204" pitchFamily="34" charset="-122"/>
              </a:rPr>
              <a:t> 数字化与经营决策 </a:t>
            </a:r>
            <a:br>
              <a:rPr lang="en-US" altLang="zh-CN" sz="3600" kern="0" dirty="0">
                <a:solidFill>
                  <a:srgbClr val="FFFF00"/>
                </a:solidFill>
                <a:latin typeface="Microsoft YaHei UI" panose="020B0503020204020204" pitchFamily="34" charset="-122"/>
                <a:ea typeface="Microsoft YaHei UI" panose="020B0503020204020204" pitchFamily="34" charset="-122"/>
              </a:rPr>
            </a:br>
            <a:r>
              <a:rPr lang="en-US" altLang="zh-CN" sz="2800" kern="0" dirty="0">
                <a:latin typeface="Microsoft YaHei UI" panose="020B0503020204020204" pitchFamily="34" charset="-122"/>
                <a:ea typeface="Microsoft YaHei UI" panose="020B0503020204020204" pitchFamily="34" charset="-122"/>
              </a:rPr>
              <a:t>2.</a:t>
            </a:r>
            <a:r>
              <a:rPr lang="zh-CN" altLang="en-US" sz="2800" kern="0" dirty="0">
                <a:latin typeface="Microsoft YaHei UI" panose="020B0503020204020204" pitchFamily="34" charset="-122"/>
                <a:ea typeface="Microsoft YaHei UI" panose="020B0503020204020204" pitchFamily="34" charset="-122"/>
              </a:rPr>
              <a:t> </a:t>
            </a:r>
            <a:r>
              <a:rPr lang="en-US" altLang="zh-CN" sz="2800" kern="0" dirty="0">
                <a:latin typeface="Microsoft YaHei UI" panose="020B0503020204020204" pitchFamily="34" charset="-122"/>
                <a:ea typeface="Microsoft YaHei UI" panose="020B0503020204020204" pitchFamily="34" charset="-122"/>
                <a:cs typeface="+mj-cs"/>
              </a:rPr>
              <a:t>Digitalization and</a:t>
            </a:r>
            <a:r>
              <a:rPr lang="zh-CN" altLang="en-US" sz="2800" kern="0" dirty="0">
                <a:latin typeface="Microsoft YaHei UI" panose="020B0503020204020204" pitchFamily="34" charset="-122"/>
                <a:ea typeface="Microsoft YaHei UI" panose="020B0503020204020204" pitchFamily="34" charset="-122"/>
                <a:cs typeface="+mj-cs"/>
              </a:rPr>
              <a:t> </a:t>
            </a:r>
            <a:r>
              <a:rPr lang="en-US" altLang="zh-CN" sz="2800" kern="0" dirty="0">
                <a:latin typeface="Microsoft YaHei UI" panose="020B0503020204020204" pitchFamily="34" charset="-122"/>
                <a:ea typeface="Microsoft YaHei UI" panose="020B0503020204020204" pitchFamily="34" charset="-122"/>
                <a:cs typeface="+mj-cs"/>
              </a:rPr>
              <a:t>Operation</a:t>
            </a:r>
            <a:r>
              <a:rPr lang="zh-CN" altLang="en-US" sz="2800" kern="0" dirty="0">
                <a:latin typeface="Microsoft YaHei UI" panose="020B0503020204020204" pitchFamily="34" charset="-122"/>
                <a:ea typeface="Microsoft YaHei UI" panose="020B0503020204020204" pitchFamily="34" charset="-122"/>
                <a:cs typeface="+mj-cs"/>
              </a:rPr>
              <a:t> </a:t>
            </a:r>
            <a:r>
              <a:rPr lang="en-US" altLang="zh-CN" sz="2800" kern="0" dirty="0">
                <a:latin typeface="Microsoft YaHei UI" panose="020B0503020204020204" pitchFamily="34" charset="-122"/>
                <a:ea typeface="Microsoft YaHei UI" panose="020B0503020204020204" pitchFamily="34" charset="-122"/>
                <a:cs typeface="+mj-cs"/>
              </a:rPr>
              <a:t>Decision </a:t>
            </a:r>
            <a:br>
              <a:rPr lang="en-US" altLang="zh-CN" sz="2800" kern="0" dirty="0">
                <a:latin typeface="Microsoft YaHei UI" panose="020B0503020204020204" pitchFamily="34" charset="-122"/>
                <a:ea typeface="Microsoft YaHei UI" panose="020B0503020204020204" pitchFamily="34" charset="-122"/>
                <a:cs typeface="+mj-cs"/>
              </a:rPr>
            </a:br>
            <a:endParaRPr lang="zh-CN" altLang="en-US" sz="2800" dirty="0">
              <a:latin typeface="Microsoft YaHei UI" panose="020B0503020204020204" pitchFamily="34" charset="-122"/>
              <a:ea typeface="Microsoft YaHei UI" panose="020B0503020204020204" pitchFamily="34"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1" y="220520"/>
            <a:ext cx="11185237" cy="97890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数字化与经营决策的关系</a:t>
            </a:r>
            <a:endParaRPr lang="en-US" altLang="zh-CN" sz="2800" kern="0" dirty="0">
              <a:solidFill>
                <a:srgbClr val="FFFF00"/>
              </a:solidFill>
              <a:latin typeface="Microsoft YaHei UI" panose="020B0503020204020204" pitchFamily="34" charset="-122"/>
              <a:ea typeface="Microsoft YaHei UI" panose="020B0503020204020204" pitchFamily="34" charset="-122"/>
            </a:endParaRPr>
          </a:p>
          <a:p>
            <a:pPr>
              <a:defRPr/>
            </a:pPr>
            <a:r>
              <a:rPr lang="en-US" altLang="zh-CN" sz="2800" kern="0" dirty="0">
                <a:latin typeface="Microsoft YaHei UI" panose="020B0503020204020204" pitchFamily="34" charset="-122"/>
                <a:ea typeface="Microsoft YaHei UI" panose="020B0503020204020204" pitchFamily="34" charset="-122"/>
              </a:rPr>
              <a:t>  </a:t>
            </a:r>
            <a:r>
              <a:rPr lang="en-US" altLang="zh-CN" sz="2600" kern="0" dirty="0">
                <a:latin typeface="Microsoft YaHei UI" panose="020B0503020204020204" pitchFamily="34" charset="-122"/>
                <a:ea typeface="Microsoft YaHei UI" panose="020B0503020204020204" pitchFamily="34" charset="-122"/>
              </a:rPr>
              <a:t>The Relation Between Digitalization and Operation Decision</a:t>
            </a:r>
            <a:r>
              <a:rPr lang="zh-CN" altLang="en-US" sz="2800" kern="0" dirty="0">
                <a:latin typeface="Microsoft YaHei UI" panose="020B0503020204020204" pitchFamily="34" charset="-122"/>
                <a:ea typeface="Microsoft YaHei UI" panose="020B0503020204020204" pitchFamily="34" charset="-122"/>
              </a:rPr>
              <a:t> </a:t>
            </a:r>
            <a:endParaRPr lang="en-US" altLang="zh-CN" sz="2800" kern="0" dirty="0">
              <a:latin typeface="Microsoft YaHei UI" panose="020B0503020204020204" pitchFamily="34" charset="-122"/>
              <a:ea typeface="Microsoft YaHei UI" panose="020B0503020204020204" pitchFamily="34" charset="-122"/>
            </a:endParaRPr>
          </a:p>
        </p:txBody>
      </p:sp>
      <p:sp>
        <p:nvSpPr>
          <p:cNvPr id="23" name="TextBox 7"/>
          <p:cNvSpPr txBox="1"/>
          <p:nvPr/>
        </p:nvSpPr>
        <p:spPr>
          <a:xfrm>
            <a:off x="282632" y="1402618"/>
            <a:ext cx="8312727" cy="3731911"/>
          </a:xfrm>
          <a:prstGeom prst="rect">
            <a:avLst/>
          </a:prstGeom>
          <a:noFill/>
        </p:spPr>
        <p:txBody>
          <a:bodyPr wrap="square" lIns="91433" tIns="45716" rIns="91433" bIns="45716">
            <a:spAutoFit/>
          </a:bodyPr>
          <a:lstStyle/>
          <a:p>
            <a:pPr marL="273050" indent="-273050" eaLnBrk="1" hangingPunct="1">
              <a:lnSpc>
                <a:spcPct val="150000"/>
              </a:lnSpc>
              <a:buFont typeface="Arial" panose="020B0604020202020204" pitchFamily="34" charset="0"/>
              <a:buChar char="•"/>
              <a:defRPr/>
            </a:pPr>
            <a:r>
              <a:rPr lang="zh-CN" altLang="en-US" sz="2000" dirty="0">
                <a:solidFill>
                  <a:srgbClr val="FFFF00"/>
                </a:solidFill>
                <a:latin typeface="Microsoft YaHei UI" panose="020B0503020204020204" pitchFamily="34" charset="-122"/>
                <a:ea typeface="Microsoft YaHei UI" panose="020B0503020204020204" pitchFamily="34" charset="-122"/>
              </a:rPr>
              <a:t>经营活动是数据的主要来源，也是数字化的核心对象。</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marL="273050" indent="-273050" eaLnBrk="1" hangingPunct="1">
              <a:lnSpc>
                <a:spcPct val="150000"/>
              </a:lnSpc>
              <a:buFont typeface="Arial" panose="020B0604020202020204" pitchFamily="34" charset="0"/>
              <a:buChar char="•"/>
              <a:defRPr/>
            </a:pPr>
            <a:r>
              <a:rPr lang="en-US" altLang="zh-CN" sz="2000" dirty="0">
                <a:latin typeface="Microsoft YaHei UI" panose="020B0503020204020204" pitchFamily="34" charset="-122"/>
                <a:ea typeface="Microsoft YaHei UI" panose="020B0503020204020204" pitchFamily="34" charset="-122"/>
              </a:rPr>
              <a:t>Operation is the main source of data and the key objective of  digitalization.</a:t>
            </a:r>
          </a:p>
          <a:p>
            <a:pPr marL="273050" indent="-273050" eaLnBrk="1" hangingPunct="1">
              <a:lnSpc>
                <a:spcPct val="150000"/>
              </a:lnSpc>
              <a:buFont typeface="Arial" panose="020B0604020202020204" pitchFamily="34" charset="0"/>
              <a:buChar char="•"/>
              <a:defRPr/>
            </a:pPr>
            <a:r>
              <a:rPr lang="zh-CN" altLang="en-US" sz="2000" dirty="0">
                <a:solidFill>
                  <a:srgbClr val="FFFF00"/>
                </a:solidFill>
                <a:latin typeface="Microsoft YaHei UI" panose="020B0503020204020204" pitchFamily="34" charset="-122"/>
                <a:ea typeface="Microsoft YaHei UI" panose="020B0503020204020204" pitchFamily="34" charset="-122"/>
              </a:rPr>
              <a:t>经营的数字化可以显著提高经营活动的效果和效率，减少经营风险和试错的成本。</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marL="273050" indent="-273050" eaLnBrk="1" hangingPunct="1">
              <a:lnSpc>
                <a:spcPct val="150000"/>
              </a:lnSpc>
              <a:buFont typeface="Arial" panose="020B0604020202020204" pitchFamily="34" charset="0"/>
              <a:buChar char="•"/>
              <a:defRPr/>
            </a:pPr>
            <a:r>
              <a:rPr lang="en-US" altLang="zh-CN" sz="2000" dirty="0">
                <a:latin typeface="Microsoft YaHei UI" panose="020B0503020204020204" pitchFamily="34" charset="-122"/>
                <a:ea typeface="Microsoft YaHei UI" panose="020B0503020204020204" pitchFamily="34" charset="-122"/>
              </a:rPr>
              <a:t>Digitalization of operation can substantially upgrade its effectiveness and efficiency and reduce the risk of operation and the cost of trial-and-error.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
          <p:cNvSpPr txBox="1">
            <a:spLocks noChangeArrowheads="1"/>
          </p:cNvSpPr>
          <p:nvPr/>
        </p:nvSpPr>
        <p:spPr>
          <a:xfrm>
            <a:off x="0" y="190500"/>
            <a:ext cx="9144000" cy="560388"/>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边际分析的方法 </a:t>
            </a:r>
            <a:r>
              <a:rPr lang="en-US" altLang="zh-CN" sz="2800" kern="0" dirty="0">
                <a:latin typeface="Microsoft YaHei UI" panose="020B0503020204020204" pitchFamily="34" charset="-122"/>
                <a:ea typeface="Microsoft YaHei UI" panose="020B0503020204020204" pitchFamily="34" charset="-122"/>
              </a:rPr>
              <a:t>Method of Marginal Analysis  </a:t>
            </a:r>
            <a:endParaRPr lang="zh-CN" altLang="en-US" sz="2800" kern="0" dirty="0">
              <a:latin typeface="Microsoft YaHei UI" panose="020B0503020204020204" pitchFamily="34" charset="-122"/>
              <a:ea typeface="Microsoft YaHei UI" panose="020B0503020204020204" pitchFamily="34" charset="-122"/>
            </a:endParaRPr>
          </a:p>
        </p:txBody>
      </p:sp>
      <p:graphicFrame>
        <p:nvGraphicFramePr>
          <p:cNvPr id="24" name="表格 23"/>
          <p:cNvGraphicFramePr>
            <a:graphicFrameLocks noGrp="1"/>
          </p:cNvGraphicFramePr>
          <p:nvPr/>
        </p:nvGraphicFramePr>
        <p:xfrm>
          <a:off x="355599" y="1436018"/>
          <a:ext cx="3632202" cy="3709460"/>
        </p:xfrm>
        <a:graphic>
          <a:graphicData uri="http://schemas.openxmlformats.org/drawingml/2006/table">
            <a:tbl>
              <a:tblPr firstRow="1" bandRow="1">
                <a:tableStyleId>{5C22544A-7EE6-4342-B048-85BDC9FD1C3A}</a:tableStyleId>
              </a:tblPr>
              <a:tblGrid>
                <a:gridCol w="1816101">
                  <a:extLst>
                    <a:ext uri="{9D8B030D-6E8A-4147-A177-3AD203B41FA5}">
                      <a16:colId xmlns:a16="http://schemas.microsoft.com/office/drawing/2014/main" val="20000"/>
                    </a:ext>
                  </a:extLst>
                </a:gridCol>
                <a:gridCol w="1816101">
                  <a:extLst>
                    <a:ext uri="{9D8B030D-6E8A-4147-A177-3AD203B41FA5}">
                      <a16:colId xmlns:a16="http://schemas.microsoft.com/office/drawing/2014/main" val="20001"/>
                    </a:ext>
                  </a:extLst>
                </a:gridCol>
              </a:tblGrid>
              <a:tr h="355366">
                <a:tc>
                  <a:txBody>
                    <a:bodyPr/>
                    <a:lstStyle/>
                    <a:p>
                      <a:pPr algn="ctr">
                        <a:lnSpc>
                          <a:spcPct val="100000"/>
                        </a:lnSpc>
                      </a:pPr>
                      <a:r>
                        <a:rPr lang="zh-CN" altLang="en-US" sz="2000" b="0" dirty="0">
                          <a:solidFill>
                            <a:srgbClr val="FFFF00"/>
                          </a:solidFill>
                          <a:latin typeface="Microsoft YaHei UI" panose="020B0503020204020204" pitchFamily="34" charset="-122"/>
                          <a:ea typeface="Microsoft YaHei UI" panose="020B0503020204020204" pitchFamily="34" charset="-122"/>
                        </a:rPr>
                        <a:t>选项</a:t>
                      </a:r>
                      <a:r>
                        <a:rPr lang="en-US" altLang="zh-CN" sz="2000" b="0" dirty="0">
                          <a:solidFill>
                            <a:srgbClr val="FFFF00"/>
                          </a:solidFill>
                          <a:latin typeface="Microsoft YaHei UI" panose="020B0503020204020204" pitchFamily="34" charset="-122"/>
                          <a:ea typeface="Microsoft YaHei UI" panose="020B0503020204020204" pitchFamily="34" charset="-122"/>
                        </a:rPr>
                        <a:t>A</a:t>
                      </a:r>
                    </a:p>
                    <a:p>
                      <a:pPr algn="ctr">
                        <a:lnSpc>
                          <a:spcPct val="100000"/>
                        </a:lnSpc>
                      </a:pPr>
                      <a:r>
                        <a:rPr lang="en-US" altLang="zh-CN" sz="2000" b="0" dirty="0">
                          <a:solidFill>
                            <a:schemeClr val="tx1"/>
                          </a:solidFill>
                          <a:latin typeface="Microsoft YaHei UI" panose="020B0503020204020204" pitchFamily="34" charset="-122"/>
                          <a:ea typeface="Microsoft YaHei UI" panose="020B0503020204020204" pitchFamily="34" charset="-122"/>
                        </a:rPr>
                        <a:t>Option A</a:t>
                      </a:r>
                      <a:endParaRPr lang="zh-CN" altLang="en-US" sz="2000" b="0" dirty="0">
                        <a:solidFill>
                          <a:schemeClr val="tx1"/>
                        </a:solidFill>
                        <a:latin typeface="Microsoft YaHei UI" panose="020B0503020204020204" pitchFamily="34" charset="-122"/>
                        <a:ea typeface="Microsoft YaHei UI" panose="020B0503020204020204" pitchFamily="34" charset="-122"/>
                      </a:endParaRPr>
                    </a:p>
                  </a:txBody>
                  <a:tcPr marT="45711" marB="45711">
                    <a:solidFill>
                      <a:srgbClr val="002060"/>
                    </a:solidFill>
                  </a:tcPr>
                </a:tc>
                <a:tc>
                  <a:txBody>
                    <a:bodyPr/>
                    <a:lstStyle/>
                    <a:p>
                      <a:pPr algn="ctr">
                        <a:lnSpc>
                          <a:spcPct val="100000"/>
                        </a:lnSpc>
                      </a:pPr>
                      <a:r>
                        <a:rPr lang="zh-CN" altLang="en-US" sz="2000" b="0" dirty="0">
                          <a:solidFill>
                            <a:srgbClr val="FFFF00"/>
                          </a:solidFill>
                          <a:latin typeface="Microsoft YaHei UI" panose="020B0503020204020204" pitchFamily="34" charset="-122"/>
                          <a:ea typeface="Microsoft YaHei UI" panose="020B0503020204020204" pitchFamily="34" charset="-122"/>
                        </a:rPr>
                        <a:t>选项</a:t>
                      </a:r>
                      <a:r>
                        <a:rPr lang="en-US" altLang="zh-CN" sz="2000" b="0" dirty="0">
                          <a:solidFill>
                            <a:srgbClr val="FFFF00"/>
                          </a:solidFill>
                          <a:latin typeface="Microsoft YaHei UI" panose="020B0503020204020204" pitchFamily="34" charset="-122"/>
                          <a:ea typeface="Microsoft YaHei UI" panose="020B0503020204020204" pitchFamily="34" charset="-122"/>
                        </a:rPr>
                        <a:t>B</a:t>
                      </a:r>
                    </a:p>
                    <a:p>
                      <a:pPr algn="ctr">
                        <a:lnSpc>
                          <a:spcPct val="100000"/>
                        </a:lnSpc>
                      </a:pPr>
                      <a:r>
                        <a:rPr lang="en-US" altLang="zh-CN" sz="2000" b="0" kern="1200" dirty="0">
                          <a:solidFill>
                            <a:schemeClr val="tx1"/>
                          </a:solidFill>
                          <a:latin typeface="Microsoft YaHei UI" panose="020B0503020204020204" pitchFamily="34" charset="-122"/>
                          <a:ea typeface="Microsoft YaHei UI" panose="020B0503020204020204" pitchFamily="34" charset="-122"/>
                          <a:cs typeface="+mn-cs"/>
                        </a:rPr>
                        <a:t>Option B</a:t>
                      </a:r>
                      <a:endParaRPr lang="zh-CN" altLang="en-US" sz="2000" b="0" kern="1200" dirty="0">
                        <a:solidFill>
                          <a:schemeClr val="tx1"/>
                        </a:solidFill>
                        <a:latin typeface="Microsoft YaHei UI" panose="020B0503020204020204" pitchFamily="34" charset="-122"/>
                        <a:ea typeface="Microsoft YaHei UI" panose="020B0503020204020204" pitchFamily="34" charset="-122"/>
                        <a:cs typeface="+mn-cs"/>
                      </a:endParaRPr>
                    </a:p>
                  </a:txBody>
                  <a:tcPr marT="45711" marB="45711">
                    <a:solidFill>
                      <a:srgbClr val="002060"/>
                    </a:solidFill>
                  </a:tcPr>
                </a:tc>
                <a:extLst>
                  <a:ext uri="{0D108BD9-81ED-4DB2-BD59-A6C34878D82A}">
                    <a16:rowId xmlns:a16="http://schemas.microsoft.com/office/drawing/2014/main" val="10000"/>
                  </a:ext>
                </a:extLst>
              </a:tr>
              <a:tr h="1504219">
                <a:tc>
                  <a:txBody>
                    <a:bodyPr/>
                    <a:lstStyle/>
                    <a:p>
                      <a:pPr algn="ctr">
                        <a:lnSpc>
                          <a:spcPct val="150000"/>
                        </a:lnSpc>
                      </a:pPr>
                      <a:r>
                        <a:rPr lang="zh-CN" altLang="en-US" sz="2000" dirty="0">
                          <a:solidFill>
                            <a:srgbClr val="FFFF00"/>
                          </a:solidFill>
                          <a:latin typeface="Microsoft YaHei UI" panose="020B0503020204020204" pitchFamily="34" charset="-122"/>
                          <a:ea typeface="Microsoft YaHei UI" panose="020B0503020204020204" pitchFamily="34" charset="-122"/>
                        </a:rPr>
                        <a:t>增量收入</a:t>
                      </a:r>
                      <a:r>
                        <a:rPr lang="en-US" altLang="zh-CN" sz="2000" dirty="0">
                          <a:solidFill>
                            <a:srgbClr val="FFFF00"/>
                          </a:solidFill>
                          <a:latin typeface="Microsoft YaHei UI" panose="020B0503020204020204" pitchFamily="34" charset="-122"/>
                          <a:ea typeface="Microsoft YaHei UI" panose="020B0503020204020204" pitchFamily="34" charset="-122"/>
                        </a:rPr>
                        <a:t>A</a:t>
                      </a:r>
                    </a:p>
                    <a:p>
                      <a:pPr algn="ctr">
                        <a:lnSpc>
                          <a:spcPct val="150000"/>
                        </a:lnSpc>
                      </a:pPr>
                      <a:r>
                        <a:rPr lang="en-US" altLang="zh-CN" sz="1800" dirty="0">
                          <a:solidFill>
                            <a:schemeClr val="tx1"/>
                          </a:solidFill>
                          <a:latin typeface="Microsoft YaHei UI" panose="020B0503020204020204" pitchFamily="34" charset="-122"/>
                          <a:ea typeface="Microsoft YaHei UI" panose="020B0503020204020204" pitchFamily="34" charset="-122"/>
                        </a:rPr>
                        <a:t>Incremental</a:t>
                      </a:r>
                      <a:r>
                        <a:rPr lang="en-US" altLang="zh-CN" sz="1800" baseline="0" dirty="0">
                          <a:solidFill>
                            <a:schemeClr val="tx1"/>
                          </a:solidFill>
                          <a:latin typeface="Microsoft YaHei UI" panose="020B0503020204020204" pitchFamily="34" charset="-122"/>
                          <a:ea typeface="Microsoft YaHei UI" panose="020B0503020204020204" pitchFamily="34" charset="-122"/>
                        </a:rPr>
                        <a:t> revenue A</a:t>
                      </a:r>
                      <a:endParaRPr lang="en-US" altLang="zh-CN" sz="1800" dirty="0">
                        <a:solidFill>
                          <a:schemeClr val="tx1"/>
                        </a:solidFill>
                        <a:latin typeface="Microsoft YaHei UI" panose="020B0503020204020204" pitchFamily="34" charset="-122"/>
                        <a:ea typeface="Microsoft YaHei UI" panose="020B0503020204020204" pitchFamily="34" charset="-122"/>
                      </a:endParaRPr>
                    </a:p>
                  </a:txBody>
                  <a:tcPr marT="45711" marB="45711">
                    <a:noFill/>
                  </a:tcPr>
                </a:tc>
                <a:tc>
                  <a:txBody>
                    <a:bodyPr/>
                    <a:lstStyle/>
                    <a:p>
                      <a:pPr algn="ctr">
                        <a:lnSpc>
                          <a:spcPct val="150000"/>
                        </a:lnSpc>
                      </a:pPr>
                      <a:r>
                        <a:rPr lang="zh-CN" altLang="en-US" sz="2000" dirty="0">
                          <a:solidFill>
                            <a:srgbClr val="FFFF00"/>
                          </a:solidFill>
                          <a:latin typeface="Microsoft YaHei UI" panose="020B0503020204020204" pitchFamily="34" charset="-122"/>
                          <a:ea typeface="Microsoft YaHei UI" panose="020B0503020204020204" pitchFamily="34" charset="-122"/>
                        </a:rPr>
                        <a:t>增量收入</a:t>
                      </a:r>
                      <a:r>
                        <a:rPr lang="en-US" altLang="zh-CN" sz="2000" dirty="0">
                          <a:solidFill>
                            <a:srgbClr val="FFFF00"/>
                          </a:solidFill>
                          <a:latin typeface="Microsoft YaHei UI" panose="020B0503020204020204" pitchFamily="34" charset="-122"/>
                          <a:ea typeface="Microsoft YaHei UI" panose="020B0503020204020204" pitchFamily="34" charset="-122"/>
                        </a:rPr>
                        <a:t>B</a:t>
                      </a:r>
                    </a:p>
                    <a:p>
                      <a:pPr marL="0" algn="ctr" defTabSz="914400" rtl="0" eaLnBrk="1" latinLnBrk="0" hangingPunct="1">
                        <a:lnSpc>
                          <a:spcPct val="150000"/>
                        </a:lnSpc>
                      </a:pPr>
                      <a:r>
                        <a:rPr lang="en-US" altLang="zh-CN" sz="1800" kern="1200" dirty="0">
                          <a:solidFill>
                            <a:schemeClr val="tx1"/>
                          </a:solidFill>
                          <a:latin typeface="Microsoft YaHei UI" panose="020B0503020204020204" pitchFamily="34" charset="-122"/>
                          <a:ea typeface="Microsoft YaHei UI" panose="020B0503020204020204" pitchFamily="34" charset="-122"/>
                          <a:cs typeface="+mn-cs"/>
                        </a:rPr>
                        <a:t>Incremental Revenue B</a:t>
                      </a:r>
                      <a:endParaRPr lang="zh-CN" altLang="en-US" sz="1800" kern="1200" dirty="0">
                        <a:solidFill>
                          <a:schemeClr val="tx1"/>
                        </a:solidFill>
                        <a:latin typeface="Microsoft YaHei UI" panose="020B0503020204020204" pitchFamily="34" charset="-122"/>
                        <a:ea typeface="Microsoft YaHei UI" panose="020B0503020204020204" pitchFamily="34" charset="-122"/>
                        <a:cs typeface="+mn-cs"/>
                      </a:endParaRPr>
                    </a:p>
                  </a:txBody>
                  <a:tcPr marT="45711" marB="45711">
                    <a:noFill/>
                  </a:tcPr>
                </a:tc>
                <a:extLst>
                  <a:ext uri="{0D108BD9-81ED-4DB2-BD59-A6C34878D82A}">
                    <a16:rowId xmlns:a16="http://schemas.microsoft.com/office/drawing/2014/main" val="10001"/>
                  </a:ext>
                </a:extLst>
              </a:tr>
              <a:tr h="1504219">
                <a:tc>
                  <a:txBody>
                    <a:bodyPr/>
                    <a:lstStyle/>
                    <a:p>
                      <a:pPr algn="ctr">
                        <a:lnSpc>
                          <a:spcPct val="150000"/>
                        </a:lnSpc>
                      </a:pPr>
                      <a:r>
                        <a:rPr lang="zh-CN" altLang="en-US" sz="2000" dirty="0">
                          <a:solidFill>
                            <a:srgbClr val="FFFF00"/>
                          </a:solidFill>
                          <a:latin typeface="Microsoft YaHei UI" panose="020B0503020204020204" pitchFamily="34" charset="-122"/>
                          <a:ea typeface="Microsoft YaHei UI" panose="020B0503020204020204" pitchFamily="34" charset="-122"/>
                        </a:rPr>
                        <a:t>增量成本</a:t>
                      </a:r>
                      <a:r>
                        <a:rPr lang="en-US" altLang="zh-CN" sz="2000" dirty="0">
                          <a:solidFill>
                            <a:srgbClr val="FFFF00"/>
                          </a:solidFill>
                          <a:latin typeface="Microsoft YaHei UI" panose="020B0503020204020204" pitchFamily="34" charset="-122"/>
                          <a:ea typeface="Microsoft YaHei UI" panose="020B0503020204020204" pitchFamily="34" charset="-122"/>
                        </a:rPr>
                        <a:t>A</a:t>
                      </a:r>
                    </a:p>
                    <a:p>
                      <a:pPr marL="0" algn="ctr" defTabSz="914400" rtl="0" eaLnBrk="1" latinLnBrk="0" hangingPunct="1">
                        <a:lnSpc>
                          <a:spcPct val="150000"/>
                        </a:lnSpc>
                      </a:pPr>
                      <a:r>
                        <a:rPr lang="en-US" altLang="zh-CN" sz="1800" kern="1200" dirty="0">
                          <a:solidFill>
                            <a:schemeClr val="tx1"/>
                          </a:solidFill>
                          <a:latin typeface="Microsoft YaHei UI" panose="020B0503020204020204" pitchFamily="34" charset="-122"/>
                          <a:ea typeface="Microsoft YaHei UI" panose="020B0503020204020204" pitchFamily="34" charset="-122"/>
                          <a:cs typeface="+mn-cs"/>
                        </a:rPr>
                        <a:t>Incremental cost A</a:t>
                      </a:r>
                      <a:endParaRPr lang="zh-CN" altLang="en-US" sz="1800" kern="1200" dirty="0">
                        <a:solidFill>
                          <a:schemeClr val="tx1"/>
                        </a:solidFill>
                        <a:latin typeface="Microsoft YaHei UI" panose="020B0503020204020204" pitchFamily="34" charset="-122"/>
                        <a:ea typeface="Microsoft YaHei UI" panose="020B0503020204020204" pitchFamily="34" charset="-122"/>
                        <a:cs typeface="+mn-cs"/>
                      </a:endParaRPr>
                    </a:p>
                  </a:txBody>
                  <a:tcPr marT="45711" marB="45711">
                    <a:noFill/>
                  </a:tcPr>
                </a:tc>
                <a:tc>
                  <a:txBody>
                    <a:bodyPr/>
                    <a:lstStyle/>
                    <a:p>
                      <a:pPr algn="ctr">
                        <a:lnSpc>
                          <a:spcPct val="150000"/>
                        </a:lnSpc>
                      </a:pPr>
                      <a:r>
                        <a:rPr lang="zh-CN" altLang="en-US" sz="2000" dirty="0">
                          <a:solidFill>
                            <a:srgbClr val="FFFF00"/>
                          </a:solidFill>
                          <a:latin typeface="Microsoft YaHei UI" panose="020B0503020204020204" pitchFamily="34" charset="-122"/>
                          <a:ea typeface="Microsoft YaHei UI" panose="020B0503020204020204" pitchFamily="34" charset="-122"/>
                        </a:rPr>
                        <a:t>增量成本</a:t>
                      </a:r>
                      <a:r>
                        <a:rPr lang="en-US" altLang="zh-CN" sz="2000" dirty="0">
                          <a:solidFill>
                            <a:srgbClr val="FFFF00"/>
                          </a:solidFill>
                          <a:latin typeface="Microsoft YaHei UI" panose="020B0503020204020204" pitchFamily="34" charset="-122"/>
                          <a:ea typeface="Microsoft YaHei UI" panose="020B0503020204020204" pitchFamily="34" charset="-122"/>
                        </a:rPr>
                        <a:t>B</a:t>
                      </a:r>
                    </a:p>
                    <a:p>
                      <a:pPr marL="0" algn="ctr" defTabSz="914400" rtl="0" eaLnBrk="1" latinLnBrk="0" hangingPunct="1">
                        <a:lnSpc>
                          <a:spcPct val="150000"/>
                        </a:lnSpc>
                      </a:pPr>
                      <a:r>
                        <a:rPr lang="en-US" altLang="zh-CN" sz="1800" kern="1200" dirty="0">
                          <a:solidFill>
                            <a:schemeClr val="tx1"/>
                          </a:solidFill>
                          <a:latin typeface="Microsoft YaHei UI" panose="020B0503020204020204" pitchFamily="34" charset="-122"/>
                          <a:ea typeface="Microsoft YaHei UI" panose="020B0503020204020204" pitchFamily="34" charset="-122"/>
                          <a:cs typeface="+mn-cs"/>
                        </a:rPr>
                        <a:t>Incremental cost B</a:t>
                      </a:r>
                      <a:endParaRPr lang="zh-CN" altLang="en-US" sz="1800" kern="1200" dirty="0">
                        <a:solidFill>
                          <a:schemeClr val="tx1"/>
                        </a:solidFill>
                        <a:latin typeface="Microsoft YaHei UI" panose="020B0503020204020204" pitchFamily="34" charset="-122"/>
                        <a:ea typeface="Microsoft YaHei UI" panose="020B0503020204020204" pitchFamily="34" charset="-122"/>
                        <a:cs typeface="+mn-cs"/>
                      </a:endParaRPr>
                    </a:p>
                  </a:txBody>
                  <a:tcPr marT="45711" marB="45711">
                    <a:noFill/>
                  </a:tcPr>
                </a:tc>
                <a:extLst>
                  <a:ext uri="{0D108BD9-81ED-4DB2-BD59-A6C34878D82A}">
                    <a16:rowId xmlns:a16="http://schemas.microsoft.com/office/drawing/2014/main" val="10002"/>
                  </a:ext>
                </a:extLst>
              </a:tr>
            </a:tbl>
          </a:graphicData>
        </a:graphic>
      </p:graphicFrame>
      <p:sp>
        <p:nvSpPr>
          <p:cNvPr id="25" name="右箭头 12"/>
          <p:cNvSpPr/>
          <p:nvPr/>
        </p:nvSpPr>
        <p:spPr>
          <a:xfrm>
            <a:off x="4140200" y="1242060"/>
            <a:ext cx="1981200" cy="3961046"/>
          </a:xfrm>
          <a:prstGeom prst="rightArrow">
            <a:avLst>
              <a:gd name="adj1" fmla="val 83077"/>
              <a:gd name="adj2" fmla="val 21663"/>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82550" algn="ctr" eaLnBrk="1" hangingPunct="1">
              <a:defRPr/>
            </a:pPr>
            <a:r>
              <a:rPr lang="zh-CN" altLang="en-US" sz="1600" dirty="0">
                <a:solidFill>
                  <a:srgbClr val="FFFF00"/>
                </a:solidFill>
                <a:latin typeface="Microsoft YaHei UI" panose="020B0503020204020204" pitchFamily="34" charset="-122"/>
                <a:ea typeface="Microsoft YaHei UI" panose="020B0503020204020204" pitchFamily="34" charset="-122"/>
              </a:rPr>
              <a:t>确定一个选项，把另一个选项的收入当成本，另一个选项的成本当收益。</a:t>
            </a:r>
            <a:endParaRPr lang="en-US" altLang="zh-CN" sz="1600" dirty="0">
              <a:solidFill>
                <a:srgbClr val="FFFF00"/>
              </a:solidFill>
              <a:latin typeface="Microsoft YaHei UI" panose="020B0503020204020204" pitchFamily="34" charset="-122"/>
              <a:ea typeface="Microsoft YaHei UI" panose="020B0503020204020204" pitchFamily="34" charset="-122"/>
            </a:endParaRPr>
          </a:p>
          <a:p>
            <a:pPr marL="82550" algn="ctr" eaLnBrk="1" hangingPunct="1">
              <a:defRPr/>
            </a:pPr>
            <a:r>
              <a:rPr lang="en-US" altLang="zh-CN" sz="1600" dirty="0">
                <a:latin typeface="Microsoft YaHei UI" panose="020B0503020204020204" pitchFamily="34" charset="-122"/>
                <a:ea typeface="Microsoft YaHei UI" panose="020B0503020204020204" pitchFamily="34" charset="-122"/>
              </a:rPr>
              <a:t>Select </a:t>
            </a:r>
            <a:r>
              <a:rPr lang="zh-CN" altLang="en-US" sz="1600" dirty="0">
                <a:latin typeface="Microsoft YaHei UI" panose="020B0503020204020204" pitchFamily="34" charset="-122"/>
                <a:ea typeface="Microsoft YaHei UI" panose="020B0503020204020204" pitchFamily="34" charset="-122"/>
              </a:rPr>
              <a:t> </a:t>
            </a:r>
            <a:r>
              <a:rPr lang="en-US" altLang="zh-CN" sz="1600" dirty="0">
                <a:latin typeface="Microsoft YaHei UI" panose="020B0503020204020204" pitchFamily="34" charset="-122"/>
                <a:ea typeface="Microsoft YaHei UI" panose="020B0503020204020204" pitchFamily="34" charset="-122"/>
              </a:rPr>
              <a:t>an alternative, and treat revenue of the other alternative as cost and cost as revenue </a:t>
            </a:r>
          </a:p>
        </p:txBody>
      </p:sp>
      <p:sp>
        <p:nvSpPr>
          <p:cNvPr id="26" name="TextBox 13"/>
          <p:cNvSpPr txBox="1"/>
          <p:nvPr/>
        </p:nvSpPr>
        <p:spPr>
          <a:xfrm>
            <a:off x="6246091" y="1514540"/>
            <a:ext cx="2376056" cy="3477875"/>
          </a:xfrm>
          <a:prstGeom prst="rect">
            <a:avLst/>
          </a:prstGeom>
          <a:noFill/>
        </p:spPr>
        <p:txBody>
          <a:bodyPr wrap="square">
            <a:spAutoFit/>
          </a:bodyPr>
          <a:lstStyle/>
          <a:p>
            <a:pPr algn="ctr" eaLnBrk="1" hangingPunct="1">
              <a:defRPr/>
            </a:pPr>
            <a:r>
              <a:rPr lang="zh-CN" altLang="en-US" sz="2000" dirty="0">
                <a:solidFill>
                  <a:srgbClr val="FFFF00"/>
                </a:solidFill>
                <a:latin typeface="Microsoft YaHei UI" panose="020B0503020204020204" pitchFamily="34" charset="-122"/>
                <a:ea typeface="Microsoft YaHei UI" panose="020B0503020204020204" pitchFamily="34" charset="-122"/>
              </a:rPr>
              <a:t>选项</a:t>
            </a:r>
            <a:r>
              <a:rPr lang="en-US" altLang="zh-CN" sz="2000" dirty="0">
                <a:solidFill>
                  <a:srgbClr val="FFFF00"/>
                </a:solidFill>
                <a:latin typeface="Microsoft YaHei UI" panose="020B0503020204020204" pitchFamily="34" charset="-122"/>
                <a:ea typeface="Microsoft YaHei UI" panose="020B0503020204020204" pitchFamily="34" charset="-122"/>
              </a:rPr>
              <a:t>A</a:t>
            </a:r>
          </a:p>
          <a:p>
            <a:pPr algn="ctr" eaLnBrk="1" hangingPunct="1">
              <a:defRPr/>
            </a:pP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eaLnBrk="1" hangingPunct="1">
              <a:defRPr/>
            </a:pPr>
            <a:r>
              <a:rPr lang="en-US" altLang="zh-CN" sz="2000" dirty="0">
                <a:solidFill>
                  <a:srgbClr val="FFFF00"/>
                </a:solidFill>
                <a:latin typeface="Microsoft YaHei UI" panose="020B0503020204020204" pitchFamily="34" charset="-122"/>
                <a:ea typeface="Microsoft YaHei UI" panose="020B0503020204020204" pitchFamily="34" charset="-122"/>
              </a:rPr>
              <a:t>   </a:t>
            </a:r>
            <a:r>
              <a:rPr lang="zh-CN" altLang="en-US" sz="2000" dirty="0">
                <a:solidFill>
                  <a:srgbClr val="FFFF00"/>
                </a:solidFill>
                <a:latin typeface="Microsoft YaHei UI" panose="020B0503020204020204" pitchFamily="34" charset="-122"/>
                <a:ea typeface="Microsoft YaHei UI" panose="020B0503020204020204" pitchFamily="34" charset="-122"/>
              </a:rPr>
              <a:t>增量收入</a:t>
            </a:r>
            <a:r>
              <a:rPr lang="en-US" altLang="zh-CN" sz="2000" dirty="0">
                <a:solidFill>
                  <a:srgbClr val="FFFF00"/>
                </a:solidFill>
                <a:latin typeface="Microsoft YaHei UI" panose="020B0503020204020204" pitchFamily="34" charset="-122"/>
                <a:ea typeface="Microsoft YaHei UI" panose="020B0503020204020204" pitchFamily="34" charset="-122"/>
              </a:rPr>
              <a:t>A</a:t>
            </a:r>
          </a:p>
          <a:p>
            <a:pPr eaLnBrk="1" hangingPunct="1">
              <a:defRPr/>
            </a:pPr>
            <a:r>
              <a:rPr lang="en-US" altLang="zh-CN" sz="2000" dirty="0">
                <a:solidFill>
                  <a:srgbClr val="FFFF00"/>
                </a:solidFill>
                <a:latin typeface="Microsoft YaHei UI" panose="020B0503020204020204" pitchFamily="34" charset="-122"/>
                <a:ea typeface="Microsoft YaHei UI" panose="020B0503020204020204" pitchFamily="34" charset="-122"/>
              </a:rPr>
              <a:t>+ </a:t>
            </a:r>
            <a:r>
              <a:rPr lang="zh-CN" altLang="en-US" sz="2000" dirty="0">
                <a:solidFill>
                  <a:srgbClr val="FFFF00"/>
                </a:solidFill>
                <a:latin typeface="Microsoft YaHei UI" panose="020B0503020204020204" pitchFamily="34" charset="-122"/>
                <a:ea typeface="Microsoft YaHei UI" panose="020B0503020204020204" pitchFamily="34" charset="-122"/>
              </a:rPr>
              <a:t>增量成本</a:t>
            </a:r>
            <a:r>
              <a:rPr lang="en-US" altLang="zh-CN" sz="2000" dirty="0">
                <a:solidFill>
                  <a:srgbClr val="FFFF00"/>
                </a:solidFill>
                <a:latin typeface="Microsoft YaHei UI" panose="020B0503020204020204" pitchFamily="34" charset="-122"/>
                <a:ea typeface="Microsoft YaHei UI" panose="020B0503020204020204" pitchFamily="34" charset="-122"/>
              </a:rPr>
              <a:t>B</a:t>
            </a:r>
          </a:p>
          <a:p>
            <a:pPr eaLnBrk="1" hangingPunct="1">
              <a:buFontTx/>
              <a:buChar char="-"/>
              <a:defRPr/>
            </a:pPr>
            <a:r>
              <a:rPr lang="zh-CN" altLang="en-US" sz="2000" dirty="0">
                <a:solidFill>
                  <a:srgbClr val="FFFF00"/>
                </a:solidFill>
                <a:latin typeface="Microsoft YaHei UI" panose="020B0503020204020204" pitchFamily="34" charset="-122"/>
                <a:ea typeface="Microsoft YaHei UI" panose="020B0503020204020204" pitchFamily="34" charset="-122"/>
              </a:rPr>
              <a:t>  增量成本</a:t>
            </a:r>
            <a:r>
              <a:rPr lang="en-US" altLang="zh-CN" sz="2000" dirty="0">
                <a:solidFill>
                  <a:srgbClr val="FFFF00"/>
                </a:solidFill>
                <a:latin typeface="Microsoft YaHei UI" panose="020B0503020204020204" pitchFamily="34" charset="-122"/>
                <a:ea typeface="Microsoft YaHei UI" panose="020B0503020204020204" pitchFamily="34" charset="-122"/>
              </a:rPr>
              <a:t>A</a:t>
            </a:r>
          </a:p>
          <a:p>
            <a:pPr eaLnBrk="1" hangingPunct="1">
              <a:buFontTx/>
              <a:buChar char="-"/>
              <a:defRPr/>
            </a:pPr>
            <a:r>
              <a:rPr lang="en-US" altLang="zh-CN" sz="2000" dirty="0">
                <a:solidFill>
                  <a:srgbClr val="FFFF00"/>
                </a:solidFill>
                <a:latin typeface="Microsoft YaHei UI" panose="020B0503020204020204" pitchFamily="34" charset="-122"/>
                <a:ea typeface="Microsoft YaHei UI" panose="020B0503020204020204" pitchFamily="34" charset="-122"/>
              </a:rPr>
              <a:t>  </a:t>
            </a:r>
            <a:r>
              <a:rPr lang="zh-CN" altLang="en-US" sz="2000" dirty="0">
                <a:solidFill>
                  <a:srgbClr val="FFFF00"/>
                </a:solidFill>
                <a:latin typeface="Microsoft YaHei UI" panose="020B0503020204020204" pitchFamily="34" charset="-122"/>
                <a:ea typeface="Microsoft YaHei UI" panose="020B0503020204020204" pitchFamily="34" charset="-122"/>
              </a:rPr>
              <a:t>增量收入</a:t>
            </a:r>
            <a:r>
              <a:rPr lang="en-US" altLang="zh-CN" sz="2000" dirty="0">
                <a:solidFill>
                  <a:srgbClr val="FFFF00"/>
                </a:solidFill>
                <a:latin typeface="Microsoft YaHei UI" panose="020B0503020204020204" pitchFamily="34" charset="-122"/>
                <a:ea typeface="Microsoft YaHei UI" panose="020B0503020204020204" pitchFamily="34" charset="-122"/>
              </a:rPr>
              <a:t>B</a:t>
            </a:r>
          </a:p>
          <a:p>
            <a:pPr eaLnBrk="1" hangingPunct="1">
              <a:defRPr/>
            </a:pPr>
            <a:r>
              <a:rPr lang="en-US" altLang="zh-CN" sz="2000" dirty="0">
                <a:solidFill>
                  <a:srgbClr val="FFFF00"/>
                </a:solidFill>
                <a:latin typeface="Microsoft YaHei UI" panose="020B0503020204020204" pitchFamily="34" charset="-122"/>
                <a:ea typeface="Microsoft YaHei UI" panose="020B0503020204020204" pitchFamily="34" charset="-122"/>
              </a:rPr>
              <a:t>=  </a:t>
            </a:r>
            <a:r>
              <a:rPr lang="zh-CN" altLang="en-US" sz="2000" dirty="0">
                <a:solidFill>
                  <a:srgbClr val="FFFF00"/>
                </a:solidFill>
                <a:latin typeface="Microsoft YaHei UI" panose="020B0503020204020204" pitchFamily="34" charset="-122"/>
                <a:ea typeface="Microsoft YaHei UI" panose="020B0503020204020204" pitchFamily="34" charset="-122"/>
              </a:rPr>
              <a:t>选项</a:t>
            </a:r>
            <a:r>
              <a:rPr lang="en-US" altLang="zh-CN" sz="2000" dirty="0">
                <a:solidFill>
                  <a:srgbClr val="FFFF00"/>
                </a:solidFill>
                <a:latin typeface="Microsoft YaHei UI" panose="020B0503020204020204" pitchFamily="34" charset="-122"/>
                <a:ea typeface="Microsoft YaHei UI" panose="020B0503020204020204" pitchFamily="34" charset="-122"/>
              </a:rPr>
              <a:t>A</a:t>
            </a:r>
            <a:r>
              <a:rPr lang="zh-CN" altLang="en-US" sz="2000" dirty="0">
                <a:solidFill>
                  <a:srgbClr val="FFFF00"/>
                </a:solidFill>
                <a:latin typeface="Microsoft YaHei UI" panose="020B0503020204020204" pitchFamily="34" charset="-122"/>
                <a:ea typeface="Microsoft YaHei UI" panose="020B0503020204020204" pitchFamily="34" charset="-122"/>
              </a:rPr>
              <a:t>的净收益</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eaLnBrk="1" hangingPunct="1">
              <a:defRPr/>
            </a:pP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eaLnBrk="1" hangingPunct="1">
              <a:defRPr/>
            </a:pPr>
            <a:r>
              <a:rPr lang="zh-CN" altLang="en-US" sz="2000" dirty="0">
                <a:solidFill>
                  <a:srgbClr val="FFFF00"/>
                </a:solidFill>
                <a:latin typeface="Microsoft YaHei UI" panose="020B0503020204020204" pitchFamily="34" charset="-122"/>
                <a:ea typeface="Microsoft YaHei UI" panose="020B0503020204020204" pitchFamily="34" charset="-122"/>
              </a:rPr>
              <a:t>净收益大于零则选择</a:t>
            </a:r>
            <a:r>
              <a:rPr lang="en-US" altLang="zh-CN" sz="2000" dirty="0">
                <a:solidFill>
                  <a:srgbClr val="FFFF00"/>
                </a:solidFill>
                <a:latin typeface="Microsoft YaHei UI" panose="020B0503020204020204" pitchFamily="34" charset="-122"/>
                <a:ea typeface="Microsoft YaHei UI" panose="020B0503020204020204" pitchFamily="34" charset="-122"/>
              </a:rPr>
              <a:t>A</a:t>
            </a:r>
            <a:r>
              <a:rPr lang="zh-CN" altLang="en-US" sz="2000" dirty="0">
                <a:solidFill>
                  <a:srgbClr val="FFFF00"/>
                </a:solidFill>
                <a:latin typeface="Microsoft YaHei UI" panose="020B0503020204020204" pitchFamily="34" charset="-122"/>
                <a:ea typeface="Microsoft YaHei UI" panose="020B0503020204020204" pitchFamily="34" charset="-122"/>
              </a:rPr>
              <a:t>，小于零则选择</a:t>
            </a:r>
            <a:r>
              <a:rPr lang="en-US" altLang="zh-CN" sz="2000" dirty="0">
                <a:solidFill>
                  <a:srgbClr val="FFFF00"/>
                </a:solidFill>
                <a:latin typeface="Microsoft YaHei UI" panose="020B0503020204020204" pitchFamily="34" charset="-122"/>
                <a:ea typeface="Microsoft YaHei UI" panose="020B0503020204020204" pitchFamily="34" charset="-122"/>
              </a:rPr>
              <a:t>B</a:t>
            </a:r>
            <a:r>
              <a:rPr lang="zh-CN" altLang="en-US" sz="2000" dirty="0">
                <a:solidFill>
                  <a:srgbClr val="FFFF00"/>
                </a:solidFill>
                <a:latin typeface="Microsoft YaHei UI" panose="020B0503020204020204" pitchFamily="34" charset="-122"/>
                <a:ea typeface="Microsoft YaHei UI" panose="020B0503020204020204" pitchFamily="34" charset="-122"/>
              </a:rPr>
              <a:t>。</a:t>
            </a:r>
            <a:r>
              <a:rPr lang="en-US" altLang="zh-CN" sz="2000" dirty="0">
                <a:solidFill>
                  <a:srgbClr val="FFFF00"/>
                </a:solidFill>
                <a:latin typeface="Microsoft YaHei UI" panose="020B0503020204020204" pitchFamily="34" charset="-122"/>
                <a:ea typeface="Microsoft YaHei UI" panose="020B0503020204020204" pitchFamily="34" charset="-122"/>
              </a:rPr>
              <a:t> </a:t>
            </a:r>
            <a:endParaRPr lang="zh-CN" altLang="en-US" sz="2000" dirty="0">
              <a:solidFill>
                <a:srgbClr val="FFFF00"/>
              </a:solidFill>
              <a:latin typeface="Microsoft YaHei UI" panose="020B0503020204020204" pitchFamily="34" charset="-122"/>
              <a:ea typeface="Microsoft YaHei UI"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linds(horizontal)">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wipe(left)">
                                      <p:cBhvr>
                                        <p:cTn id="12" dur="5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blinds(horizontal)">
                                      <p:cBhvr>
                                        <p:cTn id="1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bldLvl="0" animBg="1"/>
      <p:bldP spid="2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2"/>
          <p:cNvSpPr>
            <a:spLocks noChangeArrowheads="1"/>
          </p:cNvSpPr>
          <p:nvPr/>
        </p:nvSpPr>
        <p:spPr bwMode="auto">
          <a:xfrm>
            <a:off x="0" y="342900"/>
            <a:ext cx="9144000" cy="476250"/>
          </a:xfrm>
          <a:prstGeom prst="rect">
            <a:avLst/>
          </a:prstGeom>
          <a:noFill/>
          <a:ln w="9525">
            <a:noFill/>
            <a:miter lim="800000"/>
          </a:ln>
        </p:spPr>
        <p:txBody>
          <a:bodyPr lIns="91433" tIns="45716" rIns="91433" bIns="45716" anchor="ctr"/>
          <a:lstStyle/>
          <a:p>
            <a:pPr eaLnBrk="1" hangingPunct="1">
              <a:defRPr/>
            </a:pPr>
            <a:r>
              <a:rPr lang="zh-CN" altLang="en-US" sz="2800" dirty="0">
                <a:solidFill>
                  <a:srgbClr val="FFFF00"/>
                </a:solidFill>
                <a:latin typeface="Microsoft YaHei UI" panose="020B0503020204020204" pitchFamily="34" charset="-122"/>
                <a:ea typeface="Microsoft YaHei UI" panose="020B0503020204020204" pitchFamily="34" charset="-122"/>
                <a:cs typeface="+mj-cs"/>
              </a:rPr>
              <a:t>  什么是本量利分析 </a:t>
            </a:r>
            <a:r>
              <a:rPr lang="en-US" altLang="zh-CN" sz="2800" dirty="0">
                <a:latin typeface="Microsoft YaHei UI" panose="020B0503020204020204" pitchFamily="34" charset="-122"/>
                <a:ea typeface="Microsoft YaHei UI" panose="020B0503020204020204" pitchFamily="34" charset="-122"/>
                <a:cs typeface="+mj-cs"/>
              </a:rPr>
              <a:t>What is CVP Analysis</a:t>
            </a:r>
          </a:p>
        </p:txBody>
      </p:sp>
      <p:sp>
        <p:nvSpPr>
          <p:cNvPr id="12" name="TextBox 1"/>
          <p:cNvSpPr txBox="1">
            <a:spLocks noChangeArrowheads="1"/>
          </p:cNvSpPr>
          <p:nvPr/>
        </p:nvSpPr>
        <p:spPr bwMode="auto">
          <a:xfrm>
            <a:off x="236450" y="1028700"/>
            <a:ext cx="8331201" cy="424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3" tIns="45716" rIns="91433" bIns="45716">
            <a:spAutoFit/>
          </a:bodyPr>
          <a:lstStyle>
            <a:lvl1pPr marL="284480" indent="-284480">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eaLnBrk="1" hangingPunct="1">
              <a:lnSpc>
                <a:spcPct val="150000"/>
              </a:lnSpc>
              <a:spcBef>
                <a:spcPct val="0"/>
              </a:spcBef>
              <a:buClrTx/>
              <a:buSzTx/>
              <a:buFontTx/>
              <a:buChar char="•"/>
            </a:pPr>
            <a:r>
              <a:rPr lang="zh-CN" altLang="en-US" sz="2000" dirty="0">
                <a:solidFill>
                  <a:srgbClr val="FFFF00"/>
                </a:solidFill>
                <a:latin typeface="微软雅黑" panose="020B0503020204020204" charset="-122"/>
                <a:ea typeface="微软雅黑" panose="020B0503020204020204" charset="-122"/>
              </a:rPr>
              <a:t>本量利分析就是一个简化版的经营预算，是业务模拟器。</a:t>
            </a:r>
            <a:endParaRPr lang="en-US" altLang="zh-CN" sz="2000" dirty="0">
              <a:solidFill>
                <a:srgbClr val="FFFF00"/>
              </a:solidFill>
              <a:latin typeface="微软雅黑" panose="020B0503020204020204" charset="-122"/>
              <a:ea typeface="微软雅黑" panose="020B0503020204020204" charset="-122"/>
            </a:endParaRPr>
          </a:p>
          <a:p>
            <a:pPr eaLnBrk="1" hangingPunct="1">
              <a:lnSpc>
                <a:spcPct val="150000"/>
              </a:lnSpc>
              <a:spcBef>
                <a:spcPct val="0"/>
              </a:spcBef>
              <a:buClrTx/>
              <a:buSzTx/>
              <a:buFontTx/>
              <a:buChar char="•"/>
            </a:pPr>
            <a:r>
              <a:rPr lang="en-US" altLang="zh-CN" sz="2000" dirty="0">
                <a:latin typeface="微软雅黑" panose="020B0503020204020204" charset="-122"/>
                <a:ea typeface="微软雅黑" panose="020B0503020204020204" charset="-122"/>
              </a:rPr>
              <a:t>Cost-Volume-Profit analysis is a simplified operating budget, used as business simulator</a:t>
            </a:r>
          </a:p>
          <a:p>
            <a:pPr eaLnBrk="1" hangingPunct="1">
              <a:lnSpc>
                <a:spcPct val="150000"/>
              </a:lnSpc>
              <a:spcBef>
                <a:spcPct val="0"/>
              </a:spcBef>
              <a:buClrTx/>
              <a:buSzTx/>
              <a:buFontTx/>
              <a:buChar char="•"/>
            </a:pPr>
            <a:r>
              <a:rPr lang="zh-CN" altLang="en-US" sz="2000" dirty="0">
                <a:solidFill>
                  <a:srgbClr val="FFFF00"/>
                </a:solidFill>
                <a:latin typeface="微软雅黑" panose="020B0503020204020204" charset="-122"/>
                <a:ea typeface="微软雅黑" panose="020B0503020204020204" charset="-122"/>
              </a:rPr>
              <a:t>可以分析一个新业务（产品或市场）的盈利能力和风险。</a:t>
            </a:r>
            <a:endParaRPr lang="en-US" altLang="zh-CN" sz="2000" dirty="0">
              <a:solidFill>
                <a:srgbClr val="FFFF00"/>
              </a:solidFill>
              <a:latin typeface="微软雅黑" panose="020B0503020204020204" charset="-122"/>
              <a:ea typeface="微软雅黑" panose="020B0503020204020204" charset="-122"/>
            </a:endParaRPr>
          </a:p>
          <a:p>
            <a:pPr eaLnBrk="1" hangingPunct="1">
              <a:lnSpc>
                <a:spcPct val="150000"/>
              </a:lnSpc>
              <a:spcBef>
                <a:spcPct val="0"/>
              </a:spcBef>
              <a:buClrTx/>
              <a:buSzTx/>
              <a:buFontTx/>
              <a:buChar char="•"/>
            </a:pPr>
            <a:r>
              <a:rPr lang="en-US" altLang="zh-CN" sz="2000" dirty="0">
                <a:latin typeface="微软雅黑" panose="020B0503020204020204" charset="-122"/>
                <a:ea typeface="微软雅黑" panose="020B0503020204020204" charset="-122"/>
              </a:rPr>
              <a:t>Be able to analyze the risk and profitability new business (product or market)</a:t>
            </a:r>
          </a:p>
          <a:p>
            <a:pPr eaLnBrk="1" hangingPunct="1">
              <a:lnSpc>
                <a:spcPct val="150000"/>
              </a:lnSpc>
              <a:spcBef>
                <a:spcPct val="0"/>
              </a:spcBef>
              <a:buClrTx/>
              <a:buSzTx/>
              <a:buFontTx/>
              <a:buChar char="•"/>
            </a:pPr>
            <a:r>
              <a:rPr lang="zh-CN" altLang="en-US" sz="2000" dirty="0">
                <a:solidFill>
                  <a:srgbClr val="FFFF00"/>
                </a:solidFill>
                <a:latin typeface="微软雅黑" panose="020B0503020204020204" charset="-122"/>
                <a:ea typeface="微软雅黑" panose="020B0503020204020204" charset="-122"/>
              </a:rPr>
              <a:t>比较不同方案的可行性和结果，帮助企业制定最优决策。</a:t>
            </a:r>
            <a:endParaRPr lang="en-US" altLang="zh-CN" sz="2000" dirty="0">
              <a:solidFill>
                <a:srgbClr val="FFFF00"/>
              </a:solidFill>
              <a:latin typeface="微软雅黑" panose="020B0503020204020204" charset="-122"/>
              <a:ea typeface="微软雅黑" panose="020B0503020204020204" charset="-122"/>
            </a:endParaRPr>
          </a:p>
          <a:p>
            <a:pPr eaLnBrk="1" hangingPunct="1">
              <a:lnSpc>
                <a:spcPct val="150000"/>
              </a:lnSpc>
              <a:spcBef>
                <a:spcPct val="0"/>
              </a:spcBef>
              <a:buClrTx/>
              <a:buSzTx/>
              <a:buFontTx/>
              <a:buChar char="•"/>
            </a:pPr>
            <a:r>
              <a:rPr lang="en-US" altLang="zh-CN" sz="2000" dirty="0">
                <a:latin typeface="微软雅黑" panose="020B0503020204020204" charset="-122"/>
                <a:ea typeface="微软雅黑" panose="020B0503020204020204" charset="-122"/>
              </a:rPr>
              <a:t>Compare the feasibility and result among different alternatives, helping enterprise make optimal decision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wipe(left)">
                                      <p:cBhvr>
                                        <p:cTn id="7" dur="5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2">
                                            <p:txEl>
                                              <p:pRg st="1" end="1"/>
                                            </p:txEl>
                                          </p:spTgt>
                                        </p:tgtEl>
                                        <p:attrNameLst>
                                          <p:attrName>style.visibility</p:attrName>
                                        </p:attrNameLst>
                                      </p:cBhvr>
                                      <p:to>
                                        <p:strVal val="visible"/>
                                      </p:to>
                                    </p:set>
                                    <p:animEffect transition="in" filter="wipe(left)">
                                      <p:cBhvr>
                                        <p:cTn id="12" dur="500"/>
                                        <p:tgtEl>
                                          <p:spTgt spid="1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2">
                                            <p:txEl>
                                              <p:pRg st="2" end="2"/>
                                            </p:txEl>
                                          </p:spTgt>
                                        </p:tgtEl>
                                        <p:attrNameLst>
                                          <p:attrName>style.visibility</p:attrName>
                                        </p:attrNameLst>
                                      </p:cBhvr>
                                      <p:to>
                                        <p:strVal val="visible"/>
                                      </p:to>
                                    </p:set>
                                    <p:animEffect transition="in" filter="wipe(left)">
                                      <p:cBhvr>
                                        <p:cTn id="17" dur="500"/>
                                        <p:tgtEl>
                                          <p:spTgt spid="1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2">
                                            <p:txEl>
                                              <p:pRg st="3" end="3"/>
                                            </p:txEl>
                                          </p:spTgt>
                                        </p:tgtEl>
                                        <p:attrNameLst>
                                          <p:attrName>style.visibility</p:attrName>
                                        </p:attrNameLst>
                                      </p:cBhvr>
                                      <p:to>
                                        <p:strVal val="visible"/>
                                      </p:to>
                                    </p:set>
                                    <p:animEffect transition="in" filter="wipe(left)">
                                      <p:cBhvr>
                                        <p:cTn id="22" dur="500"/>
                                        <p:tgtEl>
                                          <p:spTgt spid="1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2">
                                            <p:txEl>
                                              <p:pRg st="4" end="4"/>
                                            </p:txEl>
                                          </p:spTgt>
                                        </p:tgtEl>
                                        <p:attrNameLst>
                                          <p:attrName>style.visibility</p:attrName>
                                        </p:attrNameLst>
                                      </p:cBhvr>
                                      <p:to>
                                        <p:strVal val="visible"/>
                                      </p:to>
                                    </p:set>
                                    <p:animEffect transition="in" filter="wipe(left)">
                                      <p:cBhvr>
                                        <p:cTn id="27" dur="500"/>
                                        <p:tgtEl>
                                          <p:spTgt spid="1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2">
                                            <p:txEl>
                                              <p:pRg st="5" end="5"/>
                                            </p:txEl>
                                          </p:spTgt>
                                        </p:tgtEl>
                                        <p:attrNameLst>
                                          <p:attrName>style.visibility</p:attrName>
                                        </p:attrNameLst>
                                      </p:cBhvr>
                                      <p:to>
                                        <p:strVal val="visible"/>
                                      </p:to>
                                    </p:set>
                                    <p:animEffect transition="in" filter="wipe(left)">
                                      <p:cBhvr>
                                        <p:cTn id="32" dur="500"/>
                                        <p:tgtEl>
                                          <p:spTgt spid="1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2"/>
          <p:cNvSpPr>
            <a:spLocks noChangeArrowheads="1"/>
          </p:cNvSpPr>
          <p:nvPr/>
        </p:nvSpPr>
        <p:spPr bwMode="auto">
          <a:xfrm>
            <a:off x="0" y="276880"/>
            <a:ext cx="9144000" cy="542270"/>
          </a:xfrm>
          <a:prstGeom prst="rect">
            <a:avLst/>
          </a:prstGeom>
          <a:noFill/>
          <a:ln w="9525">
            <a:noFill/>
            <a:miter lim="800000"/>
          </a:ln>
        </p:spPr>
        <p:txBody>
          <a:bodyPr lIns="91433" tIns="45716" rIns="91433" bIns="45716" anchor="ctr"/>
          <a:lstStyle/>
          <a:p>
            <a:pPr eaLnBrk="1" hangingPunct="1">
              <a:defRPr/>
            </a:pPr>
            <a:r>
              <a:rPr lang="zh-CN" altLang="en-US" sz="2800" dirty="0">
                <a:solidFill>
                  <a:srgbClr val="FFFF00"/>
                </a:solidFill>
                <a:latin typeface="Microsoft YaHei UI" panose="020B0503020204020204" pitchFamily="34" charset="-122"/>
                <a:ea typeface="Microsoft YaHei UI" panose="020B0503020204020204" pitchFamily="34" charset="-122"/>
                <a:cs typeface="+mj-cs"/>
              </a:rPr>
              <a:t>  成本习性</a:t>
            </a:r>
            <a:r>
              <a:rPr lang="en-US" altLang="zh-CN" sz="2800" dirty="0">
                <a:solidFill>
                  <a:srgbClr val="FFFF00"/>
                </a:solidFill>
                <a:latin typeface="Microsoft YaHei UI" panose="020B0503020204020204" pitchFamily="34" charset="-122"/>
                <a:ea typeface="Microsoft YaHei UI" panose="020B0503020204020204" pitchFamily="34" charset="-122"/>
                <a:cs typeface="+mj-cs"/>
              </a:rPr>
              <a:t> </a:t>
            </a:r>
            <a:r>
              <a:rPr lang="en-US" altLang="zh-CN" sz="2800" dirty="0">
                <a:latin typeface="Microsoft YaHei UI" panose="020B0503020204020204" pitchFamily="34" charset="-122"/>
                <a:ea typeface="Microsoft YaHei UI" panose="020B0503020204020204" pitchFamily="34" charset="-122"/>
                <a:cs typeface="+mj-cs"/>
              </a:rPr>
              <a:t>Cost Behavior</a:t>
            </a:r>
          </a:p>
        </p:txBody>
      </p:sp>
      <p:grpSp>
        <p:nvGrpSpPr>
          <p:cNvPr id="2" name="组合 1"/>
          <p:cNvGrpSpPr/>
          <p:nvPr/>
        </p:nvGrpSpPr>
        <p:grpSpPr>
          <a:xfrm>
            <a:off x="292794" y="1168107"/>
            <a:ext cx="7828300" cy="4806048"/>
            <a:chOff x="988064" y="1057275"/>
            <a:chExt cx="5322292" cy="4092045"/>
          </a:xfrm>
        </p:grpSpPr>
        <p:cxnSp>
          <p:nvCxnSpPr>
            <p:cNvPr id="4" name="Straight Arrow Connector 2"/>
            <p:cNvCxnSpPr>
              <a:cxnSpLocks noChangeShapeType="1"/>
            </p:cNvCxnSpPr>
            <p:nvPr/>
          </p:nvCxnSpPr>
          <p:spPr bwMode="auto">
            <a:xfrm>
              <a:off x="1560513" y="4483100"/>
              <a:ext cx="4724400" cy="0"/>
            </a:xfrm>
            <a:prstGeom prst="straightConnector1">
              <a:avLst/>
            </a:prstGeom>
            <a:noFill/>
            <a:ln w="12700"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5" name="Straight Arrow Connector 5"/>
            <p:cNvCxnSpPr>
              <a:cxnSpLocks noChangeShapeType="1"/>
            </p:cNvCxnSpPr>
            <p:nvPr/>
          </p:nvCxnSpPr>
          <p:spPr bwMode="auto">
            <a:xfrm flipV="1">
              <a:off x="1560513" y="1057275"/>
              <a:ext cx="0" cy="3425825"/>
            </a:xfrm>
            <a:prstGeom prst="straightConnector1">
              <a:avLst/>
            </a:prstGeom>
            <a:noFill/>
            <a:ln w="12700"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6" name="Straight Connector 9"/>
            <p:cNvCxnSpPr>
              <a:cxnSpLocks noChangeShapeType="1"/>
            </p:cNvCxnSpPr>
            <p:nvPr/>
          </p:nvCxnSpPr>
          <p:spPr bwMode="auto">
            <a:xfrm flipV="1">
              <a:off x="1560513" y="1493838"/>
              <a:ext cx="4114800" cy="2036762"/>
            </a:xfrm>
            <a:prstGeom prst="line">
              <a:avLst/>
            </a:prstGeom>
            <a:noFill/>
            <a:ln w="12700" algn="ctr">
              <a:solidFill>
                <a:schemeClr val="tx1"/>
              </a:solidFill>
              <a:round/>
              <a:headEnd type="none" w="sm" len="sm"/>
              <a:tailEnd type="none" w="sm" len="sm"/>
            </a:ln>
            <a:extLst>
              <a:ext uri="{909E8E84-426E-40DD-AFC4-6F175D3DCCD1}">
                <a14:hiddenFill xmlns:a14="http://schemas.microsoft.com/office/drawing/2010/main">
                  <a:noFill/>
                </a14:hiddenFill>
              </a:ext>
            </a:extLst>
          </p:spPr>
        </p:cxnSp>
        <p:sp>
          <p:nvSpPr>
            <p:cNvPr id="7" name="TextBox 10"/>
            <p:cNvSpPr txBox="1">
              <a:spLocks noChangeArrowheads="1"/>
            </p:cNvSpPr>
            <p:nvPr/>
          </p:nvSpPr>
          <p:spPr bwMode="auto">
            <a:xfrm>
              <a:off x="5257345" y="4546600"/>
              <a:ext cx="1053011" cy="602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spcBef>
                  <a:spcPct val="0"/>
                </a:spcBef>
                <a:buNone/>
              </a:pPr>
              <a:r>
                <a:rPr lang="zh-CN" altLang="en-US" sz="2000" dirty="0">
                  <a:solidFill>
                    <a:srgbClr val="FFFF00"/>
                  </a:solidFill>
                  <a:latin typeface="微软雅黑" panose="020B0503020204020204" charset="-122"/>
                  <a:ea typeface="微软雅黑" panose="020B0503020204020204" charset="-122"/>
                </a:rPr>
                <a:t>成本动因</a:t>
              </a:r>
              <a:endParaRPr lang="en-US" altLang="zh-CN" sz="2000" dirty="0">
                <a:solidFill>
                  <a:srgbClr val="FFFF00"/>
                </a:solidFill>
                <a:latin typeface="微软雅黑" panose="020B0503020204020204" charset="-122"/>
                <a:ea typeface="微软雅黑" panose="020B0503020204020204" charset="-122"/>
              </a:endParaRPr>
            </a:p>
            <a:p>
              <a:pPr eaLnBrk="1" hangingPunct="1">
                <a:spcBef>
                  <a:spcPct val="0"/>
                </a:spcBef>
                <a:buFontTx/>
                <a:buNone/>
              </a:pPr>
              <a:r>
                <a:rPr lang="en-US" altLang="zh-CN" sz="2000" dirty="0">
                  <a:latin typeface="微软雅黑" panose="020B0503020204020204" charset="-122"/>
                  <a:ea typeface="微软雅黑" panose="020B0503020204020204" charset="-122"/>
                </a:rPr>
                <a:t>Cost Driver</a:t>
              </a:r>
              <a:endParaRPr lang="zh-CN" altLang="en-US" sz="2000" dirty="0">
                <a:latin typeface="微软雅黑" panose="020B0503020204020204" charset="-122"/>
                <a:ea typeface="微软雅黑" panose="020B0503020204020204" charset="-122"/>
              </a:endParaRPr>
            </a:p>
          </p:txBody>
        </p:sp>
        <p:sp>
          <p:nvSpPr>
            <p:cNvPr id="8" name="TextBox 34"/>
            <p:cNvSpPr txBox="1">
              <a:spLocks noChangeArrowheads="1"/>
            </p:cNvSpPr>
            <p:nvPr/>
          </p:nvSpPr>
          <p:spPr bwMode="auto">
            <a:xfrm>
              <a:off x="988064" y="1247775"/>
              <a:ext cx="569912" cy="602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eaLnBrk="1" hangingPunct="1">
                <a:spcBef>
                  <a:spcPct val="0"/>
                </a:spcBef>
                <a:buFontTx/>
                <a:buNone/>
              </a:pPr>
              <a:r>
                <a:rPr lang="zh-CN" altLang="en-US" sz="2000" dirty="0">
                  <a:solidFill>
                    <a:srgbClr val="FFFF00"/>
                  </a:solidFill>
                  <a:latin typeface="微软雅黑" panose="020B0503020204020204" charset="-122"/>
                  <a:ea typeface="微软雅黑" panose="020B0503020204020204" charset="-122"/>
                </a:rPr>
                <a:t>成本</a:t>
              </a:r>
              <a:endParaRPr lang="en-US" altLang="zh-CN" sz="2000" dirty="0">
                <a:solidFill>
                  <a:srgbClr val="FFFF00"/>
                </a:solidFill>
                <a:latin typeface="微软雅黑" panose="020B0503020204020204" charset="-122"/>
                <a:ea typeface="微软雅黑" panose="020B0503020204020204" charset="-122"/>
              </a:endParaRPr>
            </a:p>
            <a:p>
              <a:pPr eaLnBrk="1" hangingPunct="1">
                <a:spcBef>
                  <a:spcPct val="0"/>
                </a:spcBef>
                <a:buFontTx/>
                <a:buNone/>
              </a:pPr>
              <a:r>
                <a:rPr lang="en-US" altLang="zh-CN" sz="2000" dirty="0">
                  <a:latin typeface="微软雅黑" panose="020B0503020204020204" charset="-122"/>
                  <a:ea typeface="微软雅黑" panose="020B0503020204020204" charset="-122"/>
                </a:rPr>
                <a:t>Cost</a:t>
              </a:r>
              <a:endParaRPr lang="zh-CN" altLang="en-US" sz="2000" dirty="0">
                <a:latin typeface="微软雅黑" panose="020B0503020204020204" charset="-122"/>
                <a:ea typeface="微软雅黑" panose="020B0503020204020204" charset="-122"/>
              </a:endParaRPr>
            </a:p>
          </p:txBody>
        </p:sp>
        <p:cxnSp>
          <p:nvCxnSpPr>
            <p:cNvPr id="9" name="Straight Connector 12"/>
            <p:cNvCxnSpPr>
              <a:cxnSpLocks noChangeShapeType="1"/>
            </p:cNvCxnSpPr>
            <p:nvPr/>
          </p:nvCxnSpPr>
          <p:spPr bwMode="auto">
            <a:xfrm>
              <a:off x="1560513" y="3533775"/>
              <a:ext cx="4343400" cy="0"/>
            </a:xfrm>
            <a:prstGeom prst="line">
              <a:avLst/>
            </a:prstGeom>
            <a:noFill/>
            <a:ln w="12700" algn="ctr">
              <a:solidFill>
                <a:schemeClr val="tx1"/>
              </a:solidFill>
              <a:round/>
              <a:headEnd type="none" w="sm" len="sm"/>
              <a:tailEnd type="none" w="sm" len="sm"/>
            </a:ln>
            <a:extLst>
              <a:ext uri="{909E8E84-426E-40DD-AFC4-6F175D3DCCD1}">
                <a14:hiddenFill xmlns:a14="http://schemas.microsoft.com/office/drawing/2010/main">
                  <a:noFill/>
                </a14:hiddenFill>
              </a:ext>
            </a:extLst>
          </p:spPr>
        </p:cxnSp>
        <p:sp>
          <p:nvSpPr>
            <p:cNvPr id="10" name="TextBox 38"/>
            <p:cNvSpPr txBox="1">
              <a:spLocks noChangeArrowheads="1"/>
            </p:cNvSpPr>
            <p:nvPr/>
          </p:nvSpPr>
          <p:spPr bwMode="auto">
            <a:xfrm rot="20266850">
              <a:off x="2415556" y="1875218"/>
              <a:ext cx="2224466" cy="602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eaLnBrk="1" hangingPunct="1">
                <a:spcBef>
                  <a:spcPct val="0"/>
                </a:spcBef>
                <a:buFontTx/>
                <a:buNone/>
              </a:pPr>
              <a:r>
                <a:rPr lang="zh-CN" altLang="en-US" sz="2000" dirty="0">
                  <a:solidFill>
                    <a:srgbClr val="FFFF00"/>
                  </a:solidFill>
                  <a:latin typeface="微软雅黑" panose="020B0503020204020204" charset="-122"/>
                  <a:ea typeface="微软雅黑" panose="020B0503020204020204" charset="-122"/>
                </a:rPr>
                <a:t>总成本</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混合成本</a:t>
              </a:r>
              <a:r>
                <a:rPr lang="en-US" altLang="zh-CN" sz="2000" dirty="0">
                  <a:solidFill>
                    <a:srgbClr val="FFFF00"/>
                  </a:solidFill>
                  <a:latin typeface="微软雅黑" panose="020B0503020204020204" charset="-122"/>
                  <a:ea typeface="微软雅黑" panose="020B0503020204020204" charset="-122"/>
                </a:rPr>
                <a:t>)</a:t>
              </a:r>
            </a:p>
            <a:p>
              <a:pPr eaLnBrk="1" hangingPunct="1">
                <a:spcBef>
                  <a:spcPct val="0"/>
                </a:spcBef>
                <a:buFontTx/>
                <a:buNone/>
              </a:pPr>
              <a:r>
                <a:rPr lang="en-US" altLang="zh-CN" sz="2000" dirty="0">
                  <a:latin typeface="微软雅黑" panose="020B0503020204020204" charset="-122"/>
                  <a:ea typeface="微软雅黑" panose="020B0503020204020204" charset="-122"/>
                </a:rPr>
                <a:t>Total Cost </a:t>
              </a:r>
              <a:r>
                <a:rPr lang="zh-CN" altLang="en-US" sz="2000" dirty="0">
                  <a:latin typeface="微软雅黑" panose="020B0503020204020204" charset="-122"/>
                  <a:ea typeface="微软雅黑" panose="020B0503020204020204" charset="-122"/>
                </a:rPr>
                <a:t>（</a:t>
              </a:r>
              <a:r>
                <a:rPr lang="en-US" altLang="zh-CN" sz="2000" dirty="0">
                  <a:latin typeface="微软雅黑" panose="020B0503020204020204" charset="-122"/>
                  <a:ea typeface="微软雅黑" panose="020B0503020204020204" charset="-122"/>
                </a:rPr>
                <a:t>Mixed Cost) </a:t>
              </a:r>
              <a:endParaRPr lang="zh-CN" altLang="en-US" sz="2000" dirty="0">
                <a:latin typeface="微软雅黑" panose="020B0503020204020204" charset="-122"/>
                <a:ea typeface="微软雅黑" panose="020B0503020204020204" charset="-122"/>
              </a:endParaRPr>
            </a:p>
          </p:txBody>
        </p:sp>
        <p:sp>
          <p:nvSpPr>
            <p:cNvPr id="13" name="TextBox 39"/>
            <p:cNvSpPr txBox="1">
              <a:spLocks noChangeArrowheads="1"/>
            </p:cNvSpPr>
            <p:nvPr/>
          </p:nvSpPr>
          <p:spPr bwMode="auto">
            <a:xfrm>
              <a:off x="3116263" y="3784600"/>
              <a:ext cx="1824811" cy="34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eaLnBrk="1" hangingPunct="1">
                <a:spcBef>
                  <a:spcPct val="0"/>
                </a:spcBef>
                <a:buFontTx/>
                <a:buNone/>
              </a:pPr>
              <a:r>
                <a:rPr lang="zh-CN" altLang="en-US" sz="2000" dirty="0">
                  <a:solidFill>
                    <a:srgbClr val="FFFF00"/>
                  </a:solidFill>
                  <a:latin typeface="微软雅黑" panose="020B0503020204020204" charset="-122"/>
                  <a:ea typeface="微软雅黑" panose="020B0503020204020204" charset="-122"/>
                </a:rPr>
                <a:t>固定成本 </a:t>
              </a:r>
              <a:r>
                <a:rPr lang="en-US" altLang="zh-CN" sz="2000" dirty="0">
                  <a:latin typeface="微软雅黑" panose="020B0503020204020204" charset="-122"/>
                  <a:ea typeface="微软雅黑" panose="020B0503020204020204" charset="-122"/>
                </a:rPr>
                <a:t>Fixed Cost</a:t>
              </a:r>
              <a:endParaRPr lang="zh-CN" altLang="en-US" sz="2000" dirty="0">
                <a:latin typeface="微软雅黑" panose="020B0503020204020204" charset="-122"/>
                <a:ea typeface="微软雅黑" panose="020B0503020204020204" charset="-122"/>
              </a:endParaRPr>
            </a:p>
          </p:txBody>
        </p:sp>
        <p:cxnSp>
          <p:nvCxnSpPr>
            <p:cNvPr id="14" name="Straight Arrow Connector 17"/>
            <p:cNvCxnSpPr>
              <a:cxnSpLocks noChangeShapeType="1"/>
            </p:cNvCxnSpPr>
            <p:nvPr/>
          </p:nvCxnSpPr>
          <p:spPr bwMode="auto">
            <a:xfrm>
              <a:off x="3846513" y="3209925"/>
              <a:ext cx="0" cy="323850"/>
            </a:xfrm>
            <a:prstGeom prst="straightConnector1">
              <a:avLst/>
            </a:prstGeom>
            <a:noFill/>
            <a:ln w="28575"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15" name="Straight Arrow Connector 18"/>
            <p:cNvCxnSpPr>
              <a:cxnSpLocks noChangeShapeType="1"/>
            </p:cNvCxnSpPr>
            <p:nvPr/>
          </p:nvCxnSpPr>
          <p:spPr bwMode="auto">
            <a:xfrm flipV="1">
              <a:off x="3846513" y="2390775"/>
              <a:ext cx="0" cy="317500"/>
            </a:xfrm>
            <a:prstGeom prst="straightConnector1">
              <a:avLst/>
            </a:prstGeom>
            <a:noFill/>
            <a:ln w="28575"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sp>
          <p:nvSpPr>
            <p:cNvPr id="16" name="TextBox 39"/>
            <p:cNvSpPr txBox="1">
              <a:spLocks noChangeArrowheads="1"/>
            </p:cNvSpPr>
            <p:nvPr/>
          </p:nvSpPr>
          <p:spPr bwMode="auto">
            <a:xfrm>
              <a:off x="3091637" y="2800055"/>
              <a:ext cx="1965823" cy="34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eaLnBrk="1" hangingPunct="1">
                <a:spcBef>
                  <a:spcPct val="0"/>
                </a:spcBef>
                <a:buFontTx/>
                <a:buNone/>
              </a:pPr>
              <a:r>
                <a:rPr lang="zh-CN" altLang="en-US" sz="2000" dirty="0">
                  <a:solidFill>
                    <a:srgbClr val="FFFF00"/>
                  </a:solidFill>
                  <a:latin typeface="微软雅黑" panose="020B0503020204020204" charset="-122"/>
                  <a:ea typeface="微软雅黑" panose="020B0503020204020204" charset="-122"/>
                </a:rPr>
                <a:t>变动成本 </a:t>
              </a:r>
              <a:r>
                <a:rPr lang="en-US" altLang="zh-CN" sz="2000" dirty="0">
                  <a:latin typeface="微软雅黑" panose="020B0503020204020204" charset="-122"/>
                  <a:ea typeface="微软雅黑" panose="020B0503020204020204" charset="-122"/>
                </a:rPr>
                <a:t>Variable Cost</a:t>
              </a:r>
              <a:endParaRPr lang="zh-CN" altLang="en-US" sz="2000" dirty="0">
                <a:latin typeface="微软雅黑" panose="020B0503020204020204" charset="-122"/>
                <a:ea typeface="微软雅黑" panose="020B0503020204020204" charset="-122"/>
              </a:endParaRPr>
            </a:p>
          </p:txBody>
        </p:sp>
        <p:cxnSp>
          <p:nvCxnSpPr>
            <p:cNvPr id="17" name="Straight Arrow Connector 20"/>
            <p:cNvCxnSpPr>
              <a:cxnSpLocks noChangeShapeType="1"/>
            </p:cNvCxnSpPr>
            <p:nvPr/>
          </p:nvCxnSpPr>
          <p:spPr bwMode="auto">
            <a:xfrm>
              <a:off x="3846513" y="4157663"/>
              <a:ext cx="0" cy="325437"/>
            </a:xfrm>
            <a:prstGeom prst="straightConnector1">
              <a:avLst/>
            </a:prstGeom>
            <a:noFill/>
            <a:ln w="28575"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18" name="Straight Arrow Connector 21"/>
            <p:cNvCxnSpPr>
              <a:cxnSpLocks noChangeShapeType="1"/>
            </p:cNvCxnSpPr>
            <p:nvPr/>
          </p:nvCxnSpPr>
          <p:spPr bwMode="auto">
            <a:xfrm flipV="1">
              <a:off x="3846513" y="3533775"/>
              <a:ext cx="0" cy="317500"/>
            </a:xfrm>
            <a:prstGeom prst="straightConnector1">
              <a:avLst/>
            </a:prstGeom>
            <a:noFill/>
            <a:ln w="28575"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0" y="240145"/>
            <a:ext cx="9067800" cy="5790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eaLnBrk="1" hangingPunct="1">
              <a:spcBef>
                <a:spcPct val="0"/>
              </a:spcBef>
              <a:buClrTx/>
              <a:buSzTx/>
              <a:buFontTx/>
              <a:buNone/>
            </a:pPr>
            <a:r>
              <a:rPr lang="zh-CN" altLang="en-US" sz="2800" dirty="0">
                <a:solidFill>
                  <a:srgbClr val="FFFF00"/>
                </a:solidFill>
                <a:latin typeface="Microsoft YaHei UI" panose="020B0503020204020204" pitchFamily="34" charset="-122"/>
                <a:ea typeface="Microsoft YaHei UI" panose="020B0503020204020204" pitchFamily="34" charset="-122"/>
                <a:cs typeface="+mj-cs"/>
              </a:rPr>
              <a:t>  本量利分析的假设 </a:t>
            </a:r>
            <a:r>
              <a:rPr lang="en-US" altLang="zh-CN" sz="2800" dirty="0">
                <a:latin typeface="Microsoft YaHei UI" panose="020B0503020204020204" pitchFamily="34" charset="-122"/>
                <a:ea typeface="Microsoft YaHei UI" panose="020B0503020204020204" pitchFamily="34" charset="-122"/>
                <a:cs typeface="+mj-cs"/>
              </a:rPr>
              <a:t>Assumptions of CVP</a:t>
            </a:r>
            <a:endParaRPr lang="zh-CN" altLang="en-US" sz="2800" dirty="0">
              <a:latin typeface="Microsoft YaHei UI" panose="020B0503020204020204" pitchFamily="34" charset="-122"/>
              <a:ea typeface="Microsoft YaHei UI" panose="020B0503020204020204" pitchFamily="34" charset="-122"/>
              <a:cs typeface="+mj-cs"/>
            </a:endParaRPr>
          </a:p>
        </p:txBody>
      </p:sp>
      <p:grpSp>
        <p:nvGrpSpPr>
          <p:cNvPr id="2" name="组合 1"/>
          <p:cNvGrpSpPr/>
          <p:nvPr/>
        </p:nvGrpSpPr>
        <p:grpSpPr>
          <a:xfrm>
            <a:off x="374996" y="1641475"/>
            <a:ext cx="8257309" cy="3484707"/>
            <a:chOff x="1143000" y="1641475"/>
            <a:chExt cx="6734175" cy="2663825"/>
          </a:xfrm>
        </p:grpSpPr>
        <p:sp>
          <p:nvSpPr>
            <p:cNvPr id="5" name="Oval 3"/>
            <p:cNvSpPr>
              <a:spLocks noChangeArrowheads="1"/>
            </p:cNvSpPr>
            <p:nvPr/>
          </p:nvSpPr>
          <p:spPr bwMode="auto">
            <a:xfrm>
              <a:off x="1690688" y="1641475"/>
              <a:ext cx="5651500" cy="2663825"/>
            </a:xfrm>
            <a:prstGeom prst="ellipse">
              <a:avLst/>
            </a:prstGeom>
            <a:solidFill>
              <a:schemeClr val="bg1">
                <a:lumMod val="65000"/>
                <a:lumOff val="35000"/>
              </a:schemeClr>
            </a:solidFill>
            <a:ln w="6350">
              <a:solidFill>
                <a:schemeClr val="accent2"/>
              </a:solidFill>
              <a:round/>
            </a:ln>
            <a:effectLst>
              <a:outerShdw dist="35921" dir="2700000" algn="ctr" rotWithShape="0">
                <a:schemeClr val="hlink"/>
              </a:outerShdw>
            </a:effectLst>
          </p:spPr>
          <p:txBody>
            <a:bodyPr wrap="none" lIns="72000" tIns="0" rIns="0" bIns="0" anchor="ctr"/>
            <a:lstStyle/>
            <a:p>
              <a:pPr algn="ctr" eaLnBrk="1" hangingPunct="1">
                <a:defRPr/>
              </a:pPr>
              <a:r>
                <a:rPr lang="zh-CN" altLang="en-US" sz="2400" dirty="0">
                  <a:solidFill>
                    <a:srgbClr val="FFFF00"/>
                  </a:solidFill>
                  <a:latin typeface="Microsoft YaHei UI" panose="020B0503020204020204" pitchFamily="34" charset="-122"/>
                  <a:ea typeface="Microsoft YaHei UI" panose="020B0503020204020204" pitchFamily="34" charset="-122"/>
                </a:rPr>
                <a:t>简单而有价值</a:t>
              </a:r>
              <a:endParaRPr lang="en-US" altLang="zh-CN" sz="2400" dirty="0">
                <a:solidFill>
                  <a:srgbClr val="FFFF00"/>
                </a:solidFill>
                <a:latin typeface="Microsoft YaHei UI" panose="020B0503020204020204" pitchFamily="34" charset="-122"/>
                <a:ea typeface="Microsoft YaHei UI" panose="020B0503020204020204" pitchFamily="34" charset="-122"/>
              </a:endParaRPr>
            </a:p>
            <a:p>
              <a:pPr algn="ctr" eaLnBrk="1" hangingPunct="1">
                <a:defRPr/>
              </a:pPr>
              <a:r>
                <a:rPr lang="en-US" altLang="zh-CN" sz="2400" dirty="0">
                  <a:latin typeface="Microsoft YaHei UI" panose="020B0503020204020204" pitchFamily="34" charset="-122"/>
                  <a:ea typeface="Microsoft YaHei UI" panose="020B0503020204020204" pitchFamily="34" charset="-122"/>
                </a:rPr>
                <a:t>Simple but Valuable</a:t>
              </a:r>
              <a:endParaRPr lang="zh-CN" altLang="en-US" sz="2400" dirty="0">
                <a:latin typeface="Microsoft YaHei UI" panose="020B0503020204020204" pitchFamily="34" charset="-122"/>
                <a:ea typeface="Microsoft YaHei UI" panose="020B0503020204020204" pitchFamily="34" charset="-122"/>
              </a:endParaRPr>
            </a:p>
          </p:txBody>
        </p:sp>
        <p:sp>
          <p:nvSpPr>
            <p:cNvPr id="6" name="Oval 4"/>
            <p:cNvSpPr>
              <a:spLocks noChangeArrowheads="1"/>
            </p:cNvSpPr>
            <p:nvPr/>
          </p:nvSpPr>
          <p:spPr bwMode="auto">
            <a:xfrm>
              <a:off x="1144588" y="1646238"/>
              <a:ext cx="2222500" cy="863600"/>
            </a:xfrm>
            <a:prstGeom prst="ellipse">
              <a:avLst/>
            </a:prstGeom>
            <a:solidFill>
              <a:schemeClr val="bg1"/>
            </a:solidFill>
            <a:ln w="6350">
              <a:solidFill>
                <a:schemeClr val="tx1"/>
              </a:solidFill>
              <a:round/>
            </a:ln>
          </p:spPr>
          <p:txBody>
            <a:bodyPr wrap="none" lIns="0" tIns="0" rIns="0" bIns="0"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eaLnBrk="1" hangingPunct="1">
                <a:spcBef>
                  <a:spcPct val="0"/>
                </a:spcBef>
                <a:buClrTx/>
                <a:buSzTx/>
                <a:buFontTx/>
                <a:buNone/>
              </a:pPr>
              <a:endParaRPr lang="zh-CN" altLang="en-US" sz="1800" b="1">
                <a:latin typeface="Microsoft YaHei UI" panose="020B0503020204020204" pitchFamily="34" charset="-122"/>
                <a:ea typeface="Microsoft YaHei UI" panose="020B0503020204020204" pitchFamily="34" charset="-122"/>
              </a:endParaRPr>
            </a:p>
          </p:txBody>
        </p:sp>
        <p:sp>
          <p:nvSpPr>
            <p:cNvPr id="7" name="Text Box 5"/>
            <p:cNvSpPr txBox="1">
              <a:spLocks noChangeArrowheads="1"/>
            </p:cNvSpPr>
            <p:nvPr/>
          </p:nvSpPr>
          <p:spPr bwMode="auto">
            <a:xfrm flipH="1">
              <a:off x="1287463" y="1867084"/>
              <a:ext cx="1936750" cy="423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spcBef>
                  <a:spcPct val="0"/>
                </a:spcBef>
                <a:buClrTx/>
                <a:buSzTx/>
                <a:buFontTx/>
                <a:buNone/>
              </a:pPr>
              <a:r>
                <a:rPr lang="zh-CN" altLang="en-US" sz="2000" dirty="0">
                  <a:solidFill>
                    <a:srgbClr val="FFFF00"/>
                  </a:solidFill>
                  <a:latin typeface="Microsoft YaHei UI" panose="020B0503020204020204" pitchFamily="34" charset="-122"/>
                  <a:ea typeface="Microsoft YaHei UI" panose="020B0503020204020204" pitchFamily="34" charset="-122"/>
                </a:rPr>
                <a:t>销量等于产量</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SzTx/>
                <a:buFontTx/>
                <a:buNone/>
              </a:pPr>
              <a:r>
                <a:rPr lang="en-US" altLang="zh-CN" sz="1600" dirty="0">
                  <a:latin typeface="Microsoft YaHei UI" panose="020B0503020204020204" pitchFamily="34" charset="-122"/>
                  <a:ea typeface="Microsoft YaHei UI" panose="020B0503020204020204" pitchFamily="34" charset="-122"/>
                </a:rPr>
                <a:t>Sales equal production</a:t>
              </a:r>
              <a:endParaRPr lang="zh-CN" altLang="en-US" sz="1600" dirty="0">
                <a:latin typeface="Microsoft YaHei UI" panose="020B0503020204020204" pitchFamily="34" charset="-122"/>
                <a:ea typeface="Microsoft YaHei UI" panose="020B0503020204020204" pitchFamily="34" charset="-122"/>
              </a:endParaRPr>
            </a:p>
          </p:txBody>
        </p:sp>
        <p:sp>
          <p:nvSpPr>
            <p:cNvPr id="8" name="Oval 6"/>
            <p:cNvSpPr>
              <a:spLocks noChangeArrowheads="1"/>
            </p:cNvSpPr>
            <p:nvPr/>
          </p:nvSpPr>
          <p:spPr bwMode="auto">
            <a:xfrm>
              <a:off x="1143000" y="3417888"/>
              <a:ext cx="2222500" cy="863600"/>
            </a:xfrm>
            <a:prstGeom prst="ellipse">
              <a:avLst/>
            </a:prstGeom>
            <a:solidFill>
              <a:schemeClr val="bg1"/>
            </a:solidFill>
            <a:ln w="6350">
              <a:solidFill>
                <a:schemeClr val="tx1"/>
              </a:solidFill>
              <a:round/>
            </a:ln>
          </p:spPr>
          <p:txBody>
            <a:bodyPr wrap="none" lIns="0" tIns="0" rIns="0" bIns="0"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eaLnBrk="1" hangingPunct="1">
                <a:spcBef>
                  <a:spcPct val="0"/>
                </a:spcBef>
                <a:buClrTx/>
                <a:buSzTx/>
                <a:buFontTx/>
                <a:buNone/>
              </a:pPr>
              <a:endParaRPr lang="zh-CN" altLang="en-US" sz="1800" b="1">
                <a:latin typeface="Microsoft YaHei UI" panose="020B0503020204020204" pitchFamily="34" charset="-122"/>
                <a:ea typeface="Microsoft YaHei UI" panose="020B0503020204020204" pitchFamily="34" charset="-122"/>
              </a:endParaRPr>
            </a:p>
          </p:txBody>
        </p:sp>
        <p:sp>
          <p:nvSpPr>
            <p:cNvPr id="9" name="Oval 9"/>
            <p:cNvSpPr>
              <a:spLocks noChangeArrowheads="1"/>
            </p:cNvSpPr>
            <p:nvPr/>
          </p:nvSpPr>
          <p:spPr bwMode="auto">
            <a:xfrm>
              <a:off x="5656263" y="1646238"/>
              <a:ext cx="2220912" cy="863600"/>
            </a:xfrm>
            <a:prstGeom prst="ellipse">
              <a:avLst/>
            </a:prstGeom>
            <a:solidFill>
              <a:schemeClr val="bg1"/>
            </a:solidFill>
            <a:ln w="6350">
              <a:solidFill>
                <a:schemeClr val="tx1"/>
              </a:solidFill>
              <a:round/>
            </a:ln>
          </p:spPr>
          <p:txBody>
            <a:bodyPr wrap="none" lIns="0" tIns="0" rIns="0" bIns="0"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eaLnBrk="1" hangingPunct="1">
                <a:spcBef>
                  <a:spcPct val="0"/>
                </a:spcBef>
                <a:buClrTx/>
                <a:buSzTx/>
                <a:buFontTx/>
                <a:buNone/>
              </a:pPr>
              <a:endParaRPr lang="zh-CN" altLang="en-US" sz="1800" b="1">
                <a:latin typeface="Microsoft YaHei UI" panose="020B0503020204020204" pitchFamily="34" charset="-122"/>
                <a:ea typeface="Microsoft YaHei UI" panose="020B0503020204020204" pitchFamily="34" charset="-122"/>
              </a:endParaRPr>
            </a:p>
          </p:txBody>
        </p:sp>
        <p:sp>
          <p:nvSpPr>
            <p:cNvPr id="10" name="Oval 11"/>
            <p:cNvSpPr>
              <a:spLocks noChangeArrowheads="1"/>
            </p:cNvSpPr>
            <p:nvPr/>
          </p:nvSpPr>
          <p:spPr bwMode="auto">
            <a:xfrm>
              <a:off x="5656263" y="3417888"/>
              <a:ext cx="2220912" cy="863600"/>
            </a:xfrm>
            <a:prstGeom prst="ellipse">
              <a:avLst/>
            </a:prstGeom>
            <a:solidFill>
              <a:schemeClr val="bg1"/>
            </a:solidFill>
            <a:ln w="6350">
              <a:solidFill>
                <a:schemeClr val="tx1"/>
              </a:solidFill>
              <a:round/>
            </a:ln>
          </p:spPr>
          <p:txBody>
            <a:bodyPr wrap="none" lIns="0" tIns="0" rIns="0" bIns="0"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eaLnBrk="1" hangingPunct="1">
                <a:spcBef>
                  <a:spcPct val="0"/>
                </a:spcBef>
                <a:buClrTx/>
                <a:buSzTx/>
                <a:buFontTx/>
                <a:buNone/>
              </a:pPr>
              <a:endParaRPr lang="zh-CN" altLang="en-US" sz="1800" b="1">
                <a:latin typeface="Microsoft YaHei UI" panose="020B0503020204020204" pitchFamily="34" charset="-122"/>
                <a:ea typeface="Microsoft YaHei UI" panose="020B0503020204020204" pitchFamily="34" charset="-122"/>
              </a:endParaRPr>
            </a:p>
          </p:txBody>
        </p:sp>
        <p:sp>
          <p:nvSpPr>
            <p:cNvPr id="13" name="Text Box 12"/>
            <p:cNvSpPr txBox="1">
              <a:spLocks noChangeArrowheads="1"/>
            </p:cNvSpPr>
            <p:nvPr/>
          </p:nvSpPr>
          <p:spPr bwMode="auto">
            <a:xfrm flipH="1">
              <a:off x="5797550" y="3637941"/>
              <a:ext cx="1936750" cy="423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spcBef>
                  <a:spcPct val="0"/>
                </a:spcBef>
                <a:buClrTx/>
                <a:buSzTx/>
                <a:buNone/>
              </a:pPr>
              <a:r>
                <a:rPr lang="zh-CN" altLang="en-US" sz="2000" dirty="0">
                  <a:solidFill>
                    <a:srgbClr val="FFFF00"/>
                  </a:solidFill>
                  <a:latin typeface="Microsoft YaHei UI" panose="020B0503020204020204" pitchFamily="34" charset="-122"/>
                  <a:ea typeface="Microsoft YaHei UI" panose="020B0503020204020204" pitchFamily="34" charset="-122"/>
                </a:rPr>
                <a:t>多产品的比例不变</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SzTx/>
                <a:buFontTx/>
                <a:buNone/>
              </a:pPr>
              <a:r>
                <a:rPr lang="en-US" altLang="zh-CN" sz="1600" dirty="0">
                  <a:latin typeface="Microsoft YaHei UI" panose="020B0503020204020204" pitchFamily="34" charset="-122"/>
                  <a:ea typeface="Microsoft YaHei UI" panose="020B0503020204020204" pitchFamily="34" charset="-122"/>
                </a:rPr>
                <a:t>Fixed product mix </a:t>
              </a:r>
              <a:endParaRPr lang="zh-CN" altLang="en-US" sz="1600" dirty="0">
                <a:latin typeface="Microsoft YaHei UI" panose="020B0503020204020204" pitchFamily="34" charset="-122"/>
                <a:ea typeface="Microsoft YaHei UI" panose="020B0503020204020204" pitchFamily="34" charset="-122"/>
              </a:endParaRPr>
            </a:p>
          </p:txBody>
        </p:sp>
        <p:sp>
          <p:nvSpPr>
            <p:cNvPr id="14" name="Text Box 5"/>
            <p:cNvSpPr txBox="1">
              <a:spLocks noChangeArrowheads="1"/>
            </p:cNvSpPr>
            <p:nvPr/>
          </p:nvSpPr>
          <p:spPr bwMode="auto">
            <a:xfrm flipH="1">
              <a:off x="5835650" y="1876610"/>
              <a:ext cx="1936750" cy="423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spcBef>
                  <a:spcPct val="0"/>
                </a:spcBef>
                <a:buClrTx/>
                <a:buSzTx/>
                <a:buNone/>
              </a:pPr>
              <a:r>
                <a:rPr lang="zh-CN" altLang="en-US" sz="2000" dirty="0">
                  <a:solidFill>
                    <a:srgbClr val="FFFF00"/>
                  </a:solidFill>
                  <a:latin typeface="Microsoft YaHei UI" panose="020B0503020204020204" pitchFamily="34" charset="-122"/>
                  <a:ea typeface="Microsoft YaHei UI" panose="020B0503020204020204" pitchFamily="34" charset="-122"/>
                </a:rPr>
                <a:t>线性关系</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SzTx/>
                <a:buFontTx/>
                <a:buNone/>
              </a:pPr>
              <a:r>
                <a:rPr lang="en-US" altLang="zh-CN" sz="1600" dirty="0">
                  <a:latin typeface="Microsoft YaHei UI" panose="020B0503020204020204" pitchFamily="34" charset="-122"/>
                  <a:ea typeface="Microsoft YaHei UI" panose="020B0503020204020204" pitchFamily="34" charset="-122"/>
                </a:rPr>
                <a:t>Linear relationship</a:t>
              </a:r>
            </a:p>
          </p:txBody>
        </p:sp>
        <p:sp>
          <p:nvSpPr>
            <p:cNvPr id="15" name="Text Box 5"/>
            <p:cNvSpPr txBox="1">
              <a:spLocks noChangeArrowheads="1"/>
            </p:cNvSpPr>
            <p:nvPr/>
          </p:nvSpPr>
          <p:spPr bwMode="auto">
            <a:xfrm flipH="1">
              <a:off x="1295400" y="3649847"/>
              <a:ext cx="1936750" cy="423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spcBef>
                  <a:spcPct val="0"/>
                </a:spcBef>
                <a:buClrTx/>
                <a:buSzTx/>
                <a:buFontTx/>
                <a:buNone/>
              </a:pPr>
              <a:r>
                <a:rPr lang="zh-CN" altLang="en-US" sz="2000" dirty="0">
                  <a:solidFill>
                    <a:srgbClr val="FFFF00"/>
                  </a:solidFill>
                  <a:latin typeface="Microsoft YaHei UI" panose="020B0503020204020204" pitchFamily="34" charset="-122"/>
                  <a:ea typeface="Microsoft YaHei UI" panose="020B0503020204020204" pitchFamily="34" charset="-122"/>
                </a:rPr>
                <a:t>变量是确定的</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SzTx/>
                <a:buFontTx/>
                <a:buNone/>
              </a:pPr>
              <a:r>
                <a:rPr lang="en-US" altLang="zh-CN" sz="1600" dirty="0">
                  <a:latin typeface="Microsoft YaHei UI" panose="020B0503020204020204" pitchFamily="34" charset="-122"/>
                  <a:ea typeface="Microsoft YaHei UI" panose="020B0503020204020204" pitchFamily="34" charset="-122"/>
                </a:rPr>
                <a:t>Variables is Certain</a:t>
              </a:r>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2"/>
          <p:cNvSpPr>
            <a:spLocks noChangeArrowheads="1"/>
          </p:cNvSpPr>
          <p:nvPr/>
        </p:nvSpPr>
        <p:spPr bwMode="auto">
          <a:xfrm>
            <a:off x="0" y="175491"/>
            <a:ext cx="9744364" cy="624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eaLnBrk="1" hangingPunct="1">
              <a:spcBef>
                <a:spcPct val="0"/>
              </a:spcBef>
              <a:buClrTx/>
              <a:buSzTx/>
              <a:buFontTx/>
              <a:buNone/>
            </a:pPr>
            <a:r>
              <a:rPr lang="zh-CN" altLang="en-US" sz="2800" dirty="0">
                <a:solidFill>
                  <a:srgbClr val="FFFF00"/>
                </a:solidFill>
                <a:latin typeface="Microsoft YaHei UI" panose="020B0503020204020204" pitchFamily="34" charset="-122"/>
                <a:ea typeface="Microsoft YaHei UI" panose="020B0503020204020204" pitchFamily="34" charset="-122"/>
                <a:cs typeface="+mj-cs"/>
              </a:rPr>
              <a:t>  本量利分析的公式 </a:t>
            </a:r>
            <a:r>
              <a:rPr lang="en-US" altLang="zh-CN" sz="2800" dirty="0">
                <a:latin typeface="Microsoft YaHei UI" panose="020B0503020204020204" pitchFamily="34" charset="-122"/>
                <a:ea typeface="Microsoft YaHei UI" panose="020B0503020204020204" pitchFamily="34" charset="-122"/>
                <a:cs typeface="+mj-cs"/>
              </a:rPr>
              <a:t>Equations of CVP </a:t>
            </a:r>
          </a:p>
        </p:txBody>
      </p:sp>
      <p:sp>
        <p:nvSpPr>
          <p:cNvPr id="18" name="TextBox 3"/>
          <p:cNvSpPr txBox="1">
            <a:spLocks noChangeArrowheads="1"/>
          </p:cNvSpPr>
          <p:nvPr/>
        </p:nvSpPr>
        <p:spPr bwMode="auto">
          <a:xfrm>
            <a:off x="314960" y="1125676"/>
            <a:ext cx="8285018" cy="41929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eaLnBrk="1" hangingPunct="1">
              <a:lnSpc>
                <a:spcPct val="150000"/>
              </a:lnSpc>
              <a:spcBef>
                <a:spcPct val="0"/>
              </a:spcBef>
              <a:buClrTx/>
              <a:buSzTx/>
              <a:buFontTx/>
              <a:buNone/>
            </a:pPr>
            <a:r>
              <a:rPr lang="zh-CN" altLang="en-US" sz="2000" dirty="0">
                <a:solidFill>
                  <a:srgbClr val="FFFF00"/>
                </a:solidFill>
                <a:latin typeface="微软雅黑" panose="020B0503020204020204" charset="-122"/>
                <a:ea typeface="微软雅黑" panose="020B0503020204020204" charset="-122"/>
              </a:rPr>
              <a:t>销售收入 </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 变动成本 </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 固定成本 </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 营业收益</a:t>
            </a:r>
            <a:endParaRPr lang="en-US" altLang="zh-CN" sz="2000" dirty="0">
              <a:solidFill>
                <a:srgbClr val="FFFF00"/>
              </a:solidFill>
              <a:latin typeface="微软雅黑" panose="020B0503020204020204" charset="-122"/>
              <a:ea typeface="微软雅黑" panose="020B0503020204020204" charset="-122"/>
            </a:endParaRPr>
          </a:p>
          <a:p>
            <a:pPr>
              <a:lnSpc>
                <a:spcPct val="150000"/>
              </a:lnSpc>
              <a:spcBef>
                <a:spcPct val="0"/>
              </a:spcBef>
              <a:buClrTx/>
              <a:buSzTx/>
              <a:buNone/>
            </a:pPr>
            <a:r>
              <a:rPr lang="zh-CN" altLang="en-US" sz="2000" dirty="0">
                <a:solidFill>
                  <a:srgbClr val="FFFF00"/>
                </a:solidFill>
                <a:latin typeface="微软雅黑" panose="020B0503020204020204" charset="-122"/>
                <a:ea typeface="微软雅黑" panose="020B0503020204020204" charset="-122"/>
              </a:rPr>
              <a:t>销售量</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单位价格 </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 销售量</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单位变动成本 </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 固定成本 </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 营业收益</a:t>
            </a:r>
            <a:endParaRPr lang="en-US" altLang="zh-CN" sz="2000" dirty="0">
              <a:solidFill>
                <a:srgbClr val="FFFF00"/>
              </a:solidFill>
              <a:latin typeface="微软雅黑" panose="020B0503020204020204" charset="-122"/>
              <a:ea typeface="微软雅黑" panose="020B0503020204020204" charset="-122"/>
            </a:endParaRPr>
          </a:p>
          <a:p>
            <a:pPr>
              <a:lnSpc>
                <a:spcPct val="150000"/>
              </a:lnSpc>
              <a:spcBef>
                <a:spcPct val="0"/>
              </a:spcBef>
              <a:buClrTx/>
              <a:buSzTx/>
              <a:buNone/>
            </a:pPr>
            <a:r>
              <a:rPr lang="zh-CN" altLang="en-US" sz="2000" dirty="0">
                <a:solidFill>
                  <a:srgbClr val="FFFF00"/>
                </a:solidFill>
                <a:latin typeface="微软雅黑" panose="020B0503020204020204" charset="-122"/>
                <a:ea typeface="微软雅黑" panose="020B0503020204020204" charset="-122"/>
              </a:rPr>
              <a:t>销售量</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（单位价格 </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 单位变动成本）</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 固定成本 </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 营业收益</a:t>
            </a:r>
            <a:endParaRPr lang="en-US" altLang="zh-CN" sz="2000" dirty="0">
              <a:solidFill>
                <a:srgbClr val="FFFF00"/>
              </a:solidFill>
              <a:latin typeface="微软雅黑" panose="020B0503020204020204" charset="-122"/>
              <a:ea typeface="微软雅黑" panose="020B0503020204020204" charset="-122"/>
            </a:endParaRPr>
          </a:p>
          <a:p>
            <a:pPr>
              <a:lnSpc>
                <a:spcPct val="150000"/>
              </a:lnSpc>
              <a:spcBef>
                <a:spcPct val="0"/>
              </a:spcBef>
              <a:buClrTx/>
              <a:buSzTx/>
              <a:buNone/>
            </a:pPr>
            <a:r>
              <a:rPr lang="zh-CN" altLang="en-US" sz="2000" dirty="0">
                <a:solidFill>
                  <a:srgbClr val="FFFF00"/>
                </a:solidFill>
                <a:latin typeface="微软雅黑" panose="020B0503020204020204" charset="-122"/>
                <a:ea typeface="微软雅黑" panose="020B0503020204020204" charset="-122"/>
              </a:rPr>
              <a:t>销售量</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单位边际贡献 </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 营业收益 </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 固定成本</a:t>
            </a:r>
            <a:endParaRPr lang="en-US" altLang="zh-CN" sz="2000" dirty="0">
              <a:solidFill>
                <a:srgbClr val="FFFF00"/>
              </a:solidFill>
              <a:latin typeface="微软雅黑" panose="020B0503020204020204" charset="-122"/>
              <a:ea typeface="微软雅黑" panose="020B0503020204020204" charset="-122"/>
            </a:endParaRPr>
          </a:p>
          <a:p>
            <a:pPr>
              <a:lnSpc>
                <a:spcPct val="150000"/>
              </a:lnSpc>
              <a:spcBef>
                <a:spcPct val="0"/>
              </a:spcBef>
              <a:buClrTx/>
              <a:buSzTx/>
              <a:buNone/>
            </a:pP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销售量</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单位价格</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单位边际贡献</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单位价格</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营业收益</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固定成本</a:t>
            </a:r>
            <a:endParaRPr lang="en-US" altLang="zh-CN" sz="2000" dirty="0">
              <a:solidFill>
                <a:srgbClr val="FFFF00"/>
              </a:solidFill>
              <a:latin typeface="微软雅黑" panose="020B0503020204020204" charset="-122"/>
              <a:ea typeface="微软雅黑" panose="020B0503020204020204" charset="-122"/>
            </a:endParaRPr>
          </a:p>
          <a:p>
            <a:pPr>
              <a:lnSpc>
                <a:spcPct val="150000"/>
              </a:lnSpc>
              <a:spcBef>
                <a:spcPct val="0"/>
              </a:spcBef>
              <a:buClrTx/>
              <a:buSzTx/>
              <a:buNone/>
            </a:pPr>
            <a:r>
              <a:rPr lang="zh-CN" altLang="en-US" sz="2000" dirty="0">
                <a:solidFill>
                  <a:srgbClr val="FFFF00"/>
                </a:solidFill>
                <a:latin typeface="微软雅黑" panose="020B0503020204020204" charset="-122"/>
                <a:ea typeface="微软雅黑" panose="020B0503020204020204" charset="-122"/>
              </a:rPr>
              <a:t>销售收入</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单位边际贡献率 </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 营业收益 </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 固定成本</a:t>
            </a:r>
            <a:endParaRPr lang="en-US" altLang="zh-CN" sz="2000" dirty="0">
              <a:solidFill>
                <a:srgbClr val="FFFF00"/>
              </a:solidFill>
              <a:latin typeface="微软雅黑" panose="020B0503020204020204" charset="-122"/>
              <a:ea typeface="微软雅黑" panose="020B0503020204020204" charset="-122"/>
            </a:endParaRPr>
          </a:p>
          <a:p>
            <a:pPr>
              <a:lnSpc>
                <a:spcPct val="150000"/>
              </a:lnSpc>
              <a:spcBef>
                <a:spcPct val="0"/>
              </a:spcBef>
              <a:buClrTx/>
              <a:buSzTx/>
              <a:buNone/>
            </a:pPr>
            <a:r>
              <a:rPr lang="zh-CN" altLang="en-US" sz="2000" dirty="0">
                <a:solidFill>
                  <a:srgbClr val="FFFF00"/>
                </a:solidFill>
                <a:latin typeface="微软雅黑" panose="020B0503020204020204" charset="-122"/>
                <a:ea typeface="微软雅黑" panose="020B0503020204020204" charset="-122"/>
              </a:rPr>
              <a:t>当营业收益为零时，称为盈亏平衡点：</a:t>
            </a:r>
            <a:endParaRPr lang="en-US" altLang="zh-CN" sz="2000" dirty="0">
              <a:solidFill>
                <a:srgbClr val="FFFF00"/>
              </a:solidFill>
              <a:latin typeface="微软雅黑" panose="020B0503020204020204" charset="-122"/>
              <a:ea typeface="微软雅黑" panose="020B0503020204020204" charset="-122"/>
            </a:endParaRPr>
          </a:p>
          <a:p>
            <a:pPr>
              <a:lnSpc>
                <a:spcPct val="150000"/>
              </a:lnSpc>
              <a:spcBef>
                <a:spcPct val="0"/>
              </a:spcBef>
              <a:buClrTx/>
              <a:buSzTx/>
              <a:buNone/>
            </a:pPr>
            <a:r>
              <a:rPr lang="zh-CN" altLang="en-US" sz="2000" dirty="0">
                <a:solidFill>
                  <a:srgbClr val="FFFF00"/>
                </a:solidFill>
                <a:latin typeface="微软雅黑" panose="020B0503020204020204" charset="-122"/>
                <a:ea typeface="微软雅黑" panose="020B0503020204020204" charset="-122"/>
              </a:rPr>
              <a:t>盈亏平衡点的销售量 </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 固定成本</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单位边际贡献</a:t>
            </a:r>
          </a:p>
          <a:p>
            <a:pPr>
              <a:lnSpc>
                <a:spcPct val="150000"/>
              </a:lnSpc>
              <a:spcBef>
                <a:spcPct val="0"/>
              </a:spcBef>
              <a:buClrTx/>
              <a:buSzTx/>
              <a:buNone/>
            </a:pPr>
            <a:r>
              <a:rPr lang="zh-CN" altLang="en-US" sz="2000" dirty="0">
                <a:solidFill>
                  <a:srgbClr val="FFFF00"/>
                </a:solidFill>
                <a:latin typeface="微软雅黑" panose="020B0503020204020204" charset="-122"/>
                <a:ea typeface="微软雅黑" panose="020B0503020204020204" charset="-122"/>
              </a:rPr>
              <a:t>盈亏平衡点的销售收入 </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 固定成本</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单位边际贡献率</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linds(horizontal)">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 y="175492"/>
            <a:ext cx="9227127" cy="744768"/>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defRPr/>
            </a:pPr>
            <a:r>
              <a:rPr lang="zh-CN" altLang="en-US" sz="2400" dirty="0">
                <a:latin typeface="+mj-ea"/>
              </a:rPr>
              <a:t>  </a:t>
            </a:r>
            <a:r>
              <a:rPr lang="zh-CN" altLang="en-US" sz="2800" dirty="0">
                <a:solidFill>
                  <a:srgbClr val="FFFF00"/>
                </a:solidFill>
                <a:latin typeface="Microsoft YaHei UI" panose="020B0503020204020204" pitchFamily="34" charset="-122"/>
                <a:ea typeface="Microsoft YaHei UI" panose="020B0503020204020204" pitchFamily="34" charset="-122"/>
              </a:rPr>
              <a:t>本量利分析的报告 </a:t>
            </a:r>
            <a:r>
              <a:rPr lang="en-US" altLang="zh-CN" sz="2800" dirty="0">
                <a:latin typeface="Microsoft YaHei UI" panose="020B0503020204020204" pitchFamily="34" charset="-122"/>
                <a:ea typeface="Microsoft YaHei UI" panose="020B0503020204020204" pitchFamily="34" charset="-122"/>
              </a:rPr>
              <a:t>Report of CVP Analysis</a:t>
            </a:r>
            <a:br>
              <a:rPr lang="en-US" altLang="zh-CN" sz="2400" dirty="0">
                <a:latin typeface="+mj-ea"/>
              </a:rPr>
            </a:br>
            <a:endParaRPr lang="zh-CN" altLang="en-US" sz="2400" dirty="0">
              <a:latin typeface="+mj-ea"/>
            </a:endParaRPr>
          </a:p>
        </p:txBody>
      </p:sp>
      <p:graphicFrame>
        <p:nvGraphicFramePr>
          <p:cNvPr id="5" name="表格 4"/>
          <p:cNvGraphicFramePr>
            <a:graphicFrameLocks noGrp="1"/>
          </p:cNvGraphicFramePr>
          <p:nvPr/>
        </p:nvGraphicFramePr>
        <p:xfrm>
          <a:off x="364836" y="1045174"/>
          <a:ext cx="8220366" cy="4206240"/>
        </p:xfrm>
        <a:graphic>
          <a:graphicData uri="http://schemas.openxmlformats.org/drawingml/2006/table">
            <a:tbl>
              <a:tblPr firstRow="1" bandRow="1">
                <a:tableStyleId>{5C22544A-7EE6-4342-B048-85BDC9FD1C3A}</a:tableStyleId>
              </a:tblPr>
              <a:tblGrid>
                <a:gridCol w="553294">
                  <a:extLst>
                    <a:ext uri="{9D8B030D-6E8A-4147-A177-3AD203B41FA5}">
                      <a16:colId xmlns:a16="http://schemas.microsoft.com/office/drawing/2014/main" val="20000"/>
                    </a:ext>
                  </a:extLst>
                </a:gridCol>
                <a:gridCol w="2529343">
                  <a:extLst>
                    <a:ext uri="{9D8B030D-6E8A-4147-A177-3AD203B41FA5}">
                      <a16:colId xmlns:a16="http://schemas.microsoft.com/office/drawing/2014/main" val="20001"/>
                    </a:ext>
                  </a:extLst>
                </a:gridCol>
                <a:gridCol w="1817965">
                  <a:extLst>
                    <a:ext uri="{9D8B030D-6E8A-4147-A177-3AD203B41FA5}">
                      <a16:colId xmlns:a16="http://schemas.microsoft.com/office/drawing/2014/main" val="20002"/>
                    </a:ext>
                  </a:extLst>
                </a:gridCol>
                <a:gridCol w="1659882">
                  <a:extLst>
                    <a:ext uri="{9D8B030D-6E8A-4147-A177-3AD203B41FA5}">
                      <a16:colId xmlns:a16="http://schemas.microsoft.com/office/drawing/2014/main" val="20003"/>
                    </a:ext>
                  </a:extLst>
                </a:gridCol>
                <a:gridCol w="1659882">
                  <a:extLst>
                    <a:ext uri="{9D8B030D-6E8A-4147-A177-3AD203B41FA5}">
                      <a16:colId xmlns:a16="http://schemas.microsoft.com/office/drawing/2014/main" val="20004"/>
                    </a:ext>
                  </a:extLst>
                </a:gridCol>
              </a:tblGrid>
              <a:tr h="223967">
                <a:tc>
                  <a:txBody>
                    <a:bodyPr/>
                    <a:lstStyle/>
                    <a:p>
                      <a:pPr>
                        <a:lnSpc>
                          <a:spcPct val="100000"/>
                        </a:lnSpc>
                      </a:pPr>
                      <a:endParaRPr lang="zh-CN" altLang="en-US" sz="1800" dirty="0">
                        <a:solidFill>
                          <a:srgbClr val="FFFF00"/>
                        </a:solidFill>
                      </a:endParaRPr>
                    </a:p>
                  </a:txBody>
                  <a:tcPr/>
                </a:tc>
                <a:tc>
                  <a:txBody>
                    <a:bodyPr/>
                    <a:lstStyle/>
                    <a:p>
                      <a:pPr algn="ctr">
                        <a:lnSpc>
                          <a:spcPct val="100000"/>
                        </a:lnSpc>
                      </a:pPr>
                      <a:r>
                        <a:rPr lang="en-US" altLang="zh-CN" sz="1800" dirty="0">
                          <a:solidFill>
                            <a:srgbClr val="FFFF00"/>
                          </a:solidFill>
                        </a:rPr>
                        <a:t>A</a:t>
                      </a:r>
                      <a:endParaRPr lang="zh-CN" altLang="en-US" sz="1800" dirty="0">
                        <a:solidFill>
                          <a:srgbClr val="FFFF00"/>
                        </a:solidFill>
                      </a:endParaRPr>
                    </a:p>
                  </a:txBody>
                  <a:tcPr/>
                </a:tc>
                <a:tc>
                  <a:txBody>
                    <a:bodyPr/>
                    <a:lstStyle/>
                    <a:p>
                      <a:pPr algn="ctr">
                        <a:lnSpc>
                          <a:spcPct val="100000"/>
                        </a:lnSpc>
                      </a:pPr>
                      <a:r>
                        <a:rPr lang="en-US" altLang="zh-CN" sz="1800" dirty="0">
                          <a:solidFill>
                            <a:srgbClr val="FFFF00"/>
                          </a:solidFill>
                        </a:rPr>
                        <a:t>B</a:t>
                      </a:r>
                      <a:endParaRPr lang="zh-CN" altLang="en-US" sz="1800" dirty="0">
                        <a:solidFill>
                          <a:srgbClr val="FFFF00"/>
                        </a:solidFill>
                      </a:endParaRPr>
                    </a:p>
                  </a:txBody>
                  <a:tcPr/>
                </a:tc>
                <a:tc>
                  <a:txBody>
                    <a:bodyPr/>
                    <a:lstStyle/>
                    <a:p>
                      <a:pPr algn="ctr">
                        <a:lnSpc>
                          <a:spcPct val="100000"/>
                        </a:lnSpc>
                      </a:pPr>
                      <a:r>
                        <a:rPr lang="en-US" altLang="zh-CN" sz="1800" dirty="0">
                          <a:solidFill>
                            <a:srgbClr val="FFFF00"/>
                          </a:solidFill>
                        </a:rPr>
                        <a:t>C</a:t>
                      </a:r>
                      <a:endParaRPr lang="zh-CN" altLang="en-US" sz="1800" dirty="0">
                        <a:solidFill>
                          <a:srgbClr val="FFFF00"/>
                        </a:solidFill>
                      </a:endParaRPr>
                    </a:p>
                  </a:txBody>
                  <a:tcPr/>
                </a:tc>
                <a:tc>
                  <a:txBody>
                    <a:bodyPr/>
                    <a:lstStyle/>
                    <a:p>
                      <a:pPr algn="ctr">
                        <a:lnSpc>
                          <a:spcPct val="100000"/>
                        </a:lnSpc>
                      </a:pPr>
                      <a:r>
                        <a:rPr lang="en-US" altLang="zh-CN" sz="1800" dirty="0">
                          <a:solidFill>
                            <a:srgbClr val="FFFF00"/>
                          </a:solidFill>
                        </a:rPr>
                        <a:t>D</a:t>
                      </a:r>
                      <a:endParaRPr lang="zh-CN" altLang="en-US" sz="1800" dirty="0">
                        <a:solidFill>
                          <a:srgbClr val="FFFF00"/>
                        </a:solidFill>
                      </a:endParaRPr>
                    </a:p>
                  </a:txBody>
                  <a:tcPr/>
                </a:tc>
                <a:extLst>
                  <a:ext uri="{0D108BD9-81ED-4DB2-BD59-A6C34878D82A}">
                    <a16:rowId xmlns:a16="http://schemas.microsoft.com/office/drawing/2014/main" val="10000"/>
                  </a:ext>
                </a:extLst>
              </a:tr>
              <a:tr h="386852">
                <a:tc>
                  <a:txBody>
                    <a:bodyPr/>
                    <a:lstStyle/>
                    <a:p>
                      <a:pPr algn="ctr">
                        <a:lnSpc>
                          <a:spcPct val="100000"/>
                        </a:lnSpc>
                      </a:pPr>
                      <a:r>
                        <a:rPr lang="en-US" altLang="zh-CN" sz="1800" dirty="0">
                          <a:solidFill>
                            <a:srgbClr val="FFFF00"/>
                          </a:solidFill>
                          <a:latin typeface="Microsoft YaHei UI" panose="020B0503020204020204" pitchFamily="34" charset="-122"/>
                          <a:ea typeface="Microsoft YaHei UI" panose="020B0503020204020204" pitchFamily="34" charset="-122"/>
                        </a:rPr>
                        <a:t>1</a:t>
                      </a:r>
                      <a:endParaRPr lang="zh-CN" altLang="en-US" sz="18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00000"/>
                        </a:lnSpc>
                      </a:pPr>
                      <a:r>
                        <a:rPr lang="zh-CN" altLang="en-US" sz="1800" dirty="0">
                          <a:solidFill>
                            <a:srgbClr val="FFFF00"/>
                          </a:solidFill>
                          <a:latin typeface="Microsoft YaHei UI" panose="020B0503020204020204" pitchFamily="34" charset="-122"/>
                          <a:ea typeface="Microsoft YaHei UI" panose="020B0503020204020204" pitchFamily="34" charset="-122"/>
                        </a:rPr>
                        <a:t>事项</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algn="ctr">
                        <a:lnSpc>
                          <a:spcPct val="100000"/>
                        </a:lnSpc>
                      </a:pPr>
                      <a:r>
                        <a:rPr lang="zh-CN" altLang="en-US" sz="1800" dirty="0">
                          <a:solidFill>
                            <a:schemeClr val="tx1"/>
                          </a:solidFill>
                          <a:latin typeface="Microsoft YaHei UI" panose="020B0503020204020204" pitchFamily="34" charset="-122"/>
                          <a:ea typeface="Microsoft YaHei UI" panose="020B0503020204020204" pitchFamily="34" charset="-122"/>
                        </a:rPr>
                        <a:t> </a:t>
                      </a:r>
                      <a:r>
                        <a:rPr lang="en-US" altLang="zh-CN" sz="1800" dirty="0">
                          <a:solidFill>
                            <a:schemeClr val="tx1"/>
                          </a:solidFill>
                          <a:latin typeface="Microsoft YaHei UI" panose="020B0503020204020204" pitchFamily="34" charset="-122"/>
                          <a:ea typeface="Microsoft YaHei UI" panose="020B0503020204020204" pitchFamily="34" charset="-122"/>
                        </a:rPr>
                        <a:t>Item</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00000"/>
                        </a:lnSpc>
                      </a:pPr>
                      <a:r>
                        <a:rPr lang="zh-CN" altLang="en-US" sz="1800" dirty="0">
                          <a:solidFill>
                            <a:srgbClr val="FFFF00"/>
                          </a:solidFill>
                          <a:latin typeface="Microsoft YaHei UI" panose="020B0503020204020204" pitchFamily="34" charset="-122"/>
                          <a:ea typeface="Microsoft YaHei UI" panose="020B0503020204020204" pitchFamily="34" charset="-122"/>
                        </a:rPr>
                        <a:t>总金额 </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marL="0" algn="ctr" defTabSz="914400" rtl="0" eaLnBrk="1" latinLnBrk="0" hangingPunct="1">
                        <a:lnSpc>
                          <a:spcPct val="100000"/>
                        </a:lnSpc>
                      </a:pPr>
                      <a:r>
                        <a:rPr lang="en-US" altLang="zh-CN" sz="1800" kern="1200" dirty="0">
                          <a:solidFill>
                            <a:schemeClr val="tx1"/>
                          </a:solidFill>
                          <a:latin typeface="Microsoft YaHei UI" panose="020B0503020204020204" pitchFamily="34" charset="-122"/>
                          <a:ea typeface="Microsoft YaHei UI" panose="020B0503020204020204" pitchFamily="34" charset="-122"/>
                          <a:cs typeface="+mn-cs"/>
                        </a:rPr>
                        <a:t>Total Amount</a:t>
                      </a:r>
                      <a:endParaRPr lang="zh-CN" altLang="en-US" sz="1800" kern="1200" dirty="0">
                        <a:solidFill>
                          <a:schemeClr val="tx1"/>
                        </a:solidFill>
                        <a:latin typeface="Microsoft YaHei UI" panose="020B0503020204020204" pitchFamily="34" charset="-122"/>
                        <a:ea typeface="Microsoft YaHei UI" panose="020B0503020204020204" pitchFamily="34" charset="-122"/>
                        <a:cs typeface="+mn-cs"/>
                      </a:endParaRPr>
                    </a:p>
                  </a:txBody>
                  <a:tcPr>
                    <a:noFill/>
                  </a:tcPr>
                </a:tc>
                <a:tc>
                  <a:txBody>
                    <a:bodyPr/>
                    <a:lstStyle/>
                    <a:p>
                      <a:pPr algn="ctr">
                        <a:lnSpc>
                          <a:spcPct val="100000"/>
                        </a:lnSpc>
                      </a:pPr>
                      <a:r>
                        <a:rPr lang="zh-CN" altLang="en-US" sz="1800" dirty="0">
                          <a:solidFill>
                            <a:srgbClr val="FFFF00"/>
                          </a:solidFill>
                          <a:latin typeface="Microsoft YaHei UI" panose="020B0503020204020204" pitchFamily="34" charset="-122"/>
                          <a:ea typeface="Microsoft YaHei UI" panose="020B0503020204020204" pitchFamily="34" charset="-122"/>
                        </a:rPr>
                        <a:t>单位金额</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marL="0" algn="ctr" defTabSz="914400" rtl="0" eaLnBrk="1" latinLnBrk="0" hangingPunct="1">
                        <a:lnSpc>
                          <a:spcPct val="100000"/>
                        </a:lnSpc>
                      </a:pPr>
                      <a:r>
                        <a:rPr lang="en-US" altLang="zh-CN" sz="1800" kern="1200" dirty="0">
                          <a:solidFill>
                            <a:schemeClr val="tx1"/>
                          </a:solidFill>
                          <a:latin typeface="Microsoft YaHei UI" panose="020B0503020204020204" pitchFamily="34" charset="-122"/>
                          <a:ea typeface="Microsoft YaHei UI" panose="020B0503020204020204" pitchFamily="34" charset="-122"/>
                          <a:cs typeface="+mn-cs"/>
                        </a:rPr>
                        <a:t>Unit Amount</a:t>
                      </a:r>
                      <a:endParaRPr lang="zh-CN" altLang="en-US" sz="1800" kern="1200" dirty="0">
                        <a:solidFill>
                          <a:schemeClr val="tx1"/>
                        </a:solidFill>
                        <a:latin typeface="Microsoft YaHei UI" panose="020B0503020204020204" pitchFamily="34" charset="-122"/>
                        <a:ea typeface="Microsoft YaHei UI" panose="020B0503020204020204" pitchFamily="34" charset="-122"/>
                        <a:cs typeface="+mn-cs"/>
                      </a:endParaRPr>
                    </a:p>
                  </a:txBody>
                  <a:tcPr>
                    <a:noFill/>
                  </a:tcPr>
                </a:tc>
                <a:tc>
                  <a:txBody>
                    <a:bodyPr/>
                    <a:lstStyle/>
                    <a:p>
                      <a:pPr algn="ctr">
                        <a:lnSpc>
                          <a:spcPct val="100000"/>
                        </a:lnSpc>
                      </a:pPr>
                      <a:r>
                        <a:rPr lang="zh-CN" altLang="en-US" sz="1800" dirty="0">
                          <a:solidFill>
                            <a:srgbClr val="FFFF00"/>
                          </a:solidFill>
                          <a:latin typeface="Microsoft YaHei UI" panose="020B0503020204020204" pitchFamily="34" charset="-122"/>
                          <a:ea typeface="Microsoft YaHei UI" panose="020B0503020204020204" pitchFamily="34" charset="-122"/>
                        </a:rPr>
                        <a:t>数量</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marL="0" algn="ctr" defTabSz="914400" rtl="0" eaLnBrk="1" latinLnBrk="0" hangingPunct="1">
                        <a:lnSpc>
                          <a:spcPct val="100000"/>
                        </a:lnSpc>
                      </a:pPr>
                      <a:r>
                        <a:rPr lang="en-US" altLang="zh-CN" sz="1800" kern="1200" dirty="0">
                          <a:solidFill>
                            <a:schemeClr val="tx1"/>
                          </a:solidFill>
                          <a:latin typeface="Microsoft YaHei UI" panose="020B0503020204020204" pitchFamily="34" charset="-122"/>
                          <a:ea typeface="Microsoft YaHei UI" panose="020B0503020204020204" pitchFamily="34" charset="-122"/>
                          <a:cs typeface="+mn-cs"/>
                        </a:rPr>
                        <a:t>Volume</a:t>
                      </a:r>
                      <a:endParaRPr lang="zh-CN" altLang="en-US" sz="1800" kern="1200" dirty="0">
                        <a:solidFill>
                          <a:schemeClr val="tx1"/>
                        </a:solidFill>
                        <a:latin typeface="Microsoft YaHei UI" panose="020B0503020204020204" pitchFamily="34" charset="-122"/>
                        <a:ea typeface="Microsoft YaHei UI" panose="020B0503020204020204" pitchFamily="34" charset="-122"/>
                        <a:cs typeface="+mn-cs"/>
                      </a:endParaRPr>
                    </a:p>
                  </a:txBody>
                  <a:tcPr>
                    <a:noFill/>
                  </a:tcPr>
                </a:tc>
                <a:extLst>
                  <a:ext uri="{0D108BD9-81ED-4DB2-BD59-A6C34878D82A}">
                    <a16:rowId xmlns:a16="http://schemas.microsoft.com/office/drawing/2014/main" val="10001"/>
                  </a:ext>
                </a:extLst>
              </a:tr>
              <a:tr h="386852">
                <a:tc>
                  <a:txBody>
                    <a:bodyPr/>
                    <a:lstStyle/>
                    <a:p>
                      <a:pPr algn="ctr">
                        <a:lnSpc>
                          <a:spcPct val="100000"/>
                        </a:lnSpc>
                      </a:pPr>
                      <a:r>
                        <a:rPr lang="en-US" altLang="zh-CN" sz="1800" dirty="0">
                          <a:solidFill>
                            <a:srgbClr val="FFFF00"/>
                          </a:solidFill>
                          <a:latin typeface="Microsoft YaHei UI" panose="020B0503020204020204" pitchFamily="34" charset="-122"/>
                          <a:ea typeface="Microsoft YaHei UI" panose="020B0503020204020204" pitchFamily="34" charset="-122"/>
                        </a:rPr>
                        <a:t>2</a:t>
                      </a:r>
                      <a:endParaRPr lang="zh-CN" altLang="en-US" sz="18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00000"/>
                        </a:lnSpc>
                      </a:pPr>
                      <a:r>
                        <a:rPr lang="zh-CN" altLang="en-US" sz="1800" dirty="0">
                          <a:solidFill>
                            <a:srgbClr val="FFFF00"/>
                          </a:solidFill>
                          <a:latin typeface="Microsoft YaHei UI" panose="020B0503020204020204" pitchFamily="34" charset="-122"/>
                          <a:ea typeface="Microsoft YaHei UI" panose="020B0503020204020204" pitchFamily="34" charset="-122"/>
                        </a:rPr>
                        <a:t>销售收入</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algn="ctr">
                        <a:lnSpc>
                          <a:spcPct val="100000"/>
                        </a:lnSpc>
                      </a:pPr>
                      <a:r>
                        <a:rPr lang="en-US" altLang="zh-CN" sz="1800" kern="1200" dirty="0">
                          <a:solidFill>
                            <a:schemeClr val="tx1"/>
                          </a:solidFill>
                          <a:latin typeface="Microsoft YaHei UI" panose="020B0503020204020204" pitchFamily="34" charset="-122"/>
                          <a:ea typeface="Microsoft YaHei UI" panose="020B0503020204020204" pitchFamily="34" charset="-122"/>
                          <a:cs typeface="+mn-cs"/>
                        </a:rPr>
                        <a:t>Revenue</a:t>
                      </a:r>
                      <a:endParaRPr lang="zh-CN" altLang="en-US" sz="1800" kern="1200" dirty="0">
                        <a:solidFill>
                          <a:schemeClr val="tx1"/>
                        </a:solidFill>
                        <a:latin typeface="Microsoft YaHei UI" panose="020B0503020204020204" pitchFamily="34" charset="-122"/>
                        <a:ea typeface="Microsoft YaHei UI" panose="020B0503020204020204" pitchFamily="34" charset="-122"/>
                        <a:cs typeface="+mn-cs"/>
                      </a:endParaRPr>
                    </a:p>
                  </a:txBody>
                  <a:tcPr>
                    <a:noFill/>
                  </a:tcPr>
                </a:tc>
                <a:tc>
                  <a:txBody>
                    <a:bodyPr/>
                    <a:lstStyle/>
                    <a:p>
                      <a:pPr algn="ctr">
                        <a:lnSpc>
                          <a:spcPct val="100000"/>
                        </a:lnSpc>
                      </a:pPr>
                      <a:r>
                        <a:rPr lang="en-US" altLang="zh-CN" sz="1800" dirty="0">
                          <a:solidFill>
                            <a:srgbClr val="FFFF00"/>
                          </a:solidFill>
                          <a:latin typeface="Microsoft YaHei UI" panose="020B0503020204020204" pitchFamily="34" charset="-122"/>
                          <a:ea typeface="Microsoft YaHei UI" panose="020B0503020204020204" pitchFamily="34" charset="-122"/>
                        </a:rPr>
                        <a:t>100,000</a:t>
                      </a:r>
                      <a:endParaRPr lang="zh-CN" altLang="en-US" sz="18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00000"/>
                        </a:lnSpc>
                      </a:pPr>
                      <a:r>
                        <a:rPr lang="en-US" altLang="zh-CN" sz="1800" dirty="0">
                          <a:solidFill>
                            <a:srgbClr val="FFFF00"/>
                          </a:solidFill>
                          <a:latin typeface="Microsoft YaHei UI" panose="020B0503020204020204" pitchFamily="34" charset="-122"/>
                          <a:ea typeface="Microsoft YaHei UI" panose="020B0503020204020204" pitchFamily="34" charset="-122"/>
                        </a:rPr>
                        <a:t>100</a:t>
                      </a:r>
                      <a:endParaRPr lang="zh-CN" altLang="en-US" sz="18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00000"/>
                        </a:lnSpc>
                      </a:pPr>
                      <a:r>
                        <a:rPr lang="en-US" altLang="zh-CN" sz="1800" dirty="0">
                          <a:solidFill>
                            <a:srgbClr val="FFFF00"/>
                          </a:solidFill>
                          <a:latin typeface="Microsoft YaHei UI" panose="020B0503020204020204" pitchFamily="34" charset="-122"/>
                          <a:ea typeface="Microsoft YaHei UI" panose="020B0503020204020204" pitchFamily="34" charset="-122"/>
                        </a:rPr>
                        <a:t>1,000</a:t>
                      </a:r>
                      <a:endParaRPr lang="zh-CN" altLang="en-US" sz="18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2"/>
                  </a:ext>
                </a:extLst>
              </a:tr>
              <a:tr h="386852">
                <a:tc>
                  <a:txBody>
                    <a:bodyPr/>
                    <a:lstStyle/>
                    <a:p>
                      <a:pPr algn="ctr">
                        <a:lnSpc>
                          <a:spcPct val="100000"/>
                        </a:lnSpc>
                      </a:pPr>
                      <a:r>
                        <a:rPr lang="en-US" altLang="zh-CN" sz="1800" dirty="0">
                          <a:solidFill>
                            <a:srgbClr val="FFFF00"/>
                          </a:solidFill>
                          <a:latin typeface="Microsoft YaHei UI" panose="020B0503020204020204" pitchFamily="34" charset="-122"/>
                          <a:ea typeface="Microsoft YaHei UI" panose="020B0503020204020204" pitchFamily="34" charset="-122"/>
                        </a:rPr>
                        <a:t>3</a:t>
                      </a:r>
                      <a:endParaRPr lang="zh-CN" altLang="en-US" sz="18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00000"/>
                        </a:lnSpc>
                        <a:buFontTx/>
                        <a:buChar char="-"/>
                      </a:pPr>
                      <a:r>
                        <a:rPr lang="zh-CN" altLang="en-US" sz="1800" dirty="0">
                          <a:solidFill>
                            <a:srgbClr val="FFFF00"/>
                          </a:solidFill>
                          <a:latin typeface="Microsoft YaHei UI" panose="020B0503020204020204" pitchFamily="34" charset="-122"/>
                          <a:ea typeface="Microsoft YaHei UI" panose="020B0503020204020204" pitchFamily="34" charset="-122"/>
                        </a:rPr>
                        <a:t>变动成本</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marL="0" algn="ctr" defTabSz="914400" rtl="0" eaLnBrk="1" latinLnBrk="0" hangingPunct="1">
                        <a:lnSpc>
                          <a:spcPct val="100000"/>
                        </a:lnSpc>
                        <a:buFontTx/>
                        <a:buChar char="-"/>
                      </a:pPr>
                      <a:r>
                        <a:rPr lang="en-US" altLang="zh-CN" sz="1800" kern="1200" dirty="0">
                          <a:solidFill>
                            <a:schemeClr val="tx1"/>
                          </a:solidFill>
                          <a:latin typeface="Microsoft YaHei UI" panose="020B0503020204020204" pitchFamily="34" charset="-122"/>
                          <a:ea typeface="Microsoft YaHei UI" panose="020B0503020204020204" pitchFamily="34" charset="-122"/>
                          <a:cs typeface="+mn-cs"/>
                        </a:rPr>
                        <a:t>Variable Cost</a:t>
                      </a:r>
                      <a:endParaRPr lang="zh-CN" altLang="en-US" sz="1800" kern="1200" dirty="0">
                        <a:solidFill>
                          <a:schemeClr val="tx1"/>
                        </a:solidFill>
                        <a:latin typeface="Microsoft YaHei UI" panose="020B0503020204020204" pitchFamily="34" charset="-122"/>
                        <a:ea typeface="Microsoft YaHei UI" panose="020B0503020204020204" pitchFamily="34" charset="-122"/>
                        <a:cs typeface="+mn-cs"/>
                      </a:endParaRPr>
                    </a:p>
                  </a:txBody>
                  <a:tcPr>
                    <a:noFill/>
                  </a:tcPr>
                </a:tc>
                <a:tc>
                  <a:txBody>
                    <a:bodyPr/>
                    <a:lstStyle/>
                    <a:p>
                      <a:pPr algn="ctr">
                        <a:lnSpc>
                          <a:spcPct val="100000"/>
                        </a:lnSpc>
                      </a:pPr>
                      <a:r>
                        <a:rPr lang="en-US" altLang="zh-CN" sz="1800" dirty="0">
                          <a:solidFill>
                            <a:srgbClr val="FFFF00"/>
                          </a:solidFill>
                          <a:latin typeface="Microsoft YaHei UI" panose="020B0503020204020204" pitchFamily="34" charset="-122"/>
                          <a:ea typeface="Microsoft YaHei UI" panose="020B0503020204020204" pitchFamily="34" charset="-122"/>
                        </a:rPr>
                        <a:t>40,000</a:t>
                      </a:r>
                      <a:endParaRPr lang="zh-CN" altLang="en-US" sz="18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00000"/>
                        </a:lnSpc>
                      </a:pPr>
                      <a:r>
                        <a:rPr lang="en-US" altLang="zh-CN" sz="1800" dirty="0">
                          <a:solidFill>
                            <a:srgbClr val="FFFF00"/>
                          </a:solidFill>
                          <a:latin typeface="Microsoft YaHei UI" panose="020B0503020204020204" pitchFamily="34" charset="-122"/>
                          <a:ea typeface="Microsoft YaHei UI" panose="020B0503020204020204" pitchFamily="34" charset="-122"/>
                        </a:rPr>
                        <a:t>40</a:t>
                      </a:r>
                      <a:endParaRPr lang="zh-CN" altLang="en-US" sz="18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00000"/>
                        </a:lnSpc>
                      </a:pPr>
                      <a:r>
                        <a:rPr lang="en-US" altLang="zh-CN" sz="1800" dirty="0">
                          <a:solidFill>
                            <a:srgbClr val="FFFF00"/>
                          </a:solidFill>
                          <a:latin typeface="Microsoft YaHei UI" panose="020B0503020204020204" pitchFamily="34" charset="-122"/>
                          <a:ea typeface="Microsoft YaHei UI" panose="020B0503020204020204" pitchFamily="34" charset="-122"/>
                        </a:rPr>
                        <a:t>1,000</a:t>
                      </a:r>
                      <a:endParaRPr lang="zh-CN" altLang="en-US" sz="18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3"/>
                  </a:ext>
                </a:extLst>
              </a:tr>
              <a:tr h="386852">
                <a:tc>
                  <a:txBody>
                    <a:bodyPr/>
                    <a:lstStyle/>
                    <a:p>
                      <a:pPr algn="ctr">
                        <a:lnSpc>
                          <a:spcPct val="100000"/>
                        </a:lnSpc>
                      </a:pPr>
                      <a:r>
                        <a:rPr lang="en-US" altLang="zh-CN" sz="1800" dirty="0">
                          <a:solidFill>
                            <a:srgbClr val="FFFF00"/>
                          </a:solidFill>
                          <a:latin typeface="Microsoft YaHei UI" panose="020B0503020204020204" pitchFamily="34" charset="-122"/>
                          <a:ea typeface="Microsoft YaHei UI" panose="020B0503020204020204" pitchFamily="34" charset="-122"/>
                        </a:rPr>
                        <a:t>4</a:t>
                      </a:r>
                      <a:endParaRPr lang="zh-CN" altLang="en-US" sz="18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00000"/>
                        </a:lnSpc>
                      </a:pPr>
                      <a:r>
                        <a:rPr lang="zh-CN" altLang="en-US" sz="1800" dirty="0">
                          <a:solidFill>
                            <a:srgbClr val="FFFF00"/>
                          </a:solidFill>
                          <a:latin typeface="Microsoft YaHei UI" panose="020B0503020204020204" pitchFamily="34" charset="-122"/>
                          <a:ea typeface="Microsoft YaHei UI" panose="020B0503020204020204" pitchFamily="34" charset="-122"/>
                        </a:rPr>
                        <a:t>边际贡献</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algn="ctr">
                        <a:lnSpc>
                          <a:spcPct val="100000"/>
                        </a:lnSpc>
                      </a:pPr>
                      <a:r>
                        <a:rPr lang="en-US" altLang="zh-CN" sz="1800" kern="1200" dirty="0">
                          <a:solidFill>
                            <a:schemeClr val="tx1"/>
                          </a:solidFill>
                          <a:latin typeface="Microsoft YaHei UI" panose="020B0503020204020204" pitchFamily="34" charset="-122"/>
                          <a:ea typeface="Microsoft YaHei UI" panose="020B0503020204020204" pitchFamily="34" charset="-122"/>
                          <a:cs typeface="+mn-cs"/>
                        </a:rPr>
                        <a:t>Contribution Margin</a:t>
                      </a:r>
                      <a:endParaRPr lang="zh-CN" altLang="en-US" sz="1800" kern="1200" dirty="0">
                        <a:solidFill>
                          <a:schemeClr val="tx1"/>
                        </a:solidFill>
                        <a:latin typeface="Microsoft YaHei UI" panose="020B0503020204020204" pitchFamily="34" charset="-122"/>
                        <a:ea typeface="Microsoft YaHei UI" panose="020B0503020204020204" pitchFamily="34" charset="-122"/>
                        <a:cs typeface="+mn-cs"/>
                      </a:endParaRPr>
                    </a:p>
                  </a:txBody>
                  <a:tcPr>
                    <a:noFill/>
                  </a:tcPr>
                </a:tc>
                <a:tc>
                  <a:txBody>
                    <a:bodyPr/>
                    <a:lstStyle/>
                    <a:p>
                      <a:pPr algn="ctr">
                        <a:lnSpc>
                          <a:spcPct val="100000"/>
                        </a:lnSpc>
                      </a:pPr>
                      <a:r>
                        <a:rPr lang="en-US" altLang="zh-CN" sz="1800" dirty="0">
                          <a:solidFill>
                            <a:srgbClr val="FFFF00"/>
                          </a:solidFill>
                          <a:latin typeface="Microsoft YaHei UI" panose="020B0503020204020204" pitchFamily="34" charset="-122"/>
                          <a:ea typeface="Microsoft YaHei UI" panose="020B0503020204020204" pitchFamily="34" charset="-122"/>
                        </a:rPr>
                        <a:t>60,000</a:t>
                      </a:r>
                      <a:endParaRPr lang="zh-CN" altLang="en-US" sz="18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00000"/>
                        </a:lnSpc>
                      </a:pPr>
                      <a:r>
                        <a:rPr lang="en-US" altLang="zh-CN" sz="1800" dirty="0">
                          <a:solidFill>
                            <a:srgbClr val="FFFF00"/>
                          </a:solidFill>
                          <a:latin typeface="Microsoft YaHei UI" panose="020B0503020204020204" pitchFamily="34" charset="-122"/>
                          <a:ea typeface="Microsoft YaHei UI" panose="020B0503020204020204" pitchFamily="34" charset="-122"/>
                        </a:rPr>
                        <a:t>60</a:t>
                      </a:r>
                      <a:endParaRPr lang="zh-CN" altLang="en-US" sz="18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00000"/>
                        </a:lnSpc>
                      </a:pPr>
                      <a:r>
                        <a:rPr lang="en-US" altLang="zh-CN" sz="1800" dirty="0">
                          <a:solidFill>
                            <a:srgbClr val="FFFF00"/>
                          </a:solidFill>
                          <a:latin typeface="Microsoft YaHei UI" panose="020B0503020204020204" pitchFamily="34" charset="-122"/>
                          <a:ea typeface="Microsoft YaHei UI" panose="020B0503020204020204" pitchFamily="34" charset="-122"/>
                        </a:rPr>
                        <a:t>1,000</a:t>
                      </a:r>
                      <a:endParaRPr lang="zh-CN" altLang="en-US" sz="18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4"/>
                  </a:ext>
                </a:extLst>
              </a:tr>
              <a:tr h="386852">
                <a:tc>
                  <a:txBody>
                    <a:bodyPr/>
                    <a:lstStyle/>
                    <a:p>
                      <a:pPr algn="ctr">
                        <a:lnSpc>
                          <a:spcPct val="100000"/>
                        </a:lnSpc>
                      </a:pPr>
                      <a:r>
                        <a:rPr lang="en-US" altLang="zh-CN" sz="1800" dirty="0">
                          <a:solidFill>
                            <a:srgbClr val="FFFF00"/>
                          </a:solidFill>
                          <a:latin typeface="Microsoft YaHei UI" panose="020B0503020204020204" pitchFamily="34" charset="-122"/>
                          <a:ea typeface="Microsoft YaHei UI" panose="020B0503020204020204" pitchFamily="34" charset="-122"/>
                        </a:rPr>
                        <a:t>5</a:t>
                      </a:r>
                      <a:endParaRPr lang="zh-CN" altLang="en-US" sz="18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00000"/>
                        </a:lnSpc>
                        <a:buFontTx/>
                        <a:buChar char="-"/>
                      </a:pPr>
                      <a:r>
                        <a:rPr lang="zh-CN" altLang="en-US" sz="1800" dirty="0">
                          <a:solidFill>
                            <a:srgbClr val="FFFF00"/>
                          </a:solidFill>
                          <a:latin typeface="Microsoft YaHei UI" panose="020B0503020204020204" pitchFamily="34" charset="-122"/>
                          <a:ea typeface="Microsoft YaHei UI" panose="020B0503020204020204" pitchFamily="34" charset="-122"/>
                        </a:rPr>
                        <a:t>固定成本</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marL="0" algn="ctr" defTabSz="914400" rtl="0" eaLnBrk="1" latinLnBrk="0" hangingPunct="1">
                        <a:lnSpc>
                          <a:spcPct val="100000"/>
                        </a:lnSpc>
                        <a:buFontTx/>
                        <a:buChar char="-"/>
                      </a:pPr>
                      <a:r>
                        <a:rPr lang="en-US" altLang="zh-CN" sz="1800" kern="1200" dirty="0">
                          <a:solidFill>
                            <a:schemeClr val="tx1"/>
                          </a:solidFill>
                          <a:latin typeface="Microsoft YaHei UI" panose="020B0503020204020204" pitchFamily="34" charset="-122"/>
                          <a:ea typeface="Microsoft YaHei UI" panose="020B0503020204020204" pitchFamily="34" charset="-122"/>
                          <a:cs typeface="+mn-cs"/>
                        </a:rPr>
                        <a:t>Fixed Cost</a:t>
                      </a:r>
                      <a:endParaRPr lang="zh-CN" altLang="en-US" sz="1800" kern="1200" dirty="0">
                        <a:solidFill>
                          <a:schemeClr val="tx1"/>
                        </a:solidFill>
                        <a:latin typeface="Microsoft YaHei UI" panose="020B0503020204020204" pitchFamily="34" charset="-122"/>
                        <a:ea typeface="Microsoft YaHei UI" panose="020B0503020204020204" pitchFamily="34" charset="-122"/>
                        <a:cs typeface="+mn-cs"/>
                      </a:endParaRPr>
                    </a:p>
                  </a:txBody>
                  <a:tcPr>
                    <a:noFill/>
                  </a:tcPr>
                </a:tc>
                <a:tc>
                  <a:txBody>
                    <a:bodyPr/>
                    <a:lstStyle/>
                    <a:p>
                      <a:pPr algn="ctr">
                        <a:lnSpc>
                          <a:spcPct val="100000"/>
                        </a:lnSpc>
                      </a:pPr>
                      <a:r>
                        <a:rPr lang="en-US" altLang="zh-CN" sz="1800" dirty="0">
                          <a:solidFill>
                            <a:srgbClr val="FFFF00"/>
                          </a:solidFill>
                          <a:latin typeface="Microsoft YaHei UI" panose="020B0503020204020204" pitchFamily="34" charset="-122"/>
                          <a:ea typeface="Microsoft YaHei UI" panose="020B0503020204020204" pitchFamily="34" charset="-122"/>
                        </a:rPr>
                        <a:t>30,000</a:t>
                      </a:r>
                      <a:endParaRPr lang="zh-CN" altLang="en-US" sz="18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00000"/>
                        </a:lnSpc>
                      </a:pPr>
                      <a:r>
                        <a:rPr lang="en-US" altLang="zh-CN" sz="1800" dirty="0">
                          <a:solidFill>
                            <a:srgbClr val="FFFF00"/>
                          </a:solidFill>
                          <a:latin typeface="Microsoft YaHei UI" panose="020B0503020204020204" pitchFamily="34" charset="-122"/>
                          <a:ea typeface="Microsoft YaHei UI" panose="020B0503020204020204" pitchFamily="34" charset="-122"/>
                        </a:rPr>
                        <a:t>-</a:t>
                      </a:r>
                      <a:endParaRPr lang="zh-CN" altLang="en-US" sz="18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00000"/>
                        </a:lnSpc>
                      </a:pPr>
                      <a:r>
                        <a:rPr lang="en-US" altLang="zh-CN" sz="1800" dirty="0">
                          <a:solidFill>
                            <a:srgbClr val="FFFF00"/>
                          </a:solidFill>
                          <a:latin typeface="Microsoft YaHei UI" panose="020B0503020204020204" pitchFamily="34" charset="-122"/>
                          <a:ea typeface="Microsoft YaHei UI" panose="020B0503020204020204" pitchFamily="34" charset="-122"/>
                        </a:rPr>
                        <a:t>-</a:t>
                      </a:r>
                      <a:endParaRPr lang="zh-CN" altLang="en-US" sz="18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5"/>
                  </a:ext>
                </a:extLst>
              </a:tr>
              <a:tr h="386852">
                <a:tc>
                  <a:txBody>
                    <a:bodyPr/>
                    <a:lstStyle/>
                    <a:p>
                      <a:pPr algn="ctr">
                        <a:lnSpc>
                          <a:spcPct val="100000"/>
                        </a:lnSpc>
                      </a:pPr>
                      <a:r>
                        <a:rPr lang="en-US" altLang="zh-CN" sz="1800" dirty="0">
                          <a:solidFill>
                            <a:srgbClr val="FFFF00"/>
                          </a:solidFill>
                          <a:latin typeface="Microsoft YaHei UI" panose="020B0503020204020204" pitchFamily="34" charset="-122"/>
                          <a:ea typeface="Microsoft YaHei UI" panose="020B0503020204020204" pitchFamily="34" charset="-122"/>
                        </a:rPr>
                        <a:t>6</a:t>
                      </a:r>
                      <a:endParaRPr lang="zh-CN" altLang="en-US" sz="18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00000"/>
                        </a:lnSpc>
                      </a:pPr>
                      <a:r>
                        <a:rPr lang="en-US" altLang="zh-CN" sz="1800" dirty="0">
                          <a:solidFill>
                            <a:srgbClr val="FFFF00"/>
                          </a:solidFill>
                          <a:latin typeface="Microsoft YaHei UI" panose="020B0503020204020204" pitchFamily="34" charset="-122"/>
                          <a:ea typeface="Microsoft YaHei UI" panose="020B0503020204020204" pitchFamily="34" charset="-122"/>
                        </a:rPr>
                        <a:t>= </a:t>
                      </a:r>
                      <a:r>
                        <a:rPr lang="zh-CN" altLang="en-US" sz="1800" dirty="0">
                          <a:solidFill>
                            <a:srgbClr val="FFFF00"/>
                          </a:solidFill>
                          <a:latin typeface="Microsoft YaHei UI" panose="020B0503020204020204" pitchFamily="34" charset="-122"/>
                          <a:ea typeface="Microsoft YaHei UI" panose="020B0503020204020204" pitchFamily="34" charset="-122"/>
                        </a:rPr>
                        <a:t>营运收益</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marL="0" indent="0" algn="ctr" defTabSz="914400" rtl="0" eaLnBrk="1" latinLnBrk="0" hangingPunct="1">
                        <a:lnSpc>
                          <a:spcPct val="100000"/>
                        </a:lnSpc>
                        <a:buFontTx/>
                        <a:buNone/>
                      </a:pPr>
                      <a:r>
                        <a:rPr lang="en-US" altLang="zh-CN" sz="1800" kern="1200" dirty="0">
                          <a:solidFill>
                            <a:schemeClr val="tx1"/>
                          </a:solidFill>
                          <a:latin typeface="Microsoft YaHei UI" panose="020B0503020204020204" pitchFamily="34" charset="-122"/>
                          <a:ea typeface="Microsoft YaHei UI" panose="020B0503020204020204" pitchFamily="34" charset="-122"/>
                          <a:cs typeface="+mn-cs"/>
                        </a:rPr>
                        <a:t>=Operating Income</a:t>
                      </a:r>
                      <a:endParaRPr lang="zh-CN" altLang="en-US" sz="1800" kern="1200" dirty="0">
                        <a:solidFill>
                          <a:schemeClr val="tx1"/>
                        </a:solidFill>
                        <a:latin typeface="Microsoft YaHei UI" panose="020B0503020204020204" pitchFamily="34" charset="-122"/>
                        <a:ea typeface="Microsoft YaHei UI" panose="020B0503020204020204" pitchFamily="34" charset="-122"/>
                        <a:cs typeface="+mn-cs"/>
                      </a:endParaRPr>
                    </a:p>
                  </a:txBody>
                  <a:tcPr>
                    <a:noFill/>
                  </a:tcPr>
                </a:tc>
                <a:tc>
                  <a:txBody>
                    <a:bodyPr/>
                    <a:lstStyle/>
                    <a:p>
                      <a:pPr algn="ctr">
                        <a:lnSpc>
                          <a:spcPct val="100000"/>
                        </a:lnSpc>
                      </a:pPr>
                      <a:r>
                        <a:rPr lang="en-US" altLang="zh-CN" sz="1800" dirty="0">
                          <a:solidFill>
                            <a:srgbClr val="FFFF00"/>
                          </a:solidFill>
                          <a:latin typeface="Microsoft YaHei UI" panose="020B0503020204020204" pitchFamily="34" charset="-122"/>
                          <a:ea typeface="Microsoft YaHei UI" panose="020B0503020204020204" pitchFamily="34" charset="-122"/>
                        </a:rPr>
                        <a:t>30,000</a:t>
                      </a:r>
                      <a:endParaRPr lang="zh-CN" altLang="en-US" sz="18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00000"/>
                        </a:lnSpc>
                      </a:pPr>
                      <a:endParaRPr lang="zh-CN" altLang="en-US" sz="18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00000"/>
                        </a:lnSpc>
                      </a:pPr>
                      <a:endParaRPr lang="zh-CN" altLang="en-US" sz="18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6"/>
                  </a:ext>
                </a:extLst>
              </a:tr>
            </a:tbl>
          </a:graphicData>
        </a:graphic>
      </p:graphicFrame>
      <p:sp>
        <p:nvSpPr>
          <p:cNvPr id="6" name="TextBox 11"/>
          <p:cNvSpPr txBox="1"/>
          <p:nvPr/>
        </p:nvSpPr>
        <p:spPr>
          <a:xfrm>
            <a:off x="364836" y="5447449"/>
            <a:ext cx="4193309" cy="923322"/>
          </a:xfrm>
          <a:prstGeom prst="rect">
            <a:avLst/>
          </a:prstGeom>
          <a:noFill/>
        </p:spPr>
        <p:txBody>
          <a:bodyPr wrap="square" lIns="91433" tIns="45716" rIns="91433" bIns="45716">
            <a:spAutoFit/>
          </a:bodyPr>
          <a:lstStyle/>
          <a:p>
            <a:pPr marL="177800" indent="-177800" eaLnBrk="1" hangingPunct="1">
              <a:buFont typeface="Arial" panose="020B0604020202020204" pitchFamily="34" charset="0"/>
              <a:buChar char="•"/>
              <a:defRPr/>
            </a:pPr>
            <a:r>
              <a:rPr lang="zh-CN" altLang="en-US" dirty="0">
                <a:solidFill>
                  <a:srgbClr val="FFFF00"/>
                </a:solidFill>
                <a:latin typeface="Microsoft YaHei UI" panose="020B0503020204020204" pitchFamily="34" charset="-122"/>
                <a:ea typeface="Microsoft YaHei UI" panose="020B0503020204020204" pitchFamily="34" charset="-122"/>
              </a:rPr>
              <a:t>单元格</a:t>
            </a:r>
            <a:r>
              <a:rPr lang="en-US" altLang="zh-CN" dirty="0">
                <a:solidFill>
                  <a:srgbClr val="FFFF00"/>
                </a:solidFill>
                <a:latin typeface="Microsoft YaHei UI" panose="020B0503020204020204" pitchFamily="34" charset="-122"/>
                <a:ea typeface="Microsoft YaHei UI" panose="020B0503020204020204" pitchFamily="34" charset="-122"/>
              </a:rPr>
              <a:t>D4 = </a:t>
            </a:r>
            <a:r>
              <a:rPr lang="zh-CN" altLang="en-US" dirty="0">
                <a:solidFill>
                  <a:srgbClr val="FFFF00"/>
                </a:solidFill>
                <a:latin typeface="Microsoft YaHei UI" panose="020B0503020204020204" pitchFamily="34" charset="-122"/>
                <a:ea typeface="Microsoft YaHei UI" panose="020B0503020204020204" pitchFamily="34" charset="-122"/>
              </a:rPr>
              <a:t>单元格</a:t>
            </a:r>
            <a:r>
              <a:rPr lang="en-US" altLang="zh-CN" dirty="0">
                <a:solidFill>
                  <a:srgbClr val="FFFF00"/>
                </a:solidFill>
                <a:latin typeface="Microsoft YaHei UI" panose="020B0503020204020204" pitchFamily="34" charset="-122"/>
                <a:ea typeface="Microsoft YaHei UI" panose="020B0503020204020204" pitchFamily="34" charset="-122"/>
              </a:rPr>
              <a:t>D3 = </a:t>
            </a:r>
            <a:r>
              <a:rPr lang="zh-CN" altLang="en-US" dirty="0">
                <a:solidFill>
                  <a:srgbClr val="FFFF00"/>
                </a:solidFill>
                <a:latin typeface="Microsoft YaHei UI" panose="020B0503020204020204" pitchFamily="34" charset="-122"/>
                <a:ea typeface="Microsoft YaHei UI" panose="020B0503020204020204" pitchFamily="34" charset="-122"/>
              </a:rPr>
              <a:t>单元格</a:t>
            </a:r>
            <a:r>
              <a:rPr lang="en-US" altLang="zh-CN" dirty="0">
                <a:solidFill>
                  <a:srgbClr val="FFFF00"/>
                </a:solidFill>
                <a:latin typeface="Microsoft YaHei UI" panose="020B0503020204020204" pitchFamily="34" charset="-122"/>
                <a:ea typeface="Microsoft YaHei UI" panose="020B0503020204020204" pitchFamily="34" charset="-122"/>
              </a:rPr>
              <a:t>D2                </a:t>
            </a:r>
          </a:p>
          <a:p>
            <a:pPr marL="177800" indent="-177800" eaLnBrk="1" hangingPunct="1">
              <a:buFont typeface="Arial" panose="020B0604020202020204" pitchFamily="34" charset="0"/>
              <a:buChar char="•"/>
              <a:defRPr/>
            </a:pPr>
            <a:r>
              <a:rPr lang="zh-CN" altLang="en-US" dirty="0">
                <a:solidFill>
                  <a:srgbClr val="FFFF00"/>
                </a:solidFill>
                <a:latin typeface="Microsoft YaHei UI" panose="020B0503020204020204" pitchFamily="34" charset="-122"/>
                <a:ea typeface="Microsoft YaHei UI" panose="020B0503020204020204" pitchFamily="34" charset="-122"/>
              </a:rPr>
              <a:t>单元格</a:t>
            </a:r>
            <a:r>
              <a:rPr lang="en-US" altLang="zh-CN" dirty="0">
                <a:solidFill>
                  <a:srgbClr val="FFFF00"/>
                </a:solidFill>
                <a:latin typeface="Microsoft YaHei UI" panose="020B0503020204020204" pitchFamily="34" charset="-122"/>
                <a:ea typeface="Microsoft YaHei UI" panose="020B0503020204020204" pitchFamily="34" charset="-122"/>
              </a:rPr>
              <a:t>B4 = </a:t>
            </a:r>
            <a:r>
              <a:rPr lang="zh-CN" altLang="en-US" dirty="0">
                <a:solidFill>
                  <a:srgbClr val="FFFF00"/>
                </a:solidFill>
                <a:latin typeface="Microsoft YaHei UI" panose="020B0503020204020204" pitchFamily="34" charset="-122"/>
                <a:ea typeface="Microsoft YaHei UI" panose="020B0503020204020204" pitchFamily="34" charset="-122"/>
              </a:rPr>
              <a:t>单元格</a:t>
            </a:r>
            <a:r>
              <a:rPr lang="en-US" altLang="zh-CN" dirty="0">
                <a:solidFill>
                  <a:srgbClr val="FFFF00"/>
                </a:solidFill>
                <a:latin typeface="Microsoft YaHei UI" panose="020B0503020204020204" pitchFamily="34" charset="-122"/>
                <a:ea typeface="Microsoft YaHei UI" panose="020B0503020204020204" pitchFamily="34" charset="-122"/>
              </a:rPr>
              <a:t>B2 – </a:t>
            </a:r>
            <a:r>
              <a:rPr lang="zh-CN" altLang="en-US" dirty="0">
                <a:solidFill>
                  <a:srgbClr val="FFFF00"/>
                </a:solidFill>
                <a:latin typeface="Microsoft YaHei UI" panose="020B0503020204020204" pitchFamily="34" charset="-122"/>
                <a:ea typeface="Microsoft YaHei UI" panose="020B0503020204020204" pitchFamily="34" charset="-122"/>
              </a:rPr>
              <a:t>单元格</a:t>
            </a:r>
            <a:r>
              <a:rPr lang="en-US" altLang="zh-CN" dirty="0">
                <a:solidFill>
                  <a:srgbClr val="FFFF00"/>
                </a:solidFill>
                <a:latin typeface="Microsoft YaHei UI" panose="020B0503020204020204" pitchFamily="34" charset="-122"/>
                <a:ea typeface="Microsoft YaHei UI" panose="020B0503020204020204" pitchFamily="34" charset="-122"/>
              </a:rPr>
              <a:t>B3</a:t>
            </a:r>
          </a:p>
          <a:p>
            <a:pPr marL="177800" indent="-177800" eaLnBrk="1" hangingPunct="1">
              <a:buFont typeface="Arial" panose="020B0604020202020204" pitchFamily="34" charset="0"/>
              <a:buChar char="•"/>
              <a:defRPr/>
            </a:pPr>
            <a:r>
              <a:rPr lang="zh-CN" altLang="en-US" dirty="0">
                <a:solidFill>
                  <a:srgbClr val="FFFF00"/>
                </a:solidFill>
                <a:latin typeface="Microsoft YaHei UI" panose="020B0503020204020204" pitchFamily="34" charset="-122"/>
                <a:ea typeface="Microsoft YaHei UI" panose="020B0503020204020204" pitchFamily="34" charset="-122"/>
              </a:rPr>
              <a:t>单元格</a:t>
            </a:r>
            <a:r>
              <a:rPr lang="en-US" altLang="zh-CN" dirty="0">
                <a:solidFill>
                  <a:srgbClr val="FFFF00"/>
                </a:solidFill>
                <a:latin typeface="Microsoft YaHei UI" panose="020B0503020204020204" pitchFamily="34" charset="-122"/>
                <a:ea typeface="Microsoft YaHei UI" panose="020B0503020204020204" pitchFamily="34" charset="-122"/>
              </a:rPr>
              <a:t>B6 = </a:t>
            </a:r>
            <a:r>
              <a:rPr lang="zh-CN" altLang="en-US" dirty="0">
                <a:solidFill>
                  <a:srgbClr val="FFFF00"/>
                </a:solidFill>
                <a:latin typeface="Microsoft YaHei UI" panose="020B0503020204020204" pitchFamily="34" charset="-122"/>
                <a:ea typeface="Microsoft YaHei UI" panose="020B0503020204020204" pitchFamily="34" charset="-122"/>
              </a:rPr>
              <a:t>单元格</a:t>
            </a:r>
            <a:r>
              <a:rPr lang="en-US" altLang="zh-CN" dirty="0">
                <a:solidFill>
                  <a:srgbClr val="FFFF00"/>
                </a:solidFill>
                <a:latin typeface="Microsoft YaHei UI" panose="020B0503020204020204" pitchFamily="34" charset="-122"/>
                <a:ea typeface="Microsoft YaHei UI" panose="020B0503020204020204" pitchFamily="34" charset="-122"/>
              </a:rPr>
              <a:t>B4 – </a:t>
            </a:r>
            <a:r>
              <a:rPr lang="zh-CN" altLang="en-US" dirty="0">
                <a:solidFill>
                  <a:srgbClr val="FFFF00"/>
                </a:solidFill>
                <a:latin typeface="Microsoft YaHei UI" panose="020B0503020204020204" pitchFamily="34" charset="-122"/>
                <a:ea typeface="Microsoft YaHei UI" panose="020B0503020204020204" pitchFamily="34" charset="-122"/>
              </a:rPr>
              <a:t>单元格</a:t>
            </a:r>
            <a:r>
              <a:rPr lang="en-US" altLang="zh-CN" dirty="0">
                <a:solidFill>
                  <a:srgbClr val="FFFF00"/>
                </a:solidFill>
                <a:latin typeface="Microsoft YaHei UI" panose="020B0503020204020204" pitchFamily="34" charset="-122"/>
                <a:ea typeface="Microsoft YaHei UI" panose="020B0503020204020204" pitchFamily="34" charset="-122"/>
              </a:rPr>
              <a:t>B5</a:t>
            </a:r>
            <a:endParaRPr lang="zh-CN" altLang="en-US" dirty="0">
              <a:solidFill>
                <a:srgbClr val="FFFF00"/>
              </a:solidFill>
              <a:latin typeface="Microsoft YaHei UI" panose="020B0503020204020204" pitchFamily="34" charset="-122"/>
              <a:ea typeface="Microsoft YaHei UI" panose="020B0503020204020204" pitchFamily="34" charset="-122"/>
            </a:endParaRPr>
          </a:p>
        </p:txBody>
      </p:sp>
      <p:sp>
        <p:nvSpPr>
          <p:cNvPr id="7" name="TextBox 12"/>
          <p:cNvSpPr txBox="1"/>
          <p:nvPr/>
        </p:nvSpPr>
        <p:spPr>
          <a:xfrm>
            <a:off x="4626865" y="5447449"/>
            <a:ext cx="3958336" cy="923322"/>
          </a:xfrm>
          <a:prstGeom prst="rect">
            <a:avLst/>
          </a:prstGeom>
          <a:noFill/>
        </p:spPr>
        <p:txBody>
          <a:bodyPr wrap="square" lIns="91433" tIns="45716" rIns="91433" bIns="45716">
            <a:spAutoFit/>
          </a:bodyPr>
          <a:lstStyle/>
          <a:p>
            <a:pPr marL="177800" indent="-177800" eaLnBrk="1" hangingPunct="1">
              <a:buFont typeface="Arial" panose="020B0604020202020204" pitchFamily="34" charset="0"/>
              <a:buChar char="•"/>
              <a:defRPr/>
            </a:pPr>
            <a:r>
              <a:rPr lang="zh-CN" altLang="en-US" dirty="0">
                <a:solidFill>
                  <a:srgbClr val="FFFF00"/>
                </a:solidFill>
                <a:latin typeface="Microsoft YaHei UI" panose="020B0503020204020204" pitchFamily="34" charset="-122"/>
                <a:ea typeface="Microsoft YaHei UI" panose="020B0503020204020204" pitchFamily="34" charset="-122"/>
              </a:rPr>
              <a:t>单元格</a:t>
            </a:r>
            <a:r>
              <a:rPr lang="en-US" altLang="zh-CN" dirty="0">
                <a:solidFill>
                  <a:srgbClr val="FFFF00"/>
                </a:solidFill>
                <a:latin typeface="Microsoft YaHei UI" panose="020B0503020204020204" pitchFamily="34" charset="-122"/>
                <a:ea typeface="Microsoft YaHei UI" panose="020B0503020204020204" pitchFamily="34" charset="-122"/>
              </a:rPr>
              <a:t>B2 = </a:t>
            </a:r>
            <a:r>
              <a:rPr lang="zh-CN" altLang="en-US" dirty="0">
                <a:solidFill>
                  <a:srgbClr val="FFFF00"/>
                </a:solidFill>
                <a:latin typeface="Microsoft YaHei UI" panose="020B0503020204020204" pitchFamily="34" charset="-122"/>
                <a:ea typeface="Microsoft YaHei UI" panose="020B0503020204020204" pitchFamily="34" charset="-122"/>
              </a:rPr>
              <a:t>单元格</a:t>
            </a:r>
            <a:r>
              <a:rPr lang="en-US" altLang="zh-CN" dirty="0">
                <a:solidFill>
                  <a:srgbClr val="FFFF00"/>
                </a:solidFill>
                <a:latin typeface="Microsoft YaHei UI" panose="020B0503020204020204" pitchFamily="34" charset="-122"/>
                <a:ea typeface="Microsoft YaHei UI" panose="020B0503020204020204" pitchFamily="34" charset="-122"/>
              </a:rPr>
              <a:t>C2 </a:t>
            </a:r>
            <a:r>
              <a:rPr lang="zh-CN" altLang="en-US" dirty="0">
                <a:solidFill>
                  <a:srgbClr val="FFFF00"/>
                </a:solidFill>
                <a:latin typeface="Microsoft YaHei UI" panose="020B0503020204020204" pitchFamily="34" charset="-122"/>
                <a:ea typeface="Microsoft YaHei UI" panose="020B0503020204020204" pitchFamily="34" charset="-122"/>
              </a:rPr>
              <a:t>*</a:t>
            </a:r>
            <a:r>
              <a:rPr lang="en-US" altLang="zh-CN" dirty="0">
                <a:solidFill>
                  <a:srgbClr val="FFFF00"/>
                </a:solidFill>
                <a:latin typeface="Microsoft YaHei UI" panose="020B0503020204020204" pitchFamily="34" charset="-122"/>
                <a:ea typeface="Microsoft YaHei UI" panose="020B0503020204020204" pitchFamily="34" charset="-122"/>
              </a:rPr>
              <a:t> </a:t>
            </a:r>
            <a:r>
              <a:rPr lang="zh-CN" altLang="en-US" dirty="0">
                <a:solidFill>
                  <a:srgbClr val="FFFF00"/>
                </a:solidFill>
                <a:latin typeface="Microsoft YaHei UI" panose="020B0503020204020204" pitchFamily="34" charset="-122"/>
                <a:ea typeface="Microsoft YaHei UI" panose="020B0503020204020204" pitchFamily="34" charset="-122"/>
              </a:rPr>
              <a:t>单元格</a:t>
            </a:r>
            <a:r>
              <a:rPr lang="en-US" altLang="zh-CN" dirty="0">
                <a:solidFill>
                  <a:srgbClr val="FFFF00"/>
                </a:solidFill>
                <a:latin typeface="Microsoft YaHei UI" panose="020B0503020204020204" pitchFamily="34" charset="-122"/>
                <a:ea typeface="Microsoft YaHei UI" panose="020B0503020204020204" pitchFamily="34" charset="-122"/>
              </a:rPr>
              <a:t>D2                </a:t>
            </a:r>
          </a:p>
          <a:p>
            <a:pPr marL="177800" indent="-177800" eaLnBrk="1" hangingPunct="1">
              <a:buFont typeface="Arial" panose="020B0604020202020204" pitchFamily="34" charset="0"/>
              <a:buChar char="•"/>
              <a:defRPr/>
            </a:pPr>
            <a:r>
              <a:rPr lang="zh-CN" altLang="en-US" dirty="0">
                <a:solidFill>
                  <a:srgbClr val="FFFF00"/>
                </a:solidFill>
                <a:latin typeface="Microsoft YaHei UI" panose="020B0503020204020204" pitchFamily="34" charset="-122"/>
                <a:ea typeface="Microsoft YaHei UI" panose="020B0503020204020204" pitchFamily="34" charset="-122"/>
              </a:rPr>
              <a:t>单元格</a:t>
            </a:r>
            <a:r>
              <a:rPr lang="en-US" altLang="zh-CN" dirty="0">
                <a:solidFill>
                  <a:srgbClr val="FFFF00"/>
                </a:solidFill>
                <a:latin typeface="Microsoft YaHei UI" panose="020B0503020204020204" pitchFamily="34" charset="-122"/>
                <a:ea typeface="Microsoft YaHei UI" panose="020B0503020204020204" pitchFamily="34" charset="-122"/>
              </a:rPr>
              <a:t>B3 = </a:t>
            </a:r>
            <a:r>
              <a:rPr lang="zh-CN" altLang="en-US" dirty="0">
                <a:solidFill>
                  <a:srgbClr val="FFFF00"/>
                </a:solidFill>
                <a:latin typeface="Microsoft YaHei UI" panose="020B0503020204020204" pitchFamily="34" charset="-122"/>
                <a:ea typeface="Microsoft YaHei UI" panose="020B0503020204020204" pitchFamily="34" charset="-122"/>
              </a:rPr>
              <a:t>单元格</a:t>
            </a:r>
            <a:r>
              <a:rPr lang="en-US" altLang="zh-CN" dirty="0">
                <a:solidFill>
                  <a:srgbClr val="FFFF00"/>
                </a:solidFill>
                <a:latin typeface="Microsoft YaHei UI" panose="020B0503020204020204" pitchFamily="34" charset="-122"/>
                <a:ea typeface="Microsoft YaHei UI" panose="020B0503020204020204" pitchFamily="34" charset="-122"/>
              </a:rPr>
              <a:t>C3 </a:t>
            </a:r>
            <a:r>
              <a:rPr lang="zh-CN" altLang="en-US" dirty="0">
                <a:solidFill>
                  <a:srgbClr val="FFFF00"/>
                </a:solidFill>
                <a:latin typeface="Microsoft YaHei UI" panose="020B0503020204020204" pitchFamily="34" charset="-122"/>
                <a:ea typeface="Microsoft YaHei UI" panose="020B0503020204020204" pitchFamily="34" charset="-122"/>
              </a:rPr>
              <a:t>*</a:t>
            </a:r>
            <a:r>
              <a:rPr lang="en-US" altLang="zh-CN" dirty="0">
                <a:solidFill>
                  <a:srgbClr val="FFFF00"/>
                </a:solidFill>
                <a:latin typeface="Microsoft YaHei UI" panose="020B0503020204020204" pitchFamily="34" charset="-122"/>
                <a:ea typeface="Microsoft YaHei UI" panose="020B0503020204020204" pitchFamily="34" charset="-122"/>
              </a:rPr>
              <a:t> </a:t>
            </a:r>
            <a:r>
              <a:rPr lang="zh-CN" altLang="en-US" dirty="0">
                <a:solidFill>
                  <a:srgbClr val="FFFF00"/>
                </a:solidFill>
                <a:latin typeface="Microsoft YaHei UI" panose="020B0503020204020204" pitchFamily="34" charset="-122"/>
                <a:ea typeface="Microsoft YaHei UI" panose="020B0503020204020204" pitchFamily="34" charset="-122"/>
              </a:rPr>
              <a:t>单元格</a:t>
            </a:r>
            <a:r>
              <a:rPr lang="en-US" altLang="zh-CN" dirty="0">
                <a:solidFill>
                  <a:srgbClr val="FFFF00"/>
                </a:solidFill>
                <a:latin typeface="Microsoft YaHei UI" panose="020B0503020204020204" pitchFamily="34" charset="-122"/>
                <a:ea typeface="Microsoft YaHei UI" panose="020B0503020204020204" pitchFamily="34" charset="-122"/>
              </a:rPr>
              <a:t>D3</a:t>
            </a:r>
          </a:p>
          <a:p>
            <a:pPr marL="177800" indent="-177800" eaLnBrk="1" hangingPunct="1">
              <a:buFont typeface="Arial" panose="020B0604020202020204" pitchFamily="34" charset="0"/>
              <a:buChar char="•"/>
              <a:defRPr/>
            </a:pPr>
            <a:r>
              <a:rPr lang="zh-CN" altLang="en-US" dirty="0">
                <a:solidFill>
                  <a:srgbClr val="FFFF00"/>
                </a:solidFill>
                <a:latin typeface="Microsoft YaHei UI" panose="020B0503020204020204" pitchFamily="34" charset="-122"/>
                <a:ea typeface="Microsoft YaHei UI" panose="020B0503020204020204" pitchFamily="34" charset="-122"/>
              </a:rPr>
              <a:t>单元格</a:t>
            </a:r>
            <a:r>
              <a:rPr lang="en-US" altLang="zh-CN" dirty="0">
                <a:solidFill>
                  <a:srgbClr val="FFFF00"/>
                </a:solidFill>
                <a:latin typeface="Microsoft YaHei UI" panose="020B0503020204020204" pitchFamily="34" charset="-122"/>
                <a:ea typeface="Microsoft YaHei UI" panose="020B0503020204020204" pitchFamily="34" charset="-122"/>
              </a:rPr>
              <a:t>B4 = </a:t>
            </a:r>
            <a:r>
              <a:rPr lang="zh-CN" altLang="en-US" dirty="0">
                <a:solidFill>
                  <a:srgbClr val="FFFF00"/>
                </a:solidFill>
                <a:latin typeface="Microsoft YaHei UI" panose="020B0503020204020204" pitchFamily="34" charset="-122"/>
                <a:ea typeface="Microsoft YaHei UI" panose="020B0503020204020204" pitchFamily="34" charset="-122"/>
              </a:rPr>
              <a:t>单元格</a:t>
            </a:r>
            <a:r>
              <a:rPr lang="en-US" altLang="zh-CN" dirty="0">
                <a:solidFill>
                  <a:srgbClr val="FFFF00"/>
                </a:solidFill>
                <a:latin typeface="Microsoft YaHei UI" panose="020B0503020204020204" pitchFamily="34" charset="-122"/>
                <a:ea typeface="Microsoft YaHei UI" panose="020B0503020204020204" pitchFamily="34" charset="-122"/>
              </a:rPr>
              <a:t>C4 – </a:t>
            </a:r>
            <a:r>
              <a:rPr lang="zh-CN" altLang="en-US" dirty="0">
                <a:solidFill>
                  <a:srgbClr val="FFFF00"/>
                </a:solidFill>
                <a:latin typeface="Microsoft YaHei UI" panose="020B0503020204020204" pitchFamily="34" charset="-122"/>
                <a:ea typeface="Microsoft YaHei UI" panose="020B0503020204020204" pitchFamily="34" charset="-122"/>
              </a:rPr>
              <a:t>单元格</a:t>
            </a:r>
            <a:r>
              <a:rPr lang="en-US" altLang="zh-CN" dirty="0">
                <a:solidFill>
                  <a:srgbClr val="FFFF00"/>
                </a:solidFill>
                <a:latin typeface="Microsoft YaHei UI" panose="020B0503020204020204" pitchFamily="34" charset="-122"/>
                <a:ea typeface="Microsoft YaHei UI" panose="020B0503020204020204" pitchFamily="34" charset="-122"/>
              </a:rPr>
              <a:t>D4</a:t>
            </a:r>
            <a:endParaRPr lang="zh-CN" altLang="en-US" dirty="0">
              <a:solidFill>
                <a:srgbClr val="FFFF00"/>
              </a:solidFill>
              <a:latin typeface="Microsoft YaHei UI" panose="020B0503020204020204" pitchFamily="34" charset="-122"/>
              <a:ea typeface="Microsoft YaHei UI" panose="020B0503020204020204" pitchFamily="34"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0" y="203200"/>
            <a:ext cx="7696200" cy="825500"/>
          </a:xfrm>
          <a:prstGeom prst="rect">
            <a:avLst/>
          </a:prstGeom>
          <a:noFill/>
          <a:ln>
            <a:noFill/>
          </a:ln>
        </p:spPr>
        <p:txBody>
          <a:bodyPr lIns="91433" tIns="45716" rIns="91433" bIns="45716"/>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lnSpc>
                <a:spcPct val="150000"/>
              </a:lnSpc>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课程内容 </a:t>
            </a:r>
            <a:r>
              <a:rPr lang="en-US" altLang="zh-CN" sz="2800" kern="0" dirty="0">
                <a:solidFill>
                  <a:schemeClr val="tx1"/>
                </a:solidFill>
                <a:latin typeface="Microsoft YaHei UI" panose="020B0503020204020204" pitchFamily="34" charset="-122"/>
                <a:ea typeface="Microsoft YaHei UI" panose="020B0503020204020204" pitchFamily="34" charset="-122"/>
              </a:rPr>
              <a:t>Contents</a:t>
            </a:r>
            <a:r>
              <a:rPr lang="zh-CN" altLang="en-US" sz="2800" kern="0" dirty="0">
                <a:solidFill>
                  <a:schemeClr val="tx1"/>
                </a:solidFill>
                <a:latin typeface="Microsoft YaHei UI" panose="020B0503020204020204" pitchFamily="34" charset="-122"/>
                <a:ea typeface="Microsoft YaHei UI" panose="020B0503020204020204" pitchFamily="34" charset="-122"/>
              </a:rPr>
              <a:t> </a:t>
            </a:r>
            <a:r>
              <a:rPr lang="en-US" altLang="zh-CN" sz="2800" kern="0" dirty="0">
                <a:solidFill>
                  <a:schemeClr val="tx1"/>
                </a:solidFill>
                <a:latin typeface="Microsoft YaHei UI" panose="020B0503020204020204" pitchFamily="34" charset="-122"/>
                <a:ea typeface="Microsoft YaHei UI" panose="020B0503020204020204" pitchFamily="34" charset="-122"/>
              </a:rPr>
              <a:t>of The Course</a:t>
            </a:r>
          </a:p>
        </p:txBody>
      </p:sp>
      <p:sp>
        <p:nvSpPr>
          <p:cNvPr id="15" name="AutoShape 4"/>
          <p:cNvSpPr>
            <a:spLocks noChangeArrowheads="1"/>
          </p:cNvSpPr>
          <p:nvPr/>
        </p:nvSpPr>
        <p:spPr bwMode="ltGray">
          <a:xfrm rot="5400000">
            <a:off x="-2423319" y="1275556"/>
            <a:ext cx="4824413" cy="5168901"/>
          </a:xfrm>
          <a:custGeom>
            <a:avLst/>
            <a:gdLst>
              <a:gd name="G0" fmla="+- 10478 0 0"/>
              <a:gd name="G1" fmla="+- -11739500 0 0"/>
              <a:gd name="G2" fmla="+- 0 0 -11739500"/>
              <a:gd name="T0" fmla="*/ 0 256 1"/>
              <a:gd name="T1" fmla="*/ 180 256 1"/>
              <a:gd name="G3" fmla="+- -11739500 T0 T1"/>
              <a:gd name="T2" fmla="*/ 0 256 1"/>
              <a:gd name="T3" fmla="*/ 90 256 1"/>
              <a:gd name="G4" fmla="+- -11739500 T2 T3"/>
              <a:gd name="G5" fmla="*/ G4 2 1"/>
              <a:gd name="T4" fmla="*/ 90 256 1"/>
              <a:gd name="T5" fmla="*/ 0 256 1"/>
              <a:gd name="G6" fmla="+- -11739500 T4 T5"/>
              <a:gd name="G7" fmla="*/ G6 2 1"/>
              <a:gd name="G8" fmla="abs -1173950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0478"/>
              <a:gd name="G18" fmla="*/ 10478 1 2"/>
              <a:gd name="G19" fmla="+- G18 5400 0"/>
              <a:gd name="G20" fmla="cos G19 -11739500"/>
              <a:gd name="G21" fmla="sin G19 -11739500"/>
              <a:gd name="G22" fmla="+- G20 10800 0"/>
              <a:gd name="G23" fmla="+- G21 10800 0"/>
              <a:gd name="G24" fmla="+- 10800 0 G20"/>
              <a:gd name="G25" fmla="+- 10478 10800 0"/>
              <a:gd name="G26" fmla="?: G9 G17 G25"/>
              <a:gd name="G27" fmla="?: G9 0 21600"/>
              <a:gd name="G28" fmla="cos 10800 -11739500"/>
              <a:gd name="G29" fmla="sin 10800 -11739500"/>
              <a:gd name="G30" fmla="sin 10478 -11739500"/>
              <a:gd name="G31" fmla="+- G28 10800 0"/>
              <a:gd name="G32" fmla="+- G29 10800 0"/>
              <a:gd name="G33" fmla="+- G30 10800 0"/>
              <a:gd name="G34" fmla="?: G4 0 G31"/>
              <a:gd name="G35" fmla="?: -11739500 G34 0"/>
              <a:gd name="G36" fmla="?: G6 G35 G31"/>
              <a:gd name="G37" fmla="+- 21600 0 G36"/>
              <a:gd name="G38" fmla="?: G4 0 G33"/>
              <a:gd name="G39" fmla="?: -11739500 G38 G32"/>
              <a:gd name="G40" fmla="?: G6 G39 0"/>
              <a:gd name="G41" fmla="?: G4 G32 21600"/>
              <a:gd name="G42" fmla="?: G6 G41 G33"/>
              <a:gd name="T12" fmla="*/ 10800 w 21600"/>
              <a:gd name="T13" fmla="*/ 0 h 21600"/>
              <a:gd name="T14" fmla="*/ 162 w 21600"/>
              <a:gd name="T15" fmla="*/ 10638 h 21600"/>
              <a:gd name="T16" fmla="*/ 10800 w 21600"/>
              <a:gd name="T17" fmla="*/ 322 h 21600"/>
              <a:gd name="T18" fmla="*/ 21438 w 21600"/>
              <a:gd name="T19" fmla="*/ 10638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323" y="10641"/>
                </a:moveTo>
                <a:cubicBezTo>
                  <a:pt x="410" y="4916"/>
                  <a:pt x="5075" y="321"/>
                  <a:pt x="10800" y="322"/>
                </a:cubicBezTo>
                <a:cubicBezTo>
                  <a:pt x="16524" y="322"/>
                  <a:pt x="21189" y="4916"/>
                  <a:pt x="21276" y="10641"/>
                </a:cubicBezTo>
                <a:lnTo>
                  <a:pt x="21598" y="10636"/>
                </a:lnTo>
                <a:cubicBezTo>
                  <a:pt x="21509" y="4736"/>
                  <a:pt x="16700" y="-1"/>
                  <a:pt x="10799" y="0"/>
                </a:cubicBezTo>
                <a:cubicBezTo>
                  <a:pt x="4899" y="0"/>
                  <a:pt x="90" y="4736"/>
                  <a:pt x="1" y="10636"/>
                </a:cubicBezTo>
                <a:close/>
              </a:path>
            </a:pathLst>
          </a:custGeom>
          <a:gradFill rotWithShape="1">
            <a:gsLst>
              <a:gs pos="0">
                <a:schemeClr val="bg2">
                  <a:gamma/>
                  <a:tint val="45490"/>
                  <a:invGamma/>
                </a:schemeClr>
              </a:gs>
              <a:gs pos="50000">
                <a:schemeClr val="bg2"/>
              </a:gs>
              <a:gs pos="100000">
                <a:schemeClr val="bg2">
                  <a:gamma/>
                  <a:tint val="45490"/>
                  <a:invGamma/>
                </a:schemeClr>
              </a:gs>
            </a:gsLst>
            <a:lin ang="0" scaled="1"/>
          </a:gradFill>
          <a:ln w="9525" algn="ctr">
            <a:noFill/>
            <a:miter lim="800000"/>
          </a:ln>
          <a:effectLst/>
        </p:spPr>
        <p:txBody>
          <a:bodyPr wrap="none" anchor="ctr"/>
          <a:lstStyle/>
          <a:p>
            <a:pPr algn="ctr" eaLnBrk="1" hangingPunct="1">
              <a:defRPr/>
            </a:pPr>
            <a:endParaRPr lang="zh-CN" altLang="en-US">
              <a:latin typeface="Arial" panose="020B0604020202020204" pitchFamily="34" charset="0"/>
              <a:ea typeface="宋体" panose="02010600030101010101" pitchFamily="2" charset="-122"/>
              <a:cs typeface="Arial" panose="020B0604020202020204" pitchFamily="34" charset="0"/>
            </a:endParaRPr>
          </a:p>
        </p:txBody>
      </p:sp>
      <p:sp>
        <p:nvSpPr>
          <p:cNvPr id="16" name="AutoShape 6"/>
          <p:cNvSpPr>
            <a:spLocks noChangeArrowheads="1"/>
          </p:cNvSpPr>
          <p:nvPr/>
        </p:nvSpPr>
        <p:spPr bwMode="gray">
          <a:xfrm>
            <a:off x="1974849" y="5099050"/>
            <a:ext cx="6995896" cy="508000"/>
          </a:xfrm>
          <a:prstGeom prst="roundRect">
            <a:avLst>
              <a:gd name="adj" fmla="val 50000"/>
            </a:avLst>
          </a:prstGeom>
          <a:noFill/>
          <a:ln w="28575" algn="ctr">
            <a:solidFill>
              <a:schemeClr val="bg2"/>
            </a:solidFill>
            <a:rou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spcBef>
                <a:spcPct val="0"/>
              </a:spcBef>
              <a:buClrTx/>
              <a:buFontTx/>
              <a:buNone/>
            </a:pPr>
            <a:r>
              <a:rPr lang="zh-CN" altLang="en-US" kern="0" dirty="0">
                <a:solidFill>
                  <a:srgbClr val="FFFF00"/>
                </a:solidFill>
                <a:latin typeface="Microsoft YaHei UI" panose="020B0503020204020204" pitchFamily="34" charset="-122"/>
                <a:ea typeface="Microsoft YaHei UI" panose="020B0503020204020204" pitchFamily="34" charset="-122"/>
                <a:cs typeface="+mj-cs"/>
              </a:rPr>
              <a:t>数字化与实物投资决策 </a:t>
            </a:r>
            <a:r>
              <a:rPr lang="en-US" altLang="zh-CN" sz="1800" kern="0" dirty="0">
                <a:latin typeface="Microsoft YaHei UI" panose="020B0503020204020204" pitchFamily="34" charset="-122"/>
                <a:ea typeface="Microsoft YaHei UI" panose="020B0503020204020204" pitchFamily="34" charset="-122"/>
                <a:cs typeface="+mj-cs"/>
              </a:rPr>
              <a:t>Digitalization and Physical Asset Investment </a:t>
            </a:r>
          </a:p>
        </p:txBody>
      </p:sp>
      <p:sp>
        <p:nvSpPr>
          <p:cNvPr id="17" name="AutoShape 7"/>
          <p:cNvSpPr>
            <a:spLocks noChangeArrowheads="1"/>
          </p:cNvSpPr>
          <p:nvPr/>
        </p:nvSpPr>
        <p:spPr bwMode="gray">
          <a:xfrm>
            <a:off x="2511423" y="4271963"/>
            <a:ext cx="6834707" cy="508000"/>
          </a:xfrm>
          <a:prstGeom prst="roundRect">
            <a:avLst>
              <a:gd name="adj" fmla="val 50000"/>
            </a:avLst>
          </a:prstGeom>
          <a:noFill/>
          <a:ln w="28575" algn="ctr">
            <a:solidFill>
              <a:schemeClr val="bg2"/>
            </a:solidFill>
            <a:rou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spcBef>
                <a:spcPct val="0"/>
              </a:spcBef>
              <a:buClrTx/>
              <a:buFontTx/>
              <a:buNone/>
            </a:pPr>
            <a:r>
              <a:rPr lang="zh-CN" altLang="en-US" kern="0" dirty="0">
                <a:solidFill>
                  <a:srgbClr val="FFFF00"/>
                </a:solidFill>
                <a:latin typeface="Microsoft YaHei UI" panose="020B0503020204020204" pitchFamily="34" charset="-122"/>
                <a:ea typeface="Microsoft YaHei UI" panose="020B0503020204020204" pitchFamily="34" charset="-122"/>
                <a:cs typeface="+mj-cs"/>
              </a:rPr>
              <a:t>数字化与金融投资决策 </a:t>
            </a:r>
            <a:r>
              <a:rPr lang="en-US" altLang="zh-CN" sz="1800" kern="0" dirty="0">
                <a:latin typeface="Microsoft YaHei UI" panose="020B0503020204020204" pitchFamily="34" charset="-122"/>
                <a:ea typeface="Microsoft YaHei UI" panose="020B0503020204020204" pitchFamily="34" charset="-122"/>
                <a:cs typeface="+mj-cs"/>
              </a:rPr>
              <a:t>Digitalization and Security Investment</a:t>
            </a:r>
          </a:p>
        </p:txBody>
      </p:sp>
      <p:sp>
        <p:nvSpPr>
          <p:cNvPr id="18" name="AutoShape 8"/>
          <p:cNvSpPr>
            <a:spLocks noChangeArrowheads="1"/>
          </p:cNvSpPr>
          <p:nvPr/>
        </p:nvSpPr>
        <p:spPr bwMode="gray">
          <a:xfrm>
            <a:off x="2641599" y="3459163"/>
            <a:ext cx="7070292" cy="508000"/>
          </a:xfrm>
          <a:prstGeom prst="roundRect">
            <a:avLst>
              <a:gd name="adj" fmla="val 50000"/>
            </a:avLst>
          </a:prstGeom>
          <a:noFill/>
          <a:ln w="28575" algn="ctr">
            <a:solidFill>
              <a:schemeClr val="bg2"/>
            </a:solidFill>
            <a:rou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spcBef>
                <a:spcPct val="0"/>
              </a:spcBef>
              <a:buClrTx/>
              <a:buFontTx/>
              <a:buNone/>
            </a:pPr>
            <a:r>
              <a:rPr lang="zh-CN" altLang="en-US" kern="0" dirty="0">
                <a:solidFill>
                  <a:srgbClr val="FFFF00"/>
                </a:solidFill>
                <a:latin typeface="Microsoft YaHei UI" panose="020B0503020204020204" pitchFamily="34" charset="-122"/>
                <a:ea typeface="Microsoft YaHei UI" panose="020B0503020204020204" pitchFamily="34" charset="-122"/>
                <a:cs typeface="+mj-cs"/>
              </a:rPr>
              <a:t>数字化与短期资产决策 </a:t>
            </a:r>
            <a:r>
              <a:rPr lang="en-US" altLang="zh-CN" sz="1800" kern="0" dirty="0">
                <a:latin typeface="Microsoft YaHei UI" panose="020B0503020204020204" pitchFamily="34" charset="-122"/>
                <a:ea typeface="Microsoft YaHei UI" panose="020B0503020204020204" pitchFamily="34" charset="-122"/>
                <a:cs typeface="+mj-cs"/>
              </a:rPr>
              <a:t>Digitalization and Short-term Investment</a:t>
            </a:r>
          </a:p>
        </p:txBody>
      </p:sp>
      <p:sp>
        <p:nvSpPr>
          <p:cNvPr id="19" name="AutoShape 9"/>
          <p:cNvSpPr>
            <a:spLocks noChangeArrowheads="1"/>
          </p:cNvSpPr>
          <p:nvPr/>
        </p:nvSpPr>
        <p:spPr bwMode="gray">
          <a:xfrm>
            <a:off x="2476499" y="2590800"/>
            <a:ext cx="6869632" cy="508000"/>
          </a:xfrm>
          <a:prstGeom prst="roundRect">
            <a:avLst>
              <a:gd name="adj" fmla="val 50000"/>
            </a:avLst>
          </a:prstGeom>
          <a:noFill/>
          <a:ln w="28575" algn="ctr">
            <a:solidFill>
              <a:schemeClr val="bg2"/>
            </a:solidFill>
            <a:rou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spcBef>
                <a:spcPct val="0"/>
              </a:spcBef>
              <a:buClrTx/>
              <a:buFontTx/>
              <a:buNone/>
            </a:pPr>
            <a:r>
              <a:rPr lang="zh-CN" altLang="en-US" kern="0" dirty="0">
                <a:solidFill>
                  <a:srgbClr val="FFFF00"/>
                </a:solidFill>
                <a:latin typeface="Microsoft YaHei UI" panose="020B0503020204020204" pitchFamily="34" charset="-122"/>
                <a:ea typeface="Microsoft YaHei UI" panose="020B0503020204020204" pitchFamily="34" charset="-122"/>
                <a:cs typeface="+mj-cs"/>
              </a:rPr>
              <a:t>数字化与经营决策 </a:t>
            </a:r>
            <a:r>
              <a:rPr lang="en-US" altLang="zh-CN" sz="1800" kern="0" dirty="0">
                <a:latin typeface="Microsoft YaHei UI" panose="020B0503020204020204" pitchFamily="34" charset="-122"/>
                <a:ea typeface="Microsoft YaHei UI" panose="020B0503020204020204" pitchFamily="34" charset="-122"/>
                <a:cs typeface="+mj-cs"/>
              </a:rPr>
              <a:t>Digitalization and</a:t>
            </a:r>
            <a:r>
              <a:rPr lang="zh-CN" altLang="en-US" sz="1800" kern="0" dirty="0">
                <a:latin typeface="Microsoft YaHei UI" panose="020B0503020204020204" pitchFamily="34" charset="-122"/>
                <a:ea typeface="Microsoft YaHei UI" panose="020B0503020204020204" pitchFamily="34" charset="-122"/>
                <a:cs typeface="+mj-cs"/>
              </a:rPr>
              <a:t> </a:t>
            </a:r>
            <a:r>
              <a:rPr lang="en-US" altLang="zh-CN" sz="1800" kern="0" dirty="0">
                <a:latin typeface="Microsoft YaHei UI" panose="020B0503020204020204" pitchFamily="34" charset="-122"/>
                <a:ea typeface="Microsoft YaHei UI" panose="020B0503020204020204" pitchFamily="34" charset="-122"/>
                <a:cs typeface="+mj-cs"/>
              </a:rPr>
              <a:t>Operation</a:t>
            </a:r>
            <a:r>
              <a:rPr lang="zh-CN" altLang="en-US" sz="1800" kern="0" dirty="0">
                <a:latin typeface="Microsoft YaHei UI" panose="020B0503020204020204" pitchFamily="34" charset="-122"/>
                <a:ea typeface="Microsoft YaHei UI" panose="020B0503020204020204" pitchFamily="34" charset="-122"/>
                <a:cs typeface="+mj-cs"/>
              </a:rPr>
              <a:t> </a:t>
            </a:r>
            <a:r>
              <a:rPr lang="en-US" altLang="zh-CN" sz="1800" kern="0" dirty="0">
                <a:latin typeface="Microsoft YaHei UI" panose="020B0503020204020204" pitchFamily="34" charset="-122"/>
                <a:ea typeface="Microsoft YaHei UI" panose="020B0503020204020204" pitchFamily="34" charset="-122"/>
                <a:cs typeface="+mj-cs"/>
              </a:rPr>
              <a:t>Decision </a:t>
            </a:r>
          </a:p>
        </p:txBody>
      </p:sp>
      <p:sp>
        <p:nvSpPr>
          <p:cNvPr id="20" name="AutoShape 10"/>
          <p:cNvSpPr>
            <a:spLocks noChangeArrowheads="1"/>
          </p:cNvSpPr>
          <p:nvPr/>
        </p:nvSpPr>
        <p:spPr bwMode="gray">
          <a:xfrm>
            <a:off x="1912937" y="1820863"/>
            <a:ext cx="7057808" cy="508000"/>
          </a:xfrm>
          <a:prstGeom prst="roundRect">
            <a:avLst>
              <a:gd name="adj" fmla="val 50000"/>
            </a:avLst>
          </a:prstGeom>
          <a:noFill/>
          <a:ln w="28575" algn="ctr">
            <a:solidFill>
              <a:schemeClr val="bg2"/>
            </a:solidFill>
            <a:rou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spcBef>
                <a:spcPct val="0"/>
              </a:spcBef>
              <a:buClrTx/>
              <a:buFontTx/>
              <a:buNone/>
            </a:pPr>
            <a:r>
              <a:rPr lang="zh-CN" altLang="en-US" kern="0" dirty="0">
                <a:solidFill>
                  <a:srgbClr val="FFFF00"/>
                </a:solidFill>
                <a:latin typeface="Microsoft YaHei UI" panose="020B0503020204020204" pitchFamily="34" charset="-122"/>
                <a:ea typeface="Microsoft YaHei UI" panose="020B0503020204020204" pitchFamily="34" charset="-122"/>
                <a:cs typeface="+mj-cs"/>
              </a:rPr>
              <a:t> 决策中的数字化机会 </a:t>
            </a:r>
            <a:r>
              <a:rPr lang="en-US" altLang="zh-CN" sz="1800" kern="0" dirty="0">
                <a:latin typeface="Microsoft YaHei UI" panose="020B0503020204020204" pitchFamily="34" charset="-122"/>
                <a:ea typeface="Microsoft YaHei UI" panose="020B0503020204020204" pitchFamily="34" charset="-122"/>
                <a:cs typeface="+mj-cs"/>
              </a:rPr>
              <a:t>The Chance of Digitalization for Decision </a:t>
            </a:r>
          </a:p>
        </p:txBody>
      </p:sp>
      <p:grpSp>
        <p:nvGrpSpPr>
          <p:cNvPr id="21" name="Group 11"/>
          <p:cNvGrpSpPr/>
          <p:nvPr/>
        </p:nvGrpSpPr>
        <p:grpSpPr bwMode="auto">
          <a:xfrm>
            <a:off x="1568450" y="1840640"/>
            <a:ext cx="424470" cy="519245"/>
            <a:chOff x="2078" y="1387"/>
            <a:chExt cx="1615" cy="2201"/>
          </a:xfrm>
        </p:grpSpPr>
        <p:sp>
          <p:nvSpPr>
            <p:cNvPr id="22" name="Oval 12"/>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solidFill>
                    <a:srgbClr val="000000"/>
                  </a:solidFill>
                  <a:round/>
                </a14:hiddenLine>
              </a:ext>
            </a:extLst>
          </p:spPr>
          <p:txBody>
            <a:bodyPr wrap="none" anchor="ct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lgn="ctr" eaLnBrk="1" hangingPunct="1">
                <a:spcBef>
                  <a:spcPct val="0"/>
                </a:spcBef>
                <a:buClrTx/>
                <a:buFontTx/>
                <a:buNone/>
              </a:pPr>
              <a:endParaRPr lang="zh-CN" altLang="en-US" sz="1600">
                <a:latin typeface="Microsoft YaHei UI" panose="020B0503020204020204" pitchFamily="34" charset="-122"/>
                <a:ea typeface="Microsoft YaHei UI" panose="020B0503020204020204" pitchFamily="34" charset="-122"/>
              </a:endParaRPr>
            </a:p>
          </p:txBody>
        </p:sp>
        <p:sp>
          <p:nvSpPr>
            <p:cNvPr id="23" name="Oval 13"/>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solidFill>
                    <a:srgbClr val="000000"/>
                  </a:solidFill>
                  <a:round/>
                </a14:hiddenLine>
              </a:ext>
            </a:extLst>
          </p:spPr>
          <p:txBody>
            <a:bodyPr wrap="none" anchor="ct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lgn="ctr" eaLnBrk="1" hangingPunct="1">
                <a:spcBef>
                  <a:spcPct val="0"/>
                </a:spcBef>
                <a:buClrTx/>
                <a:buFontTx/>
                <a:buNone/>
              </a:pPr>
              <a:endParaRPr lang="zh-CN" altLang="en-US" sz="1600">
                <a:latin typeface="Microsoft YaHei UI" panose="020B0503020204020204" pitchFamily="34" charset="-122"/>
                <a:ea typeface="Microsoft YaHei UI" panose="020B0503020204020204" pitchFamily="34" charset="-122"/>
              </a:endParaRPr>
            </a:p>
          </p:txBody>
        </p:sp>
        <p:sp>
          <p:nvSpPr>
            <p:cNvPr id="24" name="Oval 14"/>
            <p:cNvSpPr>
              <a:spLocks noChangeArrowheads="1"/>
            </p:cNvSpPr>
            <p:nvPr/>
          </p:nvSpPr>
          <p:spPr bwMode="gray">
            <a:xfrm>
              <a:off x="2391" y="1387"/>
              <a:ext cx="988" cy="2201"/>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ln>
            <a:effectLst/>
          </p:spPr>
          <p:txBody>
            <a:bodyPr wrap="none" anchor="ctr">
              <a:spAutoFit/>
            </a:bodyPr>
            <a:lstStyle/>
            <a:p>
              <a:pPr algn="ctr" eaLnBrk="1" hangingPunct="1">
                <a:defRPr/>
              </a:pPr>
              <a:endParaRPr lang="zh-CN" altLang="en-US">
                <a:latin typeface="Microsoft YaHei UI" panose="020B0503020204020204" pitchFamily="34" charset="-122"/>
                <a:ea typeface="Microsoft YaHei UI" panose="020B0503020204020204" pitchFamily="34" charset="-122"/>
                <a:cs typeface="Arial" panose="020B0604020202020204" pitchFamily="34" charset="0"/>
              </a:endParaRPr>
            </a:p>
          </p:txBody>
        </p:sp>
        <p:sp>
          <p:nvSpPr>
            <p:cNvPr id="25" name="Oval 15"/>
            <p:cNvSpPr>
              <a:spLocks noChangeArrowheads="1"/>
            </p:cNvSpPr>
            <p:nvPr/>
          </p:nvSpPr>
          <p:spPr bwMode="gray">
            <a:xfrm>
              <a:off x="2391" y="1479"/>
              <a:ext cx="988" cy="2018"/>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solidFill>
                    <a:srgbClr val="000000"/>
                  </a:solidFill>
                  <a:round/>
                </a14:hiddenLine>
              </a:ext>
            </a:extLst>
          </p:spPr>
          <p:txBody>
            <a:bodyPr wrap="none" anchor="ctr">
              <a:spAutoFit/>
            </a:bodyP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lgn="ctr" eaLnBrk="1" hangingPunct="1">
                <a:spcBef>
                  <a:spcPct val="0"/>
                </a:spcBef>
                <a:buClrTx/>
                <a:buFontTx/>
                <a:buNone/>
              </a:pPr>
              <a:endParaRPr lang="zh-CN" altLang="en-US" sz="1600">
                <a:latin typeface="Microsoft YaHei UI" panose="020B0503020204020204" pitchFamily="34" charset="-122"/>
                <a:ea typeface="Microsoft YaHei UI" panose="020B0503020204020204" pitchFamily="34" charset="-122"/>
              </a:endParaRPr>
            </a:p>
          </p:txBody>
        </p:sp>
        <p:sp>
          <p:nvSpPr>
            <p:cNvPr id="26" name="Oval 16"/>
            <p:cNvSpPr>
              <a:spLocks noChangeArrowheads="1"/>
            </p:cNvSpPr>
            <p:nvPr/>
          </p:nvSpPr>
          <p:spPr bwMode="gray">
            <a:xfrm>
              <a:off x="2339" y="1387"/>
              <a:ext cx="1093" cy="2201"/>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ln>
            <a:effectLst/>
          </p:spPr>
          <p:txBody>
            <a:bodyPr anchor="ctr">
              <a:spAutoFit/>
            </a:bodyPr>
            <a:lstStyle/>
            <a:p>
              <a:pPr algn="ctr" eaLnBrk="1" hangingPunct="1">
                <a:defRPr/>
              </a:pPr>
              <a:endParaRPr lang="zh-CN" altLang="en-US">
                <a:latin typeface="Microsoft YaHei UI" panose="020B0503020204020204" pitchFamily="34" charset="-122"/>
                <a:ea typeface="Microsoft YaHei UI" panose="020B0503020204020204" pitchFamily="34" charset="-122"/>
                <a:cs typeface="Arial" panose="020B0604020202020204" pitchFamily="34" charset="0"/>
              </a:endParaRPr>
            </a:p>
          </p:txBody>
        </p:sp>
        <p:sp>
          <p:nvSpPr>
            <p:cNvPr id="27" name="Oval 17"/>
            <p:cNvSpPr>
              <a:spLocks noChangeArrowheads="1"/>
            </p:cNvSpPr>
            <p:nvPr/>
          </p:nvSpPr>
          <p:spPr bwMode="gray">
            <a:xfrm>
              <a:off x="2337" y="1479"/>
              <a:ext cx="1096" cy="2018"/>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solidFill>
                    <a:srgbClr val="000000"/>
                  </a:solidFill>
                  <a:round/>
                </a14:hiddenLine>
              </a:ext>
            </a:extLst>
          </p:spPr>
          <p:txBody>
            <a:bodyPr anchor="ctr">
              <a:spAutoFit/>
            </a:bodyP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lgn="ctr" eaLnBrk="1" hangingPunct="1">
                <a:spcBef>
                  <a:spcPct val="0"/>
                </a:spcBef>
                <a:buClrTx/>
                <a:buFontTx/>
                <a:buNone/>
              </a:pPr>
              <a:endParaRPr lang="zh-CN" altLang="en-US" sz="1600">
                <a:latin typeface="Microsoft YaHei UI" panose="020B0503020204020204" pitchFamily="34" charset="-122"/>
                <a:ea typeface="Microsoft YaHei UI" panose="020B0503020204020204" pitchFamily="34" charset="-122"/>
              </a:endParaRPr>
            </a:p>
          </p:txBody>
        </p:sp>
      </p:grpSp>
      <p:grpSp>
        <p:nvGrpSpPr>
          <p:cNvPr id="28" name="Group 18"/>
          <p:cNvGrpSpPr/>
          <p:nvPr/>
        </p:nvGrpSpPr>
        <p:grpSpPr bwMode="auto">
          <a:xfrm>
            <a:off x="2146300" y="2628040"/>
            <a:ext cx="424470" cy="519245"/>
            <a:chOff x="2078" y="1387"/>
            <a:chExt cx="1615" cy="2201"/>
          </a:xfrm>
        </p:grpSpPr>
        <p:sp>
          <p:nvSpPr>
            <p:cNvPr id="29" name="Oval 19"/>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solidFill>
                    <a:srgbClr val="000000"/>
                  </a:solidFill>
                  <a:round/>
                </a14:hiddenLine>
              </a:ext>
            </a:extLst>
          </p:spPr>
          <p:txBody>
            <a:bodyPr wrap="none" anchor="ct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lgn="ctr" eaLnBrk="1" hangingPunct="1">
                <a:spcBef>
                  <a:spcPct val="0"/>
                </a:spcBef>
                <a:buClrTx/>
                <a:buFontTx/>
                <a:buNone/>
              </a:pPr>
              <a:endParaRPr lang="zh-CN" altLang="en-US" sz="1600">
                <a:latin typeface="Microsoft YaHei UI" panose="020B0503020204020204" pitchFamily="34" charset="-122"/>
                <a:ea typeface="Microsoft YaHei UI" panose="020B0503020204020204" pitchFamily="34" charset="-122"/>
              </a:endParaRPr>
            </a:p>
          </p:txBody>
        </p:sp>
        <p:sp>
          <p:nvSpPr>
            <p:cNvPr id="30" name="Oval 20"/>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solidFill>
                    <a:srgbClr val="000000"/>
                  </a:solidFill>
                  <a:round/>
                </a14:hiddenLine>
              </a:ext>
            </a:extLst>
          </p:spPr>
          <p:txBody>
            <a:bodyPr wrap="none" anchor="ct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lgn="ctr" eaLnBrk="1" hangingPunct="1">
                <a:spcBef>
                  <a:spcPct val="0"/>
                </a:spcBef>
                <a:buClrTx/>
                <a:buFontTx/>
                <a:buNone/>
              </a:pPr>
              <a:endParaRPr lang="zh-CN" altLang="en-US" sz="1600">
                <a:latin typeface="Microsoft YaHei UI" panose="020B0503020204020204" pitchFamily="34" charset="-122"/>
                <a:ea typeface="Microsoft YaHei UI" panose="020B0503020204020204" pitchFamily="34" charset="-122"/>
              </a:endParaRPr>
            </a:p>
          </p:txBody>
        </p:sp>
        <p:sp>
          <p:nvSpPr>
            <p:cNvPr id="31" name="Oval 21"/>
            <p:cNvSpPr>
              <a:spLocks noChangeArrowheads="1"/>
            </p:cNvSpPr>
            <p:nvPr/>
          </p:nvSpPr>
          <p:spPr bwMode="gray">
            <a:xfrm>
              <a:off x="2391" y="1387"/>
              <a:ext cx="988" cy="2201"/>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ln>
            <a:effectLst/>
          </p:spPr>
          <p:txBody>
            <a:bodyPr wrap="none" anchor="ctr">
              <a:spAutoFit/>
            </a:bodyPr>
            <a:lstStyle/>
            <a:p>
              <a:pPr algn="ctr" eaLnBrk="1" hangingPunct="1">
                <a:defRPr/>
              </a:pPr>
              <a:endParaRPr lang="zh-CN" altLang="en-US">
                <a:latin typeface="Microsoft YaHei UI" panose="020B0503020204020204" pitchFamily="34" charset="-122"/>
                <a:ea typeface="Microsoft YaHei UI" panose="020B0503020204020204" pitchFamily="34" charset="-122"/>
                <a:cs typeface="Arial" panose="020B0604020202020204" pitchFamily="34" charset="0"/>
              </a:endParaRPr>
            </a:p>
          </p:txBody>
        </p:sp>
        <p:sp>
          <p:nvSpPr>
            <p:cNvPr id="32" name="Oval 22"/>
            <p:cNvSpPr>
              <a:spLocks noChangeArrowheads="1"/>
            </p:cNvSpPr>
            <p:nvPr/>
          </p:nvSpPr>
          <p:spPr bwMode="gray">
            <a:xfrm>
              <a:off x="2391" y="1479"/>
              <a:ext cx="988" cy="2018"/>
            </a:xfrm>
            <a:prstGeom prst="ellipse">
              <a:avLst/>
            </a:prstGeom>
            <a:gradFill rotWithShape="1">
              <a:gsLst>
                <a:gs pos="0">
                  <a:srgbClr val="000000"/>
                </a:gs>
                <a:gs pos="100000">
                  <a:srgbClr val="48BE67"/>
                </a:gs>
              </a:gsLst>
              <a:lin ang="2700000" scaled="1"/>
            </a:gradFill>
            <a:ln>
              <a:noFill/>
            </a:ln>
            <a:extLst>
              <a:ext uri="{91240B29-F687-4F45-9708-019B960494DF}">
                <a14:hiddenLine xmlns:a14="http://schemas.microsoft.com/office/drawing/2010/main" w="38100">
                  <a:solidFill>
                    <a:srgbClr val="000000"/>
                  </a:solidFill>
                  <a:round/>
                </a14:hiddenLine>
              </a:ext>
            </a:extLst>
          </p:spPr>
          <p:txBody>
            <a:bodyPr wrap="none" anchor="ctr">
              <a:spAutoFit/>
            </a:bodyP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lgn="ctr" eaLnBrk="1" hangingPunct="1">
                <a:spcBef>
                  <a:spcPct val="0"/>
                </a:spcBef>
                <a:buClrTx/>
                <a:buFontTx/>
                <a:buNone/>
              </a:pPr>
              <a:endParaRPr lang="zh-CN" altLang="en-US" sz="1600">
                <a:latin typeface="Microsoft YaHei UI" panose="020B0503020204020204" pitchFamily="34" charset="-122"/>
                <a:ea typeface="Microsoft YaHei UI" panose="020B0503020204020204" pitchFamily="34" charset="-122"/>
              </a:endParaRPr>
            </a:p>
          </p:txBody>
        </p:sp>
        <p:sp>
          <p:nvSpPr>
            <p:cNvPr id="33" name="Oval 23"/>
            <p:cNvSpPr>
              <a:spLocks noChangeArrowheads="1"/>
            </p:cNvSpPr>
            <p:nvPr/>
          </p:nvSpPr>
          <p:spPr bwMode="gray">
            <a:xfrm>
              <a:off x="2339" y="1387"/>
              <a:ext cx="1093" cy="2201"/>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ln>
            <a:effectLst/>
          </p:spPr>
          <p:txBody>
            <a:bodyPr anchor="ctr">
              <a:spAutoFit/>
            </a:bodyPr>
            <a:lstStyle/>
            <a:p>
              <a:pPr algn="ctr" eaLnBrk="1" hangingPunct="1">
                <a:defRPr/>
              </a:pPr>
              <a:endParaRPr lang="zh-CN" altLang="en-US">
                <a:latin typeface="Microsoft YaHei UI" panose="020B0503020204020204" pitchFamily="34" charset="-122"/>
                <a:ea typeface="Microsoft YaHei UI" panose="020B0503020204020204" pitchFamily="34" charset="-122"/>
                <a:cs typeface="Arial" panose="020B0604020202020204" pitchFamily="34" charset="0"/>
              </a:endParaRPr>
            </a:p>
          </p:txBody>
        </p:sp>
        <p:sp>
          <p:nvSpPr>
            <p:cNvPr id="34" name="Oval 24"/>
            <p:cNvSpPr>
              <a:spLocks noChangeArrowheads="1"/>
            </p:cNvSpPr>
            <p:nvPr/>
          </p:nvSpPr>
          <p:spPr bwMode="gray">
            <a:xfrm>
              <a:off x="2337" y="1479"/>
              <a:ext cx="1096" cy="2018"/>
            </a:xfrm>
            <a:prstGeom prst="ellipse">
              <a:avLst/>
            </a:prstGeom>
            <a:gradFill rotWithShape="1">
              <a:gsLst>
                <a:gs pos="0">
                  <a:srgbClr val="48BE67"/>
                </a:gs>
                <a:gs pos="100000">
                  <a:srgbClr val="235C32"/>
                </a:gs>
              </a:gsLst>
              <a:lin ang="2700000" scaled="1"/>
            </a:gradFill>
            <a:ln>
              <a:noFill/>
            </a:ln>
            <a:extLst>
              <a:ext uri="{91240B29-F687-4F45-9708-019B960494DF}">
                <a14:hiddenLine xmlns:a14="http://schemas.microsoft.com/office/drawing/2010/main" w="38100">
                  <a:solidFill>
                    <a:srgbClr val="000000"/>
                  </a:solidFill>
                  <a:round/>
                </a14:hiddenLine>
              </a:ext>
            </a:extLst>
          </p:spPr>
          <p:txBody>
            <a:bodyPr anchor="ctr">
              <a:spAutoFit/>
            </a:bodyP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lgn="ctr" eaLnBrk="1" hangingPunct="1">
                <a:spcBef>
                  <a:spcPct val="0"/>
                </a:spcBef>
                <a:buClrTx/>
                <a:buFontTx/>
                <a:buNone/>
              </a:pPr>
              <a:endParaRPr lang="zh-CN" altLang="en-US" sz="1600">
                <a:latin typeface="Microsoft YaHei UI" panose="020B0503020204020204" pitchFamily="34" charset="-122"/>
                <a:ea typeface="Microsoft YaHei UI" panose="020B0503020204020204" pitchFamily="34" charset="-122"/>
              </a:endParaRPr>
            </a:p>
          </p:txBody>
        </p:sp>
      </p:grpSp>
      <p:grpSp>
        <p:nvGrpSpPr>
          <p:cNvPr id="35" name="Group 25"/>
          <p:cNvGrpSpPr/>
          <p:nvPr/>
        </p:nvGrpSpPr>
        <p:grpSpPr bwMode="auto">
          <a:xfrm>
            <a:off x="2311400" y="3466240"/>
            <a:ext cx="424470" cy="519245"/>
            <a:chOff x="2078" y="1387"/>
            <a:chExt cx="1615" cy="2201"/>
          </a:xfrm>
        </p:grpSpPr>
        <p:sp>
          <p:nvSpPr>
            <p:cNvPr id="36" name="Oval 26"/>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solidFill>
                    <a:srgbClr val="000000"/>
                  </a:solidFill>
                  <a:round/>
                </a14:hiddenLine>
              </a:ext>
            </a:extLst>
          </p:spPr>
          <p:txBody>
            <a:bodyPr wrap="none" anchor="ct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lgn="ctr" eaLnBrk="1" hangingPunct="1">
                <a:spcBef>
                  <a:spcPct val="0"/>
                </a:spcBef>
                <a:buClrTx/>
                <a:buFontTx/>
                <a:buNone/>
              </a:pPr>
              <a:endParaRPr lang="zh-CN" altLang="en-US" sz="1600">
                <a:latin typeface="Microsoft YaHei UI" panose="020B0503020204020204" pitchFamily="34" charset="-122"/>
                <a:ea typeface="Microsoft YaHei UI" panose="020B0503020204020204" pitchFamily="34" charset="-122"/>
              </a:endParaRPr>
            </a:p>
          </p:txBody>
        </p:sp>
        <p:sp>
          <p:nvSpPr>
            <p:cNvPr id="37" name="Oval 27"/>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solidFill>
                    <a:srgbClr val="000000"/>
                  </a:solidFill>
                  <a:round/>
                </a14:hiddenLine>
              </a:ext>
            </a:extLst>
          </p:spPr>
          <p:txBody>
            <a:bodyPr wrap="none" anchor="ct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lgn="ctr" eaLnBrk="1" hangingPunct="1">
                <a:spcBef>
                  <a:spcPct val="0"/>
                </a:spcBef>
                <a:buClrTx/>
                <a:buFontTx/>
                <a:buNone/>
              </a:pPr>
              <a:endParaRPr lang="zh-CN" altLang="en-US" sz="1600">
                <a:latin typeface="Microsoft YaHei UI" panose="020B0503020204020204" pitchFamily="34" charset="-122"/>
                <a:ea typeface="Microsoft YaHei UI" panose="020B0503020204020204" pitchFamily="34" charset="-122"/>
              </a:endParaRPr>
            </a:p>
          </p:txBody>
        </p:sp>
        <p:sp>
          <p:nvSpPr>
            <p:cNvPr id="38" name="Oval 28"/>
            <p:cNvSpPr>
              <a:spLocks noChangeArrowheads="1"/>
            </p:cNvSpPr>
            <p:nvPr/>
          </p:nvSpPr>
          <p:spPr bwMode="gray">
            <a:xfrm>
              <a:off x="2391" y="1387"/>
              <a:ext cx="988" cy="2201"/>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ln>
            <a:effectLst/>
          </p:spPr>
          <p:txBody>
            <a:bodyPr wrap="none" anchor="ctr">
              <a:spAutoFit/>
            </a:bodyPr>
            <a:lstStyle/>
            <a:p>
              <a:pPr algn="ctr" eaLnBrk="1" hangingPunct="1">
                <a:defRPr/>
              </a:pPr>
              <a:endParaRPr lang="zh-CN" altLang="en-US">
                <a:latin typeface="Microsoft YaHei UI" panose="020B0503020204020204" pitchFamily="34" charset="-122"/>
                <a:ea typeface="Microsoft YaHei UI" panose="020B0503020204020204" pitchFamily="34" charset="-122"/>
                <a:cs typeface="Arial" panose="020B0604020202020204" pitchFamily="34" charset="0"/>
              </a:endParaRPr>
            </a:p>
          </p:txBody>
        </p:sp>
        <p:sp>
          <p:nvSpPr>
            <p:cNvPr id="39" name="Oval 29"/>
            <p:cNvSpPr>
              <a:spLocks noChangeArrowheads="1"/>
            </p:cNvSpPr>
            <p:nvPr/>
          </p:nvSpPr>
          <p:spPr bwMode="gray">
            <a:xfrm>
              <a:off x="2391" y="1479"/>
              <a:ext cx="988" cy="2018"/>
            </a:xfrm>
            <a:prstGeom prst="ellipse">
              <a:avLst/>
            </a:prstGeom>
            <a:gradFill rotWithShape="1">
              <a:gsLst>
                <a:gs pos="0">
                  <a:srgbClr val="21B3E1"/>
                </a:gs>
                <a:gs pos="100000">
                  <a:srgbClr val="0F5368"/>
                </a:gs>
              </a:gsLst>
              <a:lin ang="5400000" scaled="1"/>
            </a:gradFill>
            <a:ln>
              <a:noFill/>
            </a:ln>
            <a:extLst>
              <a:ext uri="{91240B29-F687-4F45-9708-019B960494DF}">
                <a14:hiddenLine xmlns:a14="http://schemas.microsoft.com/office/drawing/2010/main" w="38100">
                  <a:solidFill>
                    <a:srgbClr val="000000"/>
                  </a:solidFill>
                  <a:round/>
                </a14:hiddenLine>
              </a:ext>
            </a:extLst>
          </p:spPr>
          <p:txBody>
            <a:bodyPr wrap="none" anchor="ctr">
              <a:spAutoFit/>
            </a:bodyP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lgn="ctr" eaLnBrk="1" hangingPunct="1">
                <a:spcBef>
                  <a:spcPct val="0"/>
                </a:spcBef>
                <a:buClrTx/>
                <a:buFontTx/>
                <a:buNone/>
              </a:pPr>
              <a:endParaRPr lang="zh-CN" altLang="en-US" sz="1600">
                <a:latin typeface="Microsoft YaHei UI" panose="020B0503020204020204" pitchFamily="34" charset="-122"/>
                <a:ea typeface="Microsoft YaHei UI" panose="020B0503020204020204" pitchFamily="34" charset="-122"/>
              </a:endParaRPr>
            </a:p>
          </p:txBody>
        </p:sp>
        <p:sp>
          <p:nvSpPr>
            <p:cNvPr id="40" name="Oval 30"/>
            <p:cNvSpPr>
              <a:spLocks noChangeArrowheads="1"/>
            </p:cNvSpPr>
            <p:nvPr/>
          </p:nvSpPr>
          <p:spPr bwMode="gray">
            <a:xfrm>
              <a:off x="2339" y="1387"/>
              <a:ext cx="1093" cy="2201"/>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ln>
            <a:effectLst/>
          </p:spPr>
          <p:txBody>
            <a:bodyPr anchor="ctr">
              <a:spAutoFit/>
            </a:bodyPr>
            <a:lstStyle/>
            <a:p>
              <a:pPr algn="ctr" eaLnBrk="1" hangingPunct="1">
                <a:defRPr/>
              </a:pPr>
              <a:endParaRPr lang="zh-CN" altLang="en-US">
                <a:latin typeface="Microsoft YaHei UI" panose="020B0503020204020204" pitchFamily="34" charset="-122"/>
                <a:ea typeface="Microsoft YaHei UI" panose="020B0503020204020204" pitchFamily="34" charset="-122"/>
                <a:cs typeface="Arial" panose="020B0604020202020204" pitchFamily="34" charset="0"/>
              </a:endParaRPr>
            </a:p>
          </p:txBody>
        </p:sp>
        <p:sp>
          <p:nvSpPr>
            <p:cNvPr id="41" name="Oval 31"/>
            <p:cNvSpPr>
              <a:spLocks noChangeArrowheads="1"/>
            </p:cNvSpPr>
            <p:nvPr/>
          </p:nvSpPr>
          <p:spPr bwMode="gray">
            <a:xfrm>
              <a:off x="2337" y="1479"/>
              <a:ext cx="1096" cy="2018"/>
            </a:xfrm>
            <a:prstGeom prst="ellipse">
              <a:avLst/>
            </a:prstGeom>
            <a:gradFill rotWithShape="1">
              <a:gsLst>
                <a:gs pos="0">
                  <a:srgbClr val="21B3E1"/>
                </a:gs>
                <a:gs pos="100000">
                  <a:srgbClr val="10576D"/>
                </a:gs>
              </a:gsLst>
              <a:lin ang="2700000" scaled="1"/>
            </a:gradFill>
            <a:ln>
              <a:noFill/>
            </a:ln>
            <a:extLst>
              <a:ext uri="{91240B29-F687-4F45-9708-019B960494DF}">
                <a14:hiddenLine xmlns:a14="http://schemas.microsoft.com/office/drawing/2010/main" w="38100">
                  <a:solidFill>
                    <a:srgbClr val="000000"/>
                  </a:solidFill>
                  <a:round/>
                </a14:hiddenLine>
              </a:ext>
            </a:extLst>
          </p:spPr>
          <p:txBody>
            <a:bodyPr anchor="ctr">
              <a:spAutoFit/>
            </a:bodyP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lgn="ctr" eaLnBrk="1" hangingPunct="1">
                <a:spcBef>
                  <a:spcPct val="0"/>
                </a:spcBef>
                <a:buClrTx/>
                <a:buFontTx/>
                <a:buNone/>
              </a:pPr>
              <a:endParaRPr lang="zh-CN" altLang="en-US" sz="1600">
                <a:latin typeface="Microsoft YaHei UI" panose="020B0503020204020204" pitchFamily="34" charset="-122"/>
                <a:ea typeface="Microsoft YaHei UI" panose="020B0503020204020204" pitchFamily="34" charset="-122"/>
              </a:endParaRPr>
            </a:p>
          </p:txBody>
        </p:sp>
      </p:grpSp>
      <p:grpSp>
        <p:nvGrpSpPr>
          <p:cNvPr id="42" name="Group 32"/>
          <p:cNvGrpSpPr/>
          <p:nvPr/>
        </p:nvGrpSpPr>
        <p:grpSpPr bwMode="auto">
          <a:xfrm>
            <a:off x="2146300" y="4304440"/>
            <a:ext cx="424470" cy="519245"/>
            <a:chOff x="2078" y="1387"/>
            <a:chExt cx="1615" cy="2201"/>
          </a:xfrm>
        </p:grpSpPr>
        <p:sp>
          <p:nvSpPr>
            <p:cNvPr id="43" name="Oval 33"/>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solidFill>
                    <a:srgbClr val="000000"/>
                  </a:solidFill>
                  <a:round/>
                </a14:hiddenLine>
              </a:ext>
            </a:extLst>
          </p:spPr>
          <p:txBody>
            <a:bodyPr wrap="none" anchor="ct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lgn="ctr" eaLnBrk="1" hangingPunct="1">
                <a:spcBef>
                  <a:spcPct val="0"/>
                </a:spcBef>
                <a:buClrTx/>
                <a:buFontTx/>
                <a:buNone/>
              </a:pPr>
              <a:endParaRPr lang="zh-CN" altLang="en-US" sz="1600">
                <a:latin typeface="Microsoft YaHei UI" panose="020B0503020204020204" pitchFamily="34" charset="-122"/>
                <a:ea typeface="Microsoft YaHei UI" panose="020B0503020204020204" pitchFamily="34" charset="-122"/>
              </a:endParaRPr>
            </a:p>
          </p:txBody>
        </p:sp>
        <p:sp>
          <p:nvSpPr>
            <p:cNvPr id="44" name="Oval 34"/>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solidFill>
                    <a:srgbClr val="000000"/>
                  </a:solidFill>
                  <a:round/>
                </a14:hiddenLine>
              </a:ext>
            </a:extLst>
          </p:spPr>
          <p:txBody>
            <a:bodyPr wrap="none" anchor="ct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lgn="ctr" eaLnBrk="1" hangingPunct="1">
                <a:spcBef>
                  <a:spcPct val="0"/>
                </a:spcBef>
                <a:buClrTx/>
                <a:buFontTx/>
                <a:buNone/>
              </a:pPr>
              <a:endParaRPr lang="zh-CN" altLang="en-US" sz="1600">
                <a:latin typeface="Microsoft YaHei UI" panose="020B0503020204020204" pitchFamily="34" charset="-122"/>
                <a:ea typeface="Microsoft YaHei UI" panose="020B0503020204020204" pitchFamily="34" charset="-122"/>
              </a:endParaRPr>
            </a:p>
          </p:txBody>
        </p:sp>
        <p:sp>
          <p:nvSpPr>
            <p:cNvPr id="45" name="Oval 35"/>
            <p:cNvSpPr>
              <a:spLocks noChangeArrowheads="1"/>
            </p:cNvSpPr>
            <p:nvPr/>
          </p:nvSpPr>
          <p:spPr bwMode="gray">
            <a:xfrm>
              <a:off x="2391" y="1387"/>
              <a:ext cx="988" cy="2201"/>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ln>
            <a:effectLst/>
          </p:spPr>
          <p:txBody>
            <a:bodyPr wrap="none" anchor="ctr">
              <a:spAutoFit/>
            </a:bodyPr>
            <a:lstStyle/>
            <a:p>
              <a:pPr algn="ctr" eaLnBrk="1" hangingPunct="1">
                <a:defRPr/>
              </a:pPr>
              <a:endParaRPr lang="zh-CN" altLang="en-US">
                <a:latin typeface="Microsoft YaHei UI" panose="020B0503020204020204" pitchFamily="34" charset="-122"/>
                <a:ea typeface="Microsoft YaHei UI" panose="020B0503020204020204" pitchFamily="34" charset="-122"/>
                <a:cs typeface="Arial" panose="020B0604020202020204" pitchFamily="34" charset="0"/>
              </a:endParaRPr>
            </a:p>
          </p:txBody>
        </p:sp>
        <p:sp>
          <p:nvSpPr>
            <p:cNvPr id="46" name="Oval 36"/>
            <p:cNvSpPr>
              <a:spLocks noChangeArrowheads="1"/>
            </p:cNvSpPr>
            <p:nvPr/>
          </p:nvSpPr>
          <p:spPr bwMode="gray">
            <a:xfrm>
              <a:off x="2391" y="1479"/>
              <a:ext cx="988" cy="2018"/>
            </a:xfrm>
            <a:prstGeom prst="ellipse">
              <a:avLst/>
            </a:prstGeom>
            <a:gradFill rotWithShape="1">
              <a:gsLst>
                <a:gs pos="0">
                  <a:srgbClr val="000000"/>
                </a:gs>
                <a:gs pos="100000">
                  <a:srgbClr val="8D67E1"/>
                </a:gs>
              </a:gsLst>
              <a:lin ang="2700000" scaled="1"/>
            </a:gradFill>
            <a:ln>
              <a:noFill/>
            </a:ln>
            <a:extLst>
              <a:ext uri="{91240B29-F687-4F45-9708-019B960494DF}">
                <a14:hiddenLine xmlns:a14="http://schemas.microsoft.com/office/drawing/2010/main" w="38100">
                  <a:solidFill>
                    <a:srgbClr val="000000"/>
                  </a:solidFill>
                  <a:round/>
                </a14:hiddenLine>
              </a:ext>
            </a:extLst>
          </p:spPr>
          <p:txBody>
            <a:bodyPr wrap="none" anchor="ctr">
              <a:spAutoFit/>
            </a:bodyP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lgn="ctr" eaLnBrk="1" hangingPunct="1">
                <a:spcBef>
                  <a:spcPct val="0"/>
                </a:spcBef>
                <a:buClrTx/>
                <a:buFontTx/>
                <a:buNone/>
              </a:pPr>
              <a:endParaRPr lang="zh-CN" altLang="en-US" sz="1600">
                <a:latin typeface="Microsoft YaHei UI" panose="020B0503020204020204" pitchFamily="34" charset="-122"/>
                <a:ea typeface="Microsoft YaHei UI" panose="020B0503020204020204" pitchFamily="34" charset="-122"/>
              </a:endParaRPr>
            </a:p>
          </p:txBody>
        </p:sp>
        <p:sp>
          <p:nvSpPr>
            <p:cNvPr id="47" name="Oval 37"/>
            <p:cNvSpPr>
              <a:spLocks noChangeArrowheads="1"/>
            </p:cNvSpPr>
            <p:nvPr/>
          </p:nvSpPr>
          <p:spPr bwMode="gray">
            <a:xfrm>
              <a:off x="2339" y="1387"/>
              <a:ext cx="1093" cy="2201"/>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ln>
            <a:effectLst/>
          </p:spPr>
          <p:txBody>
            <a:bodyPr anchor="ctr">
              <a:spAutoFit/>
            </a:bodyPr>
            <a:lstStyle/>
            <a:p>
              <a:pPr algn="ctr" eaLnBrk="1" hangingPunct="1">
                <a:defRPr/>
              </a:pPr>
              <a:endParaRPr lang="zh-CN" altLang="en-US">
                <a:latin typeface="Microsoft YaHei UI" panose="020B0503020204020204" pitchFamily="34" charset="-122"/>
                <a:ea typeface="Microsoft YaHei UI" panose="020B0503020204020204" pitchFamily="34" charset="-122"/>
                <a:cs typeface="Arial" panose="020B0604020202020204" pitchFamily="34" charset="0"/>
              </a:endParaRPr>
            </a:p>
          </p:txBody>
        </p:sp>
        <p:sp>
          <p:nvSpPr>
            <p:cNvPr id="48" name="Oval 38"/>
            <p:cNvSpPr>
              <a:spLocks noChangeArrowheads="1"/>
            </p:cNvSpPr>
            <p:nvPr/>
          </p:nvSpPr>
          <p:spPr bwMode="gray">
            <a:xfrm>
              <a:off x="2337" y="1479"/>
              <a:ext cx="1096" cy="2018"/>
            </a:xfrm>
            <a:prstGeom prst="ellipse">
              <a:avLst/>
            </a:prstGeom>
            <a:gradFill rotWithShape="1">
              <a:gsLst>
                <a:gs pos="0">
                  <a:srgbClr val="8D67E1"/>
                </a:gs>
                <a:gs pos="100000">
                  <a:srgbClr val="45326D"/>
                </a:gs>
              </a:gsLst>
              <a:lin ang="2700000" scaled="1"/>
            </a:gradFill>
            <a:ln>
              <a:noFill/>
            </a:ln>
            <a:extLst>
              <a:ext uri="{91240B29-F687-4F45-9708-019B960494DF}">
                <a14:hiddenLine xmlns:a14="http://schemas.microsoft.com/office/drawing/2010/main" w="38100">
                  <a:solidFill>
                    <a:srgbClr val="000000"/>
                  </a:solidFill>
                  <a:round/>
                </a14:hiddenLine>
              </a:ext>
            </a:extLst>
          </p:spPr>
          <p:txBody>
            <a:bodyPr anchor="ctr">
              <a:spAutoFit/>
            </a:bodyP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lgn="ctr" eaLnBrk="1" hangingPunct="1">
                <a:spcBef>
                  <a:spcPct val="0"/>
                </a:spcBef>
                <a:buClrTx/>
                <a:buFontTx/>
                <a:buNone/>
              </a:pPr>
              <a:endParaRPr lang="zh-CN" altLang="en-US" sz="1600">
                <a:latin typeface="Microsoft YaHei UI" panose="020B0503020204020204" pitchFamily="34" charset="-122"/>
                <a:ea typeface="Microsoft YaHei UI" panose="020B0503020204020204" pitchFamily="34" charset="-122"/>
              </a:endParaRPr>
            </a:p>
          </p:txBody>
        </p:sp>
      </p:grpSp>
      <p:grpSp>
        <p:nvGrpSpPr>
          <p:cNvPr id="49" name="Group 39"/>
          <p:cNvGrpSpPr/>
          <p:nvPr/>
        </p:nvGrpSpPr>
        <p:grpSpPr bwMode="auto">
          <a:xfrm>
            <a:off x="1651000" y="5079140"/>
            <a:ext cx="396717" cy="519245"/>
            <a:chOff x="2078" y="1387"/>
            <a:chExt cx="1615" cy="2201"/>
          </a:xfrm>
        </p:grpSpPr>
        <p:sp>
          <p:nvSpPr>
            <p:cNvPr id="50" name="Oval 40"/>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solidFill>
                    <a:srgbClr val="000000"/>
                  </a:solidFill>
                  <a:round/>
                </a14:hiddenLine>
              </a:ext>
            </a:extLst>
          </p:spPr>
          <p:txBody>
            <a:bodyPr wrap="none" anchor="ct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lgn="ctr" eaLnBrk="1" hangingPunct="1">
                <a:spcBef>
                  <a:spcPct val="0"/>
                </a:spcBef>
                <a:buClrTx/>
                <a:buFontTx/>
                <a:buNone/>
              </a:pPr>
              <a:endParaRPr lang="zh-CN" altLang="en-US" sz="1600">
                <a:latin typeface="Microsoft YaHei UI" panose="020B0503020204020204" pitchFamily="34" charset="-122"/>
                <a:ea typeface="Microsoft YaHei UI" panose="020B0503020204020204" pitchFamily="34" charset="-122"/>
              </a:endParaRPr>
            </a:p>
          </p:txBody>
        </p:sp>
        <p:sp>
          <p:nvSpPr>
            <p:cNvPr id="51" name="Oval 41"/>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solidFill>
                    <a:srgbClr val="000000"/>
                  </a:solidFill>
                  <a:round/>
                </a14:hiddenLine>
              </a:ext>
            </a:extLst>
          </p:spPr>
          <p:txBody>
            <a:bodyPr wrap="none" anchor="ct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lgn="ctr" eaLnBrk="1" hangingPunct="1">
                <a:spcBef>
                  <a:spcPct val="0"/>
                </a:spcBef>
                <a:buClrTx/>
                <a:buFontTx/>
                <a:buNone/>
              </a:pPr>
              <a:endParaRPr lang="zh-CN" altLang="en-US" sz="1600">
                <a:latin typeface="Microsoft YaHei UI" panose="020B0503020204020204" pitchFamily="34" charset="-122"/>
                <a:ea typeface="Microsoft YaHei UI" panose="020B0503020204020204" pitchFamily="34" charset="-122"/>
              </a:endParaRPr>
            </a:p>
          </p:txBody>
        </p:sp>
        <p:sp>
          <p:nvSpPr>
            <p:cNvPr id="52" name="Oval 42"/>
            <p:cNvSpPr>
              <a:spLocks noChangeArrowheads="1"/>
            </p:cNvSpPr>
            <p:nvPr/>
          </p:nvSpPr>
          <p:spPr bwMode="gray">
            <a:xfrm>
              <a:off x="2354" y="1387"/>
              <a:ext cx="1057" cy="2201"/>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ln>
            <a:effectLst/>
          </p:spPr>
          <p:txBody>
            <a:bodyPr wrap="none" anchor="ctr">
              <a:spAutoFit/>
            </a:bodyPr>
            <a:lstStyle/>
            <a:p>
              <a:pPr algn="ctr" eaLnBrk="1" hangingPunct="1">
                <a:defRPr/>
              </a:pPr>
              <a:endParaRPr lang="zh-CN" altLang="en-US">
                <a:latin typeface="Microsoft YaHei UI" panose="020B0503020204020204" pitchFamily="34" charset="-122"/>
                <a:ea typeface="Microsoft YaHei UI" panose="020B0503020204020204" pitchFamily="34" charset="-122"/>
                <a:cs typeface="Arial" panose="020B0604020202020204" pitchFamily="34" charset="0"/>
              </a:endParaRPr>
            </a:p>
          </p:txBody>
        </p:sp>
        <p:sp>
          <p:nvSpPr>
            <p:cNvPr id="53" name="Oval 43"/>
            <p:cNvSpPr>
              <a:spLocks noChangeArrowheads="1"/>
            </p:cNvSpPr>
            <p:nvPr/>
          </p:nvSpPr>
          <p:spPr bwMode="gray">
            <a:xfrm>
              <a:off x="2356" y="1479"/>
              <a:ext cx="1057" cy="2018"/>
            </a:xfrm>
            <a:prstGeom prst="ellipse">
              <a:avLst/>
            </a:prstGeom>
            <a:gradFill rotWithShape="1">
              <a:gsLst>
                <a:gs pos="0">
                  <a:srgbClr val="000000"/>
                </a:gs>
                <a:gs pos="100000">
                  <a:srgbClr val="E35E23"/>
                </a:gs>
              </a:gsLst>
              <a:lin ang="2700000" scaled="1"/>
            </a:gradFill>
            <a:ln>
              <a:noFill/>
            </a:ln>
            <a:extLst>
              <a:ext uri="{91240B29-F687-4F45-9708-019B960494DF}">
                <a14:hiddenLine xmlns:a14="http://schemas.microsoft.com/office/drawing/2010/main" w="38100">
                  <a:solidFill>
                    <a:srgbClr val="000000"/>
                  </a:solidFill>
                  <a:round/>
                </a14:hiddenLine>
              </a:ext>
            </a:extLst>
          </p:spPr>
          <p:txBody>
            <a:bodyPr wrap="none" anchor="ctr">
              <a:spAutoFit/>
            </a:bodyP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lgn="ctr" eaLnBrk="1" hangingPunct="1">
                <a:spcBef>
                  <a:spcPct val="0"/>
                </a:spcBef>
                <a:buClrTx/>
                <a:buFontTx/>
                <a:buNone/>
              </a:pPr>
              <a:endParaRPr lang="zh-CN" altLang="en-US" sz="1600">
                <a:latin typeface="Microsoft YaHei UI" panose="020B0503020204020204" pitchFamily="34" charset="-122"/>
                <a:ea typeface="Microsoft YaHei UI" panose="020B0503020204020204" pitchFamily="34" charset="-122"/>
              </a:endParaRPr>
            </a:p>
          </p:txBody>
        </p:sp>
        <p:sp>
          <p:nvSpPr>
            <p:cNvPr id="54" name="Oval 44"/>
            <p:cNvSpPr>
              <a:spLocks noChangeArrowheads="1"/>
            </p:cNvSpPr>
            <p:nvPr/>
          </p:nvSpPr>
          <p:spPr bwMode="gray">
            <a:xfrm>
              <a:off x="2337" y="1387"/>
              <a:ext cx="1097" cy="2201"/>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ln>
            <a:effectLst/>
          </p:spPr>
          <p:txBody>
            <a:bodyPr anchor="ctr">
              <a:spAutoFit/>
            </a:bodyPr>
            <a:lstStyle/>
            <a:p>
              <a:pPr algn="ctr" eaLnBrk="1" hangingPunct="1">
                <a:defRPr/>
              </a:pPr>
              <a:endParaRPr lang="zh-CN" altLang="en-US">
                <a:latin typeface="Microsoft YaHei UI" panose="020B0503020204020204" pitchFamily="34" charset="-122"/>
                <a:ea typeface="Microsoft YaHei UI" panose="020B0503020204020204" pitchFamily="34" charset="-122"/>
                <a:cs typeface="Arial" panose="020B0604020202020204" pitchFamily="34" charset="0"/>
              </a:endParaRPr>
            </a:p>
          </p:txBody>
        </p:sp>
        <p:sp>
          <p:nvSpPr>
            <p:cNvPr id="55" name="Oval 45"/>
            <p:cNvSpPr>
              <a:spLocks noChangeArrowheads="1"/>
            </p:cNvSpPr>
            <p:nvPr/>
          </p:nvSpPr>
          <p:spPr bwMode="gray">
            <a:xfrm>
              <a:off x="2337" y="1479"/>
              <a:ext cx="1096" cy="2018"/>
            </a:xfrm>
            <a:prstGeom prst="ellipse">
              <a:avLst/>
            </a:prstGeom>
            <a:gradFill rotWithShape="1">
              <a:gsLst>
                <a:gs pos="0">
                  <a:srgbClr val="E35E23"/>
                </a:gs>
                <a:gs pos="100000">
                  <a:srgbClr val="6E2E11"/>
                </a:gs>
              </a:gsLst>
              <a:lin ang="2700000" scaled="1"/>
            </a:gradFill>
            <a:ln>
              <a:noFill/>
            </a:ln>
            <a:extLst>
              <a:ext uri="{91240B29-F687-4F45-9708-019B960494DF}">
                <a14:hiddenLine xmlns:a14="http://schemas.microsoft.com/office/drawing/2010/main" w="38100">
                  <a:solidFill>
                    <a:srgbClr val="000000"/>
                  </a:solidFill>
                  <a:round/>
                </a14:hiddenLine>
              </a:ext>
            </a:extLst>
          </p:spPr>
          <p:txBody>
            <a:bodyPr anchor="ctr">
              <a:spAutoFit/>
            </a:bodyPr>
            <a:lstStyle>
              <a:lvl1pPr>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algn="ctr" eaLnBrk="1" hangingPunct="1">
                <a:spcBef>
                  <a:spcPct val="0"/>
                </a:spcBef>
                <a:buClrTx/>
                <a:buFontTx/>
                <a:buNone/>
              </a:pPr>
              <a:endParaRPr lang="zh-CN" altLang="en-US" sz="1600">
                <a:latin typeface="Microsoft YaHei UI" panose="020B0503020204020204" pitchFamily="34" charset="-122"/>
                <a:ea typeface="Microsoft YaHei UI" panose="020B0503020204020204" pitchFamily="34" charset="-122"/>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Rectangle 2"/>
          <p:cNvSpPr txBox="1">
            <a:spLocks noChangeArrowheads="1"/>
          </p:cNvSpPr>
          <p:nvPr/>
        </p:nvSpPr>
        <p:spPr>
          <a:xfrm>
            <a:off x="0" y="190500"/>
            <a:ext cx="9144000" cy="560388"/>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边际分析的应用 </a:t>
            </a:r>
            <a:r>
              <a:rPr lang="en-US" altLang="zh-CN" sz="2800" kern="0" dirty="0">
                <a:latin typeface="Microsoft YaHei UI" panose="020B0503020204020204" pitchFamily="34" charset="-122"/>
                <a:ea typeface="Microsoft YaHei UI" panose="020B0503020204020204" pitchFamily="34" charset="-122"/>
              </a:rPr>
              <a:t>Application of Margin Analysis </a:t>
            </a:r>
            <a:endParaRPr lang="zh-CN" altLang="en-US" sz="2800" kern="0" dirty="0">
              <a:latin typeface="Microsoft YaHei UI" panose="020B0503020204020204" pitchFamily="34" charset="-122"/>
              <a:ea typeface="Microsoft YaHei UI" panose="020B0503020204020204" pitchFamily="34" charset="-122"/>
            </a:endParaRPr>
          </a:p>
        </p:txBody>
      </p:sp>
      <p:grpSp>
        <p:nvGrpSpPr>
          <p:cNvPr id="2" name="组合 1"/>
          <p:cNvGrpSpPr/>
          <p:nvPr/>
        </p:nvGrpSpPr>
        <p:grpSpPr>
          <a:xfrm>
            <a:off x="386080" y="1167240"/>
            <a:ext cx="8285018" cy="4984179"/>
            <a:chOff x="1228436" y="1167241"/>
            <a:chExt cx="7712364" cy="4191002"/>
          </a:xfrm>
        </p:grpSpPr>
        <p:grpSp>
          <p:nvGrpSpPr>
            <p:cNvPr id="58" name="Group 3"/>
            <p:cNvGrpSpPr/>
            <p:nvPr/>
          </p:nvGrpSpPr>
          <p:grpSpPr bwMode="auto">
            <a:xfrm>
              <a:off x="1228436" y="1167241"/>
              <a:ext cx="7712364" cy="701675"/>
              <a:chOff x="892" y="1529"/>
              <a:chExt cx="4313" cy="409"/>
            </a:xfrm>
          </p:grpSpPr>
          <p:sp>
            <p:nvSpPr>
              <p:cNvPr id="59" name="AutoShape 4"/>
              <p:cNvSpPr>
                <a:spLocks noChangeArrowheads="1"/>
              </p:cNvSpPr>
              <p:nvPr/>
            </p:nvSpPr>
            <p:spPr bwMode="auto">
              <a:xfrm>
                <a:off x="892" y="1709"/>
                <a:ext cx="4313" cy="229"/>
              </a:xfrm>
              <a:prstGeom prst="parallelogram">
                <a:avLst>
                  <a:gd name="adj" fmla="val 134454"/>
                </a:avLst>
              </a:prstGeom>
              <a:solidFill>
                <a:srgbClr val="969696"/>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72000" tIns="0" rIns="0" bIns="0"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pPr>
                <a:endParaRPr lang="zh-CN" altLang="en-US" sz="1600">
                  <a:latin typeface="Arial" panose="020B0604020202020204" pitchFamily="34" charset="0"/>
                  <a:ea typeface="宋体" panose="02010600030101010101" pitchFamily="2" charset="-122"/>
                  <a:cs typeface="华文楷体" panose="02010600040101010101" pitchFamily="2" charset="-122"/>
                </a:endParaRPr>
              </a:p>
            </p:txBody>
          </p:sp>
          <p:sp>
            <p:nvSpPr>
              <p:cNvPr id="60" name="AutoShape 5"/>
              <p:cNvSpPr>
                <a:spLocks noChangeArrowheads="1"/>
              </p:cNvSpPr>
              <p:nvPr/>
            </p:nvSpPr>
            <p:spPr bwMode="auto">
              <a:xfrm>
                <a:off x="895" y="1529"/>
                <a:ext cx="4200" cy="384"/>
              </a:xfrm>
              <a:prstGeom prst="parallelogram">
                <a:avLst>
                  <a:gd name="adj" fmla="val 52865"/>
                </a:avLst>
              </a:prstGeom>
              <a:solidFill>
                <a:schemeClr val="bg1">
                  <a:lumMod val="65000"/>
                  <a:lumOff val="35000"/>
                </a:schemeClr>
              </a:solidFill>
              <a:ln w="6350">
                <a:solidFill>
                  <a:schemeClr val="accent2"/>
                </a:solidFill>
                <a:miter lim="800000"/>
              </a:ln>
            </p:spPr>
            <p:txBody>
              <a:bodyPr wrap="none" lIns="72000" tIns="0" rIns="0" bIns="0"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pPr>
                <a:endParaRPr lang="zh-CN" altLang="en-US" sz="1600">
                  <a:latin typeface="Arial" panose="020B0604020202020204" pitchFamily="34" charset="0"/>
                  <a:ea typeface="宋体" panose="02010600030101010101" pitchFamily="2" charset="-122"/>
                  <a:cs typeface="华文楷体" panose="02010600040101010101" pitchFamily="2" charset="-122"/>
                </a:endParaRPr>
              </a:p>
            </p:txBody>
          </p:sp>
          <p:sp>
            <p:nvSpPr>
              <p:cNvPr id="61" name="Text Box 6"/>
              <p:cNvSpPr txBox="1">
                <a:spLocks noChangeArrowheads="1"/>
              </p:cNvSpPr>
              <p:nvPr/>
            </p:nvSpPr>
            <p:spPr bwMode="auto">
              <a:xfrm>
                <a:off x="1099" y="1559"/>
                <a:ext cx="3792" cy="362"/>
              </a:xfrm>
              <a:prstGeom prst="rect">
                <a:avLst/>
              </a:prstGeom>
              <a:solidFill>
                <a:schemeClr val="bg1">
                  <a:lumMod val="65000"/>
                  <a:lumOff val="35000"/>
                </a:schemeClr>
              </a:solidFill>
              <a:ln>
                <a:noFill/>
              </a:ln>
              <a:extLs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spcBef>
                    <a:spcPct val="0"/>
                  </a:spcBef>
                  <a:buClrTx/>
                  <a:buSzTx/>
                  <a:buFontTx/>
                  <a:buNone/>
                </a:pPr>
                <a:r>
                  <a:rPr kumimoji="1" lang="zh-CN" altLang="en-US" sz="1600" dirty="0">
                    <a:solidFill>
                      <a:srgbClr val="FFFF00"/>
                    </a:solidFill>
                    <a:latin typeface="微软雅黑" panose="020B0503020204020204" charset="-122"/>
                    <a:ea typeface="微软雅黑" panose="020B0503020204020204" charset="-122"/>
                    <a:cs typeface="华文楷体" panose="02010600040101010101" pitchFamily="2" charset="-122"/>
                  </a:rPr>
                  <a:t>一次性订单的最低价格 </a:t>
                </a:r>
                <a:r>
                  <a:rPr kumimoji="1" lang="en-US" altLang="zh-CN" sz="1600" dirty="0">
                    <a:solidFill>
                      <a:srgbClr val="FFFF00"/>
                    </a:solidFill>
                    <a:latin typeface="微软雅黑" panose="020B0503020204020204" charset="-122"/>
                    <a:ea typeface="微软雅黑" panose="020B0503020204020204" charset="-122"/>
                    <a:cs typeface="华文楷体" panose="02010600040101010101" pitchFamily="2" charset="-122"/>
                  </a:rPr>
                  <a:t>= </a:t>
                </a:r>
                <a:r>
                  <a:rPr kumimoji="1" lang="zh-CN" altLang="en-US" sz="1600" dirty="0">
                    <a:solidFill>
                      <a:srgbClr val="FFFF00"/>
                    </a:solidFill>
                    <a:latin typeface="微软雅黑" panose="020B0503020204020204" charset="-122"/>
                    <a:ea typeface="微软雅黑" panose="020B0503020204020204" charset="-122"/>
                    <a:cs typeface="华文楷体" panose="02010600040101010101" pitchFamily="2" charset="-122"/>
                  </a:rPr>
                  <a:t>变动成本</a:t>
                </a:r>
                <a:r>
                  <a:rPr kumimoji="1" lang="en-US" altLang="zh-CN" sz="1600" dirty="0">
                    <a:solidFill>
                      <a:srgbClr val="FFFF00"/>
                    </a:solidFill>
                    <a:latin typeface="微软雅黑" panose="020B0503020204020204" charset="-122"/>
                    <a:ea typeface="微软雅黑" panose="020B0503020204020204" charset="-122"/>
                    <a:cs typeface="华文楷体" panose="02010600040101010101" pitchFamily="2" charset="-122"/>
                  </a:rPr>
                  <a:t>+</a:t>
                </a:r>
                <a:r>
                  <a:rPr kumimoji="1" lang="zh-CN" altLang="en-US" sz="1600" dirty="0">
                    <a:solidFill>
                      <a:srgbClr val="FFFF00"/>
                    </a:solidFill>
                    <a:latin typeface="微软雅黑" panose="020B0503020204020204" charset="-122"/>
                    <a:ea typeface="微软雅黑" panose="020B0503020204020204" charset="-122"/>
                    <a:cs typeface="华文楷体" panose="02010600040101010101" pitchFamily="2" charset="-122"/>
                  </a:rPr>
                  <a:t>新增固定成本</a:t>
                </a:r>
                <a:r>
                  <a:rPr kumimoji="1" lang="en-US" altLang="zh-CN" sz="1600" dirty="0">
                    <a:solidFill>
                      <a:srgbClr val="FFFF00"/>
                    </a:solidFill>
                    <a:latin typeface="微软雅黑" panose="020B0503020204020204" charset="-122"/>
                    <a:ea typeface="微软雅黑" panose="020B0503020204020204" charset="-122"/>
                    <a:cs typeface="华文楷体" panose="02010600040101010101" pitchFamily="2" charset="-122"/>
                  </a:rPr>
                  <a:t>+</a:t>
                </a:r>
                <a:r>
                  <a:rPr kumimoji="1" lang="zh-CN" altLang="en-US" sz="1600" dirty="0">
                    <a:solidFill>
                      <a:srgbClr val="FFFF00"/>
                    </a:solidFill>
                    <a:latin typeface="微软雅黑" panose="020B0503020204020204" charset="-122"/>
                    <a:ea typeface="微软雅黑" panose="020B0503020204020204" charset="-122"/>
                    <a:cs typeface="华文楷体" panose="02010600040101010101" pitchFamily="2" charset="-122"/>
                  </a:rPr>
                  <a:t>机会成本</a:t>
                </a:r>
                <a:endParaRPr kumimoji="1" lang="en-US" altLang="zh-CN" sz="1600" dirty="0">
                  <a:solidFill>
                    <a:srgbClr val="FFFF00"/>
                  </a:solidFill>
                  <a:latin typeface="微软雅黑" panose="020B0503020204020204" charset="-122"/>
                  <a:ea typeface="微软雅黑" panose="020B0503020204020204" charset="-122"/>
                  <a:cs typeface="华文楷体" panose="02010600040101010101" pitchFamily="2" charset="-122"/>
                </a:endParaRPr>
              </a:p>
              <a:p>
                <a:pPr algn="ctr">
                  <a:spcBef>
                    <a:spcPct val="0"/>
                  </a:spcBef>
                  <a:buClrTx/>
                  <a:buSzTx/>
                  <a:buFontTx/>
                  <a:buNone/>
                </a:pPr>
                <a:r>
                  <a:rPr kumimoji="1" lang="en-US" altLang="zh-CN" sz="1600" dirty="0">
                    <a:latin typeface="微软雅黑" panose="020B0503020204020204" charset="-122"/>
                    <a:ea typeface="微软雅黑" panose="020B0503020204020204" charset="-122"/>
                    <a:cs typeface="华文楷体" panose="02010600040101010101" pitchFamily="2" charset="-122"/>
                  </a:rPr>
                  <a:t>Minimum price for One-time order=variable cost + incremental fixed cost + opportunity cost </a:t>
                </a:r>
                <a:endParaRPr kumimoji="1" lang="zh-CN" altLang="en-US" sz="1600" dirty="0">
                  <a:latin typeface="微软雅黑" panose="020B0503020204020204" charset="-122"/>
                  <a:ea typeface="微软雅黑" panose="020B0503020204020204" charset="-122"/>
                  <a:cs typeface="华文楷体" panose="02010600040101010101" pitchFamily="2" charset="-122"/>
                </a:endParaRPr>
              </a:p>
            </p:txBody>
          </p:sp>
        </p:grpSp>
        <p:grpSp>
          <p:nvGrpSpPr>
            <p:cNvPr id="62" name="Group 7"/>
            <p:cNvGrpSpPr/>
            <p:nvPr/>
          </p:nvGrpSpPr>
          <p:grpSpPr bwMode="auto">
            <a:xfrm>
              <a:off x="1228436" y="2038779"/>
              <a:ext cx="7712364" cy="701675"/>
              <a:chOff x="892" y="1529"/>
              <a:chExt cx="4313" cy="409"/>
            </a:xfrm>
          </p:grpSpPr>
          <p:sp>
            <p:nvSpPr>
              <p:cNvPr id="63" name="AutoShape 8"/>
              <p:cNvSpPr>
                <a:spLocks noChangeArrowheads="1"/>
              </p:cNvSpPr>
              <p:nvPr/>
            </p:nvSpPr>
            <p:spPr bwMode="auto">
              <a:xfrm>
                <a:off x="892" y="1709"/>
                <a:ext cx="4313" cy="229"/>
              </a:xfrm>
              <a:prstGeom prst="parallelogram">
                <a:avLst>
                  <a:gd name="adj" fmla="val 134454"/>
                </a:avLst>
              </a:prstGeom>
              <a:solidFill>
                <a:srgbClr val="969696"/>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72000" tIns="0" rIns="0" bIns="0"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pPr>
                <a:endParaRPr lang="zh-CN" altLang="en-US" sz="1600">
                  <a:latin typeface="Arial" panose="020B0604020202020204" pitchFamily="34" charset="0"/>
                  <a:ea typeface="宋体" panose="02010600030101010101" pitchFamily="2" charset="-122"/>
                  <a:cs typeface="华文楷体" panose="02010600040101010101" pitchFamily="2" charset="-122"/>
                </a:endParaRPr>
              </a:p>
            </p:txBody>
          </p:sp>
          <p:sp>
            <p:nvSpPr>
              <p:cNvPr id="64" name="AutoShape 9"/>
              <p:cNvSpPr>
                <a:spLocks noChangeArrowheads="1"/>
              </p:cNvSpPr>
              <p:nvPr/>
            </p:nvSpPr>
            <p:spPr bwMode="auto">
              <a:xfrm>
                <a:off x="895" y="1529"/>
                <a:ext cx="4200" cy="384"/>
              </a:xfrm>
              <a:prstGeom prst="parallelogram">
                <a:avLst>
                  <a:gd name="adj" fmla="val 52865"/>
                </a:avLst>
              </a:prstGeom>
              <a:solidFill>
                <a:schemeClr val="bg1">
                  <a:lumMod val="65000"/>
                  <a:lumOff val="35000"/>
                </a:schemeClr>
              </a:solidFill>
              <a:ln w="6350">
                <a:solidFill>
                  <a:schemeClr val="accent2"/>
                </a:solidFill>
                <a:miter lim="800000"/>
              </a:ln>
            </p:spPr>
            <p:txBody>
              <a:bodyPr wrap="none" lIns="72000" tIns="0" rIns="0" bIns="0"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pPr>
                <a:endParaRPr lang="zh-CN" altLang="en-US" sz="1600">
                  <a:latin typeface="Arial" panose="020B0604020202020204" pitchFamily="34" charset="0"/>
                  <a:ea typeface="宋体" panose="02010600030101010101" pitchFamily="2" charset="-122"/>
                  <a:cs typeface="华文楷体" panose="02010600040101010101" pitchFamily="2" charset="-122"/>
                </a:endParaRPr>
              </a:p>
            </p:txBody>
          </p:sp>
          <p:sp>
            <p:nvSpPr>
              <p:cNvPr id="65" name="Text Box 10"/>
              <p:cNvSpPr txBox="1">
                <a:spLocks noChangeArrowheads="1"/>
              </p:cNvSpPr>
              <p:nvPr/>
            </p:nvSpPr>
            <p:spPr bwMode="auto">
              <a:xfrm>
                <a:off x="1099" y="1561"/>
                <a:ext cx="3792" cy="362"/>
              </a:xfrm>
              <a:prstGeom prst="rect">
                <a:avLst/>
              </a:prstGeom>
              <a:solidFill>
                <a:schemeClr val="bg1">
                  <a:lumMod val="65000"/>
                  <a:lumOff val="35000"/>
                </a:schemeClr>
              </a:solidFill>
              <a:ln>
                <a:noFill/>
              </a:ln>
              <a:extLs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spcBef>
                    <a:spcPct val="0"/>
                  </a:spcBef>
                  <a:buClrTx/>
                  <a:buSzTx/>
                  <a:buFontTx/>
                  <a:buNone/>
                </a:pPr>
                <a:r>
                  <a:rPr kumimoji="1" lang="zh-CN" altLang="en-US" sz="1600" dirty="0">
                    <a:solidFill>
                      <a:srgbClr val="FFFF00"/>
                    </a:solidFill>
                    <a:latin typeface="微软雅黑" panose="020B0503020204020204" charset="-122"/>
                    <a:ea typeface="微软雅黑" panose="020B0503020204020204" charset="-122"/>
                  </a:rPr>
                  <a:t>外包的最高价格</a:t>
                </a:r>
                <a:r>
                  <a:rPr kumimoji="1" lang="en-US" altLang="zh-CN" sz="1600" dirty="0">
                    <a:solidFill>
                      <a:srgbClr val="FFFF00"/>
                    </a:solidFill>
                    <a:latin typeface="微软雅黑" panose="020B0503020204020204" charset="-122"/>
                    <a:ea typeface="微软雅黑" panose="020B0503020204020204" charset="-122"/>
                  </a:rPr>
                  <a:t>=</a:t>
                </a:r>
                <a:r>
                  <a:rPr kumimoji="1" lang="zh-CN" altLang="en-US" sz="1600" dirty="0">
                    <a:solidFill>
                      <a:srgbClr val="FFFF00"/>
                    </a:solidFill>
                    <a:latin typeface="微软雅黑" panose="020B0503020204020204" charset="-122"/>
                    <a:ea typeface="微软雅黑" panose="020B0503020204020204" charset="-122"/>
                  </a:rPr>
                  <a:t>变动成本</a:t>
                </a:r>
                <a:r>
                  <a:rPr kumimoji="1" lang="en-US" altLang="zh-CN" sz="1600" dirty="0">
                    <a:solidFill>
                      <a:srgbClr val="FFFF00"/>
                    </a:solidFill>
                    <a:latin typeface="微软雅黑" panose="020B0503020204020204" charset="-122"/>
                    <a:ea typeface="微软雅黑" panose="020B0503020204020204" charset="-122"/>
                  </a:rPr>
                  <a:t>+</a:t>
                </a:r>
                <a:r>
                  <a:rPr kumimoji="1" lang="zh-CN" altLang="en-US" sz="1600" dirty="0">
                    <a:solidFill>
                      <a:srgbClr val="FFFF00"/>
                    </a:solidFill>
                    <a:latin typeface="微软雅黑" panose="020B0503020204020204" charset="-122"/>
                    <a:ea typeface="微软雅黑" panose="020B0503020204020204" charset="-122"/>
                  </a:rPr>
                  <a:t>可避免的固定成本</a:t>
                </a:r>
                <a:r>
                  <a:rPr kumimoji="1" lang="en-US" altLang="zh-CN" sz="1600" dirty="0">
                    <a:solidFill>
                      <a:srgbClr val="FFFF00"/>
                    </a:solidFill>
                    <a:latin typeface="微软雅黑" panose="020B0503020204020204" charset="-122"/>
                    <a:ea typeface="微软雅黑" panose="020B0503020204020204" charset="-122"/>
                  </a:rPr>
                  <a:t>+</a:t>
                </a:r>
                <a:r>
                  <a:rPr kumimoji="1" lang="zh-CN" altLang="en-US" sz="1600" dirty="0">
                    <a:solidFill>
                      <a:srgbClr val="FFFF00"/>
                    </a:solidFill>
                    <a:latin typeface="微软雅黑" panose="020B0503020204020204" charset="-122"/>
                    <a:ea typeface="微软雅黑" panose="020B0503020204020204" charset="-122"/>
                  </a:rPr>
                  <a:t>新增边际贡献</a:t>
                </a:r>
                <a:endParaRPr kumimoji="1" lang="en-US" altLang="zh-CN" sz="1600" dirty="0">
                  <a:solidFill>
                    <a:srgbClr val="FFFF00"/>
                  </a:solidFill>
                  <a:latin typeface="微软雅黑" panose="020B0503020204020204" charset="-122"/>
                  <a:ea typeface="微软雅黑" panose="020B0503020204020204" charset="-122"/>
                </a:endParaRPr>
              </a:p>
              <a:p>
                <a:pPr algn="ctr">
                  <a:spcBef>
                    <a:spcPct val="0"/>
                  </a:spcBef>
                  <a:buClrTx/>
                  <a:buSzTx/>
                  <a:buFontTx/>
                  <a:buNone/>
                </a:pPr>
                <a:r>
                  <a:rPr kumimoji="1" lang="en-US" altLang="zh-CN" sz="1600" dirty="0">
                    <a:latin typeface="微软雅黑" panose="020B0503020204020204" charset="-122"/>
                    <a:ea typeface="微软雅黑" panose="020B0503020204020204" charset="-122"/>
                  </a:rPr>
                  <a:t>Maximum price for outsourcing = variable cost + avoidable cost + increased contribution margin</a:t>
                </a:r>
                <a:endParaRPr kumimoji="1" lang="zh-CN" altLang="en-US" sz="1600" dirty="0">
                  <a:latin typeface="微软雅黑" panose="020B0503020204020204" charset="-122"/>
                  <a:ea typeface="微软雅黑" panose="020B0503020204020204" charset="-122"/>
                </a:endParaRPr>
              </a:p>
            </p:txBody>
          </p:sp>
        </p:grpSp>
        <p:grpSp>
          <p:nvGrpSpPr>
            <p:cNvPr id="66" name="Group 11"/>
            <p:cNvGrpSpPr/>
            <p:nvPr/>
          </p:nvGrpSpPr>
          <p:grpSpPr bwMode="auto">
            <a:xfrm>
              <a:off x="1228436" y="2911904"/>
              <a:ext cx="7712364" cy="701675"/>
              <a:chOff x="892" y="1529"/>
              <a:chExt cx="4313" cy="409"/>
            </a:xfrm>
          </p:grpSpPr>
          <p:sp>
            <p:nvSpPr>
              <p:cNvPr id="67" name="AutoShape 12"/>
              <p:cNvSpPr>
                <a:spLocks noChangeArrowheads="1"/>
              </p:cNvSpPr>
              <p:nvPr/>
            </p:nvSpPr>
            <p:spPr bwMode="auto">
              <a:xfrm>
                <a:off x="892" y="1709"/>
                <a:ext cx="4313" cy="229"/>
              </a:xfrm>
              <a:prstGeom prst="parallelogram">
                <a:avLst>
                  <a:gd name="adj" fmla="val 134454"/>
                </a:avLst>
              </a:prstGeom>
              <a:solidFill>
                <a:srgbClr val="969696"/>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72000" tIns="0" rIns="0" bIns="0"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pPr>
                <a:endParaRPr lang="zh-CN" altLang="en-US" sz="1600">
                  <a:latin typeface="Arial" panose="020B0604020202020204" pitchFamily="34" charset="0"/>
                  <a:ea typeface="宋体" panose="02010600030101010101" pitchFamily="2" charset="-122"/>
                  <a:cs typeface="华文楷体" panose="02010600040101010101" pitchFamily="2" charset="-122"/>
                </a:endParaRPr>
              </a:p>
            </p:txBody>
          </p:sp>
          <p:sp>
            <p:nvSpPr>
              <p:cNvPr id="68" name="AutoShape 13"/>
              <p:cNvSpPr>
                <a:spLocks noChangeArrowheads="1"/>
              </p:cNvSpPr>
              <p:nvPr/>
            </p:nvSpPr>
            <p:spPr bwMode="auto">
              <a:xfrm>
                <a:off x="895" y="1529"/>
                <a:ext cx="4200" cy="384"/>
              </a:xfrm>
              <a:prstGeom prst="parallelogram">
                <a:avLst>
                  <a:gd name="adj" fmla="val 52865"/>
                </a:avLst>
              </a:prstGeom>
              <a:solidFill>
                <a:schemeClr val="bg1">
                  <a:lumMod val="65000"/>
                  <a:lumOff val="35000"/>
                </a:schemeClr>
              </a:solidFill>
              <a:ln w="6350">
                <a:solidFill>
                  <a:schemeClr val="accent2"/>
                </a:solidFill>
                <a:miter lim="800000"/>
              </a:ln>
            </p:spPr>
            <p:txBody>
              <a:bodyPr wrap="none" lIns="72000" tIns="0" rIns="0" bIns="0"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pPr>
                <a:endParaRPr lang="zh-CN" altLang="en-US" sz="1600" dirty="0">
                  <a:latin typeface="Arial" panose="020B0604020202020204" pitchFamily="34" charset="0"/>
                  <a:ea typeface="宋体" panose="02010600030101010101" pitchFamily="2" charset="-122"/>
                  <a:cs typeface="华文楷体" panose="02010600040101010101" pitchFamily="2" charset="-122"/>
                </a:endParaRPr>
              </a:p>
            </p:txBody>
          </p:sp>
          <p:sp>
            <p:nvSpPr>
              <p:cNvPr id="69" name="Text Box 14"/>
              <p:cNvSpPr txBox="1">
                <a:spLocks noChangeArrowheads="1"/>
              </p:cNvSpPr>
              <p:nvPr/>
            </p:nvSpPr>
            <p:spPr bwMode="auto">
              <a:xfrm>
                <a:off x="1099" y="1563"/>
                <a:ext cx="3792" cy="362"/>
              </a:xfrm>
              <a:prstGeom prst="rect">
                <a:avLst/>
              </a:prstGeom>
              <a:solidFill>
                <a:schemeClr val="bg1">
                  <a:lumMod val="65000"/>
                  <a:lumOff val="35000"/>
                </a:schemeClr>
              </a:solidFill>
              <a:ln>
                <a:noFill/>
              </a:ln>
              <a:extLs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spcBef>
                    <a:spcPct val="0"/>
                  </a:spcBef>
                  <a:buClrTx/>
                  <a:buSzTx/>
                  <a:buFontTx/>
                  <a:buNone/>
                </a:pPr>
                <a:r>
                  <a:rPr kumimoji="1" lang="zh-CN" altLang="en-US" sz="1600" dirty="0">
                    <a:solidFill>
                      <a:srgbClr val="FFFF00"/>
                    </a:solidFill>
                    <a:latin typeface="微软雅黑" panose="020B0503020204020204" charset="-122"/>
                    <a:ea typeface="微软雅黑" panose="020B0503020204020204" charset="-122"/>
                  </a:rPr>
                  <a:t>产品或服务的再加工：加工后与加工前的收入差大于再加工成本</a:t>
                </a:r>
                <a:endParaRPr kumimoji="1" lang="en-US" altLang="zh-CN" sz="1600" dirty="0">
                  <a:solidFill>
                    <a:srgbClr val="FFFF00"/>
                  </a:solidFill>
                  <a:latin typeface="微软雅黑" panose="020B0503020204020204" charset="-122"/>
                  <a:ea typeface="微软雅黑" panose="020B0503020204020204" charset="-122"/>
                </a:endParaRPr>
              </a:p>
              <a:p>
                <a:pPr algn="ctr">
                  <a:spcBef>
                    <a:spcPct val="0"/>
                  </a:spcBef>
                  <a:buClrTx/>
                  <a:buSzTx/>
                  <a:buFontTx/>
                  <a:buNone/>
                </a:pPr>
                <a:r>
                  <a:rPr kumimoji="1" lang="en-US" altLang="zh-CN" sz="1600" dirty="0">
                    <a:latin typeface="微软雅黑" panose="020B0503020204020204" charset="-122"/>
                    <a:ea typeface="微软雅黑" panose="020B0503020204020204" charset="-122"/>
                  </a:rPr>
                  <a:t>Further processing decision: the difference of revenue  before further processing and after processing exceed processing cost </a:t>
                </a:r>
                <a:endParaRPr kumimoji="1" lang="zh-CN" altLang="en-US" sz="1600" dirty="0">
                  <a:latin typeface="微软雅黑" panose="020B0503020204020204" charset="-122"/>
                  <a:ea typeface="微软雅黑" panose="020B0503020204020204" charset="-122"/>
                </a:endParaRPr>
              </a:p>
            </p:txBody>
          </p:sp>
        </p:grpSp>
        <p:grpSp>
          <p:nvGrpSpPr>
            <p:cNvPr id="70" name="Group 15"/>
            <p:cNvGrpSpPr/>
            <p:nvPr/>
          </p:nvGrpSpPr>
          <p:grpSpPr bwMode="auto">
            <a:xfrm>
              <a:off x="1228436" y="3783441"/>
              <a:ext cx="7712364" cy="701675"/>
              <a:chOff x="892" y="1529"/>
              <a:chExt cx="4313" cy="409"/>
            </a:xfrm>
          </p:grpSpPr>
          <p:sp>
            <p:nvSpPr>
              <p:cNvPr id="71" name="AutoShape 16"/>
              <p:cNvSpPr>
                <a:spLocks noChangeArrowheads="1"/>
              </p:cNvSpPr>
              <p:nvPr/>
            </p:nvSpPr>
            <p:spPr bwMode="auto">
              <a:xfrm>
                <a:off x="892" y="1709"/>
                <a:ext cx="4313" cy="229"/>
              </a:xfrm>
              <a:prstGeom prst="parallelogram">
                <a:avLst>
                  <a:gd name="adj" fmla="val 134454"/>
                </a:avLst>
              </a:prstGeom>
              <a:solidFill>
                <a:srgbClr val="969696"/>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72000" tIns="0" rIns="0" bIns="0"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pPr>
                <a:endParaRPr lang="zh-CN" altLang="en-US" sz="1600">
                  <a:latin typeface="Arial" panose="020B0604020202020204" pitchFamily="34" charset="0"/>
                  <a:ea typeface="宋体" panose="02010600030101010101" pitchFamily="2" charset="-122"/>
                  <a:cs typeface="华文楷体" panose="02010600040101010101" pitchFamily="2" charset="-122"/>
                </a:endParaRPr>
              </a:p>
            </p:txBody>
          </p:sp>
          <p:sp>
            <p:nvSpPr>
              <p:cNvPr id="72" name="AutoShape 17"/>
              <p:cNvSpPr>
                <a:spLocks noChangeArrowheads="1"/>
              </p:cNvSpPr>
              <p:nvPr/>
            </p:nvSpPr>
            <p:spPr bwMode="auto">
              <a:xfrm>
                <a:off x="895" y="1529"/>
                <a:ext cx="4200" cy="384"/>
              </a:xfrm>
              <a:prstGeom prst="parallelogram">
                <a:avLst>
                  <a:gd name="adj" fmla="val 52865"/>
                </a:avLst>
              </a:prstGeom>
              <a:solidFill>
                <a:schemeClr val="bg1">
                  <a:lumMod val="65000"/>
                  <a:lumOff val="35000"/>
                </a:schemeClr>
              </a:solidFill>
              <a:ln w="6350">
                <a:solidFill>
                  <a:schemeClr val="accent2"/>
                </a:solidFill>
                <a:miter lim="800000"/>
              </a:ln>
            </p:spPr>
            <p:txBody>
              <a:bodyPr wrap="none" lIns="72000" tIns="0" rIns="0" bIns="0"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pPr>
                <a:endParaRPr lang="zh-CN" altLang="en-US" sz="1600">
                  <a:latin typeface="Arial" panose="020B0604020202020204" pitchFamily="34" charset="0"/>
                  <a:ea typeface="宋体" panose="02010600030101010101" pitchFamily="2" charset="-122"/>
                  <a:cs typeface="华文楷体" panose="02010600040101010101" pitchFamily="2" charset="-122"/>
                </a:endParaRPr>
              </a:p>
            </p:txBody>
          </p:sp>
          <p:sp>
            <p:nvSpPr>
              <p:cNvPr id="73" name="Text Box 18"/>
              <p:cNvSpPr txBox="1">
                <a:spLocks noChangeArrowheads="1"/>
              </p:cNvSpPr>
              <p:nvPr/>
            </p:nvSpPr>
            <p:spPr bwMode="auto">
              <a:xfrm>
                <a:off x="1099" y="1544"/>
                <a:ext cx="3792" cy="362"/>
              </a:xfrm>
              <a:prstGeom prst="rect">
                <a:avLst/>
              </a:prstGeom>
              <a:solidFill>
                <a:schemeClr val="bg1">
                  <a:lumMod val="65000"/>
                  <a:lumOff val="35000"/>
                </a:schemeClr>
              </a:solidFill>
              <a:ln>
                <a:noFill/>
              </a:ln>
              <a:extLs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spcBef>
                    <a:spcPct val="0"/>
                  </a:spcBef>
                  <a:buClrTx/>
                  <a:buSzTx/>
                  <a:buFontTx/>
                  <a:buNone/>
                </a:pPr>
                <a:r>
                  <a:rPr kumimoji="1" lang="zh-CN" altLang="en-US" sz="1600" dirty="0">
                    <a:solidFill>
                      <a:srgbClr val="FFFF00"/>
                    </a:solidFill>
                    <a:latin typeface="微软雅黑" panose="020B0503020204020204" charset="-122"/>
                    <a:ea typeface="微软雅黑" panose="020B0503020204020204" charset="-122"/>
                  </a:rPr>
                  <a:t>是否关闭一个分部：可避免成本大于损失的边际贡献</a:t>
                </a:r>
                <a:endParaRPr kumimoji="1" lang="en-US" altLang="zh-CN" sz="1600" dirty="0">
                  <a:solidFill>
                    <a:srgbClr val="FFFF00"/>
                  </a:solidFill>
                  <a:latin typeface="微软雅黑" panose="020B0503020204020204" charset="-122"/>
                  <a:ea typeface="微软雅黑" panose="020B0503020204020204" charset="-122"/>
                </a:endParaRPr>
              </a:p>
              <a:p>
                <a:pPr algn="ctr">
                  <a:spcBef>
                    <a:spcPct val="0"/>
                  </a:spcBef>
                  <a:buClrTx/>
                  <a:buSzTx/>
                  <a:buNone/>
                </a:pPr>
                <a:r>
                  <a:rPr kumimoji="1" lang="en-US" altLang="zh-CN" sz="1600" dirty="0">
                    <a:latin typeface="微软雅黑" panose="020B0503020204020204" charset="-122"/>
                    <a:ea typeface="微软雅黑" panose="020B0503020204020204" charset="-122"/>
                  </a:rPr>
                  <a:t>Whether to close a segment: avoidable costs exceed reduced contribution margin</a:t>
                </a:r>
                <a:endParaRPr kumimoji="1" lang="zh-CN" altLang="en-US" sz="1600" dirty="0">
                  <a:latin typeface="微软雅黑" panose="020B0503020204020204" charset="-122"/>
                  <a:ea typeface="微软雅黑" panose="020B0503020204020204" charset="-122"/>
                </a:endParaRPr>
              </a:p>
            </p:txBody>
          </p:sp>
        </p:grpSp>
        <p:grpSp>
          <p:nvGrpSpPr>
            <p:cNvPr id="74" name="Group 19"/>
            <p:cNvGrpSpPr/>
            <p:nvPr/>
          </p:nvGrpSpPr>
          <p:grpSpPr bwMode="auto">
            <a:xfrm>
              <a:off x="1228436" y="4657075"/>
              <a:ext cx="7712364" cy="701168"/>
              <a:chOff x="892" y="1529"/>
              <a:chExt cx="4313" cy="409"/>
            </a:xfrm>
          </p:grpSpPr>
          <p:sp>
            <p:nvSpPr>
              <p:cNvPr id="75" name="AutoShape 20"/>
              <p:cNvSpPr>
                <a:spLocks noChangeArrowheads="1"/>
              </p:cNvSpPr>
              <p:nvPr/>
            </p:nvSpPr>
            <p:spPr bwMode="auto">
              <a:xfrm>
                <a:off x="892" y="1709"/>
                <a:ext cx="4313" cy="229"/>
              </a:xfrm>
              <a:prstGeom prst="parallelogram">
                <a:avLst>
                  <a:gd name="adj" fmla="val 134454"/>
                </a:avLst>
              </a:prstGeom>
              <a:solidFill>
                <a:schemeClr val="hlink"/>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72000" tIns="0" rIns="0" bIns="0"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pPr>
                <a:endParaRPr lang="zh-CN" altLang="en-US" sz="1600">
                  <a:latin typeface="Arial" panose="020B0604020202020204" pitchFamily="34" charset="0"/>
                  <a:ea typeface="宋体" panose="02010600030101010101" pitchFamily="2" charset="-122"/>
                  <a:cs typeface="华文楷体" panose="02010600040101010101" pitchFamily="2" charset="-122"/>
                </a:endParaRPr>
              </a:p>
            </p:txBody>
          </p:sp>
          <p:sp>
            <p:nvSpPr>
              <p:cNvPr id="76" name="AutoShape 21"/>
              <p:cNvSpPr>
                <a:spLocks noChangeArrowheads="1"/>
              </p:cNvSpPr>
              <p:nvPr/>
            </p:nvSpPr>
            <p:spPr bwMode="auto">
              <a:xfrm>
                <a:off x="895" y="1529"/>
                <a:ext cx="4200" cy="384"/>
              </a:xfrm>
              <a:prstGeom prst="parallelogram">
                <a:avLst>
                  <a:gd name="adj" fmla="val 52865"/>
                </a:avLst>
              </a:prstGeom>
              <a:solidFill>
                <a:schemeClr val="bg1">
                  <a:lumMod val="65000"/>
                  <a:lumOff val="35000"/>
                </a:schemeClr>
              </a:solidFill>
              <a:ln w="6350">
                <a:solidFill>
                  <a:schemeClr val="accent2"/>
                </a:solidFill>
                <a:miter lim="800000"/>
              </a:ln>
            </p:spPr>
            <p:txBody>
              <a:bodyPr wrap="none" lIns="72000" tIns="0" rIns="0" bIns="0"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pPr>
                <a:endParaRPr lang="zh-CN" altLang="en-US" sz="1600" dirty="0">
                  <a:latin typeface="Arial" panose="020B0604020202020204" pitchFamily="34" charset="0"/>
                  <a:ea typeface="宋体" panose="02010600030101010101" pitchFamily="2" charset="-122"/>
                  <a:cs typeface="华文楷体" panose="02010600040101010101" pitchFamily="2" charset="-122"/>
                </a:endParaRPr>
              </a:p>
            </p:txBody>
          </p:sp>
          <p:sp>
            <p:nvSpPr>
              <p:cNvPr id="77" name="Text Box 22"/>
              <p:cNvSpPr txBox="1">
                <a:spLocks noChangeArrowheads="1"/>
              </p:cNvSpPr>
              <p:nvPr/>
            </p:nvSpPr>
            <p:spPr bwMode="auto">
              <a:xfrm>
                <a:off x="1099" y="1532"/>
                <a:ext cx="3792" cy="362"/>
              </a:xfrm>
              <a:prstGeom prst="rect">
                <a:avLst/>
              </a:prstGeom>
              <a:solidFill>
                <a:schemeClr val="bg1">
                  <a:lumMod val="65000"/>
                  <a:lumOff val="35000"/>
                </a:schemeClr>
              </a:solidFill>
              <a:ln>
                <a:noFill/>
              </a:ln>
              <a:extLs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spcBef>
                    <a:spcPct val="0"/>
                  </a:spcBef>
                  <a:buClrTx/>
                  <a:buSzTx/>
                  <a:buFontTx/>
                  <a:buNone/>
                </a:pPr>
                <a:r>
                  <a:rPr kumimoji="1" lang="zh-CN" altLang="en-US" sz="1600" dirty="0">
                    <a:solidFill>
                      <a:srgbClr val="FFFF00"/>
                    </a:solidFill>
                    <a:latin typeface="微软雅黑" panose="020B0503020204020204" charset="-122"/>
                    <a:ea typeface="微软雅黑" panose="020B0503020204020204" charset="-122"/>
                  </a:rPr>
                  <a:t>资源稀缺下优先做什么：单位稀缺资源产生最大边际贡献的产品</a:t>
                </a:r>
                <a:endParaRPr kumimoji="1" lang="en-US" altLang="zh-CN" sz="1600" dirty="0">
                  <a:solidFill>
                    <a:srgbClr val="FFFF00"/>
                  </a:solidFill>
                  <a:latin typeface="微软雅黑" panose="020B0503020204020204" charset="-122"/>
                  <a:ea typeface="微软雅黑" panose="020B0503020204020204" charset="-122"/>
                </a:endParaRPr>
              </a:p>
              <a:p>
                <a:pPr algn="ctr">
                  <a:spcBef>
                    <a:spcPct val="0"/>
                  </a:spcBef>
                  <a:buClrTx/>
                  <a:buSzTx/>
                  <a:buFontTx/>
                  <a:buNone/>
                </a:pPr>
                <a:r>
                  <a:rPr kumimoji="1" lang="en-US" altLang="zh-CN" sz="1600" dirty="0">
                    <a:latin typeface="微软雅黑" panose="020B0503020204020204" charset="-122"/>
                    <a:ea typeface="微软雅黑" panose="020B0503020204020204" charset="-122"/>
                  </a:rPr>
                  <a:t>What to produce with limited resource: the products  in which the unit limited resource create greatest contribution margin </a:t>
                </a:r>
                <a:endParaRPr kumimoji="1" lang="zh-CN" altLang="en-US" sz="1600" dirty="0">
                  <a:latin typeface="微软雅黑" panose="020B0503020204020204" charset="-122"/>
                  <a:ea typeface="微软雅黑" panose="020B0503020204020204" charset="-122"/>
                </a:endParaRPr>
              </a:p>
            </p:txBody>
          </p:sp>
        </p:grpSp>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
          <p:cNvSpPr>
            <a:spLocks noChangeArrowheads="1"/>
          </p:cNvSpPr>
          <p:nvPr/>
        </p:nvSpPr>
        <p:spPr bwMode="auto">
          <a:xfrm>
            <a:off x="11547" y="241304"/>
            <a:ext cx="10333179"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eaLnBrk="1" hangingPunct="1">
              <a:spcBef>
                <a:spcPct val="0"/>
              </a:spcBef>
              <a:buFontTx/>
              <a:buNone/>
            </a:pPr>
            <a:r>
              <a:rPr lang="zh-CN" altLang="en-US" sz="2800" dirty="0">
                <a:solidFill>
                  <a:srgbClr val="FFFF00"/>
                </a:solidFill>
                <a:latin typeface="Microsoft YaHei UI" panose="020B0503020204020204" pitchFamily="34" charset="-122"/>
                <a:ea typeface="Microsoft YaHei UI" panose="020B0503020204020204" pitchFamily="34" charset="-122"/>
                <a:cs typeface="+mj-cs"/>
              </a:rPr>
              <a:t>  是否接特殊订单的决策 </a:t>
            </a:r>
            <a:r>
              <a:rPr lang="en-US" altLang="zh-CN" sz="2800" kern="0" dirty="0">
                <a:latin typeface="Microsoft YaHei UI" panose="020B0503020204020204" pitchFamily="34" charset="-122"/>
                <a:ea typeface="Microsoft YaHei UI" panose="020B0503020204020204" pitchFamily="34" charset="-122"/>
                <a:cs typeface="+mj-cs"/>
              </a:rPr>
              <a:t>Whether to Take a Special Order </a:t>
            </a:r>
          </a:p>
        </p:txBody>
      </p:sp>
      <p:grpSp>
        <p:nvGrpSpPr>
          <p:cNvPr id="2" name="组合 1"/>
          <p:cNvGrpSpPr/>
          <p:nvPr/>
        </p:nvGrpSpPr>
        <p:grpSpPr>
          <a:xfrm>
            <a:off x="244290" y="1078815"/>
            <a:ext cx="8171885" cy="5394029"/>
            <a:chOff x="464125" y="1104900"/>
            <a:chExt cx="7467600" cy="3776663"/>
          </a:xfrm>
        </p:grpSpPr>
        <p:sp>
          <p:nvSpPr>
            <p:cNvPr id="13" name="Freeform 3"/>
            <p:cNvSpPr/>
            <p:nvPr/>
          </p:nvSpPr>
          <p:spPr bwMode="auto">
            <a:xfrm>
              <a:off x="3901485" y="4076165"/>
              <a:ext cx="665163" cy="273050"/>
            </a:xfrm>
            <a:custGeom>
              <a:avLst/>
              <a:gdLst>
                <a:gd name="T0" fmla="*/ 0 w 419"/>
                <a:gd name="T1" fmla="*/ 2147483646 h 207"/>
                <a:gd name="T2" fmla="*/ 2147483646 w 419"/>
                <a:gd name="T3" fmla="*/ 0 h 207"/>
                <a:gd name="T4" fmla="*/ 2147483646 w 419"/>
                <a:gd name="T5" fmla="*/ 2147483646 h 207"/>
                <a:gd name="T6" fmla="*/ 0 w 419"/>
                <a:gd name="T7" fmla="*/ 2147483646 h 207"/>
                <a:gd name="T8" fmla="*/ 0 60000 65536"/>
                <a:gd name="T9" fmla="*/ 0 60000 65536"/>
                <a:gd name="T10" fmla="*/ 0 60000 65536"/>
                <a:gd name="T11" fmla="*/ 0 60000 65536"/>
                <a:gd name="T12" fmla="*/ 0 w 419"/>
                <a:gd name="T13" fmla="*/ 0 h 207"/>
                <a:gd name="T14" fmla="*/ 419 w 419"/>
                <a:gd name="T15" fmla="*/ 207 h 207"/>
              </a:gdLst>
              <a:ahLst/>
              <a:cxnLst>
                <a:cxn ang="T8">
                  <a:pos x="T0" y="T1"/>
                </a:cxn>
                <a:cxn ang="T9">
                  <a:pos x="T2" y="T3"/>
                </a:cxn>
                <a:cxn ang="T10">
                  <a:pos x="T4" y="T5"/>
                </a:cxn>
                <a:cxn ang="T11">
                  <a:pos x="T6" y="T7"/>
                </a:cxn>
              </a:cxnLst>
              <a:rect l="T12" t="T13" r="T14" b="T15"/>
              <a:pathLst>
                <a:path w="419" h="207">
                  <a:moveTo>
                    <a:pt x="0" y="207"/>
                  </a:moveTo>
                  <a:cubicBezTo>
                    <a:pt x="31" y="32"/>
                    <a:pt x="139" y="0"/>
                    <a:pt x="209" y="0"/>
                  </a:cubicBezTo>
                  <a:cubicBezTo>
                    <a:pt x="279" y="0"/>
                    <a:pt x="403" y="34"/>
                    <a:pt x="419" y="207"/>
                  </a:cubicBezTo>
                  <a:cubicBezTo>
                    <a:pt x="419" y="207"/>
                    <a:pt x="0" y="207"/>
                    <a:pt x="0" y="207"/>
                  </a:cubicBezTo>
                  <a:close/>
                </a:path>
              </a:pathLst>
            </a:custGeom>
            <a:solidFill>
              <a:schemeClr val="bg1"/>
            </a:solidFill>
            <a:ln w="6350">
              <a:solidFill>
                <a:schemeClr val="tx1"/>
              </a:solidFill>
              <a:round/>
            </a:ln>
          </p:spPr>
          <p:txBody>
            <a:bodyPr wrap="none" lIns="72000" tIns="0" rIns="0" bIns="0" anchor="ctr"/>
            <a:lstStyle/>
            <a:p>
              <a:endParaRPr lang="zh-CN" altLang="en-US"/>
            </a:p>
          </p:txBody>
        </p:sp>
        <p:sp>
          <p:nvSpPr>
            <p:cNvPr id="14" name="Rectangle 4"/>
            <p:cNvSpPr>
              <a:spLocks noChangeArrowheads="1"/>
            </p:cNvSpPr>
            <p:nvPr/>
          </p:nvSpPr>
          <p:spPr bwMode="auto">
            <a:xfrm>
              <a:off x="1154687" y="1806575"/>
              <a:ext cx="2447144" cy="2549018"/>
            </a:xfrm>
            <a:prstGeom prst="rect">
              <a:avLst/>
            </a:prstGeom>
            <a:solidFill>
              <a:schemeClr val="bg1"/>
            </a:solidFill>
            <a:ln w="6350">
              <a:solidFill>
                <a:schemeClr val="tx1"/>
              </a:solidFill>
              <a:miter lim="800000"/>
            </a:ln>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1800" b="1">
                <a:latin typeface="微软雅黑" panose="020B0503020204020204" charset="-122"/>
                <a:ea typeface="微软雅黑" panose="020B0503020204020204" charset="-122"/>
              </a:endParaRPr>
            </a:p>
          </p:txBody>
        </p:sp>
        <p:sp>
          <p:nvSpPr>
            <p:cNvPr id="15" name="Rectangle 5"/>
            <p:cNvSpPr>
              <a:spLocks noChangeArrowheads="1"/>
            </p:cNvSpPr>
            <p:nvPr/>
          </p:nvSpPr>
          <p:spPr bwMode="auto">
            <a:xfrm>
              <a:off x="4866303" y="1806575"/>
              <a:ext cx="2393909" cy="2549018"/>
            </a:xfrm>
            <a:prstGeom prst="rect">
              <a:avLst/>
            </a:prstGeom>
            <a:solidFill>
              <a:schemeClr val="bg1"/>
            </a:solidFill>
            <a:ln w="6350">
              <a:solidFill>
                <a:schemeClr val="tx1"/>
              </a:solidFill>
              <a:miter lim="800000"/>
            </a:ln>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1800" b="1">
                <a:latin typeface="微软雅黑" panose="020B0503020204020204" charset="-122"/>
                <a:ea typeface="微软雅黑" panose="020B0503020204020204" charset="-122"/>
              </a:endParaRPr>
            </a:p>
          </p:txBody>
        </p:sp>
        <p:sp>
          <p:nvSpPr>
            <p:cNvPr id="16" name="Rectangle 6"/>
            <p:cNvSpPr>
              <a:spLocks noChangeArrowheads="1"/>
            </p:cNvSpPr>
            <p:nvPr/>
          </p:nvSpPr>
          <p:spPr bwMode="auto">
            <a:xfrm>
              <a:off x="814963" y="4355593"/>
              <a:ext cx="6811962" cy="185737"/>
            </a:xfrm>
            <a:prstGeom prst="rect">
              <a:avLst/>
            </a:prstGeom>
            <a:solidFill>
              <a:srgbClr val="969696"/>
            </a:solidFill>
            <a:ln w="6350">
              <a:solidFill>
                <a:schemeClr val="accent2"/>
              </a:solidFill>
              <a:miter lim="800000"/>
            </a:ln>
            <a:effectLst>
              <a:outerShdw dist="35921" dir="2700000" algn="ctr" rotWithShape="0">
                <a:schemeClr val="hlink"/>
              </a:outerShdw>
            </a:effectLst>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1800" b="1">
                <a:latin typeface="微软雅黑" panose="020B0503020204020204" charset="-122"/>
                <a:ea typeface="微软雅黑" panose="020B0503020204020204" charset="-122"/>
              </a:endParaRPr>
            </a:p>
          </p:txBody>
        </p:sp>
        <p:sp>
          <p:nvSpPr>
            <p:cNvPr id="17" name="AutoShape 7"/>
            <p:cNvSpPr>
              <a:spLocks noChangeArrowheads="1"/>
            </p:cNvSpPr>
            <p:nvPr/>
          </p:nvSpPr>
          <p:spPr bwMode="auto">
            <a:xfrm>
              <a:off x="4024888" y="4578350"/>
              <a:ext cx="387216" cy="303213"/>
            </a:xfrm>
            <a:prstGeom prst="triangle">
              <a:avLst>
                <a:gd name="adj" fmla="val 50000"/>
              </a:avLst>
            </a:prstGeom>
            <a:solidFill>
              <a:schemeClr val="hlink"/>
            </a:solidFill>
            <a:ln w="6350">
              <a:solidFill>
                <a:srgbClr val="808080"/>
              </a:solidFill>
              <a:miter lim="800000"/>
            </a:ln>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1800" b="1" dirty="0">
                <a:latin typeface="微软雅黑" panose="020B0503020204020204" charset="-122"/>
                <a:ea typeface="微软雅黑" panose="020B0503020204020204" charset="-122"/>
              </a:endParaRPr>
            </a:p>
          </p:txBody>
        </p:sp>
        <p:sp>
          <p:nvSpPr>
            <p:cNvPr id="18" name="Rectangle 8"/>
            <p:cNvSpPr>
              <a:spLocks noChangeArrowheads="1"/>
            </p:cNvSpPr>
            <p:nvPr/>
          </p:nvSpPr>
          <p:spPr bwMode="auto">
            <a:xfrm>
              <a:off x="1213216" y="1960563"/>
              <a:ext cx="2312653" cy="1870468"/>
            </a:xfrm>
            <a:prstGeom prst="rect">
              <a:avLst/>
            </a:prstGeom>
            <a:noFill/>
            <a:ln>
              <a:noFill/>
            </a:ln>
          </p:spPr>
          <p:txBody>
            <a:bodyPr wrap="square" lIns="0" tIns="0" rIns="0" bIns="0">
              <a:spAutoFit/>
            </a:bodyPr>
            <a:lstStyle>
              <a:lvl1pPr marL="342900" indent="-342900" eaLnBrk="0" hangingPunct="0">
                <a:spcBef>
                  <a:spcPct val="20000"/>
                </a:spcBef>
                <a:buChar char="•"/>
                <a:tabLst>
                  <a:tab pos="8521700" algn="r"/>
                </a:tabLst>
                <a:defRPr sz="3200">
                  <a:solidFill>
                    <a:schemeClr val="tx1"/>
                  </a:solidFill>
                  <a:latin typeface="Franklin Gothic Book" panose="020B0503020102020204" pitchFamily="34" charset="0"/>
                </a:defRPr>
              </a:lvl1pPr>
              <a:lvl2pPr marL="190500" indent="266700" eaLnBrk="0" hangingPunct="0">
                <a:spcBef>
                  <a:spcPct val="20000"/>
                </a:spcBef>
                <a:buChar char="–"/>
                <a:tabLst>
                  <a:tab pos="8521700" algn="r"/>
                </a:tabLst>
                <a:defRPr sz="2800">
                  <a:solidFill>
                    <a:schemeClr val="tx1"/>
                  </a:solidFill>
                  <a:latin typeface="Franklin Gothic Book" panose="020B0503020102020204" pitchFamily="34" charset="0"/>
                </a:defRPr>
              </a:lvl2pPr>
              <a:lvl3pPr marL="1143000" indent="-228600" eaLnBrk="0" hangingPunct="0">
                <a:spcBef>
                  <a:spcPct val="20000"/>
                </a:spcBef>
                <a:buChar char="•"/>
                <a:tabLst>
                  <a:tab pos="8521700" algn="r"/>
                </a:tabLst>
                <a:defRPr sz="2400">
                  <a:solidFill>
                    <a:schemeClr val="tx1"/>
                  </a:solidFill>
                  <a:latin typeface="Franklin Gothic Book" panose="020B0503020102020204" pitchFamily="34" charset="0"/>
                </a:defRPr>
              </a:lvl3pPr>
              <a:lvl4pPr marL="1600200" indent="-228600" eaLnBrk="0" hangingPunct="0">
                <a:spcBef>
                  <a:spcPct val="20000"/>
                </a:spcBef>
                <a:buChar char="–"/>
                <a:tabLst>
                  <a:tab pos="8521700" algn="r"/>
                </a:tabLst>
                <a:defRPr sz="2000">
                  <a:solidFill>
                    <a:schemeClr val="tx1"/>
                  </a:solidFill>
                  <a:latin typeface="Franklin Gothic Book" panose="020B0503020102020204" pitchFamily="34" charset="0"/>
                </a:defRPr>
              </a:lvl4pPr>
              <a:lvl5pPr marL="2057400" indent="-228600" eaLnBrk="0" hangingPunct="0">
                <a:spcBef>
                  <a:spcPct val="20000"/>
                </a:spcBef>
                <a:buChar char="»"/>
                <a:tabLst>
                  <a:tab pos="8521700" algn="r"/>
                </a:tabLst>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9pPr>
            </a:lstStyle>
            <a:p>
              <a:pPr marL="360680" lvl="1" indent="-184150" algn="ctr" eaLnBrk="1" hangingPunct="1">
                <a:buClr>
                  <a:schemeClr val="tx1"/>
                </a:buClr>
                <a:buFont typeface="Arial" panose="020B0604020202020204" pitchFamily="34" charset="0"/>
                <a:buNone/>
                <a:defRPr/>
              </a:pPr>
              <a:r>
                <a:rPr lang="zh-CN" altLang="de-DE" sz="2000" dirty="0">
                  <a:solidFill>
                    <a:srgbClr val="FFFF00"/>
                  </a:solidFill>
                  <a:latin typeface="微软雅黑" panose="020B0503020204020204" charset="-122"/>
                  <a:ea typeface="微软雅黑" panose="020B0503020204020204" charset="-122"/>
                </a:rPr>
                <a:t>收益 </a:t>
              </a:r>
              <a:r>
                <a:rPr lang="en-US" altLang="zh-CN" sz="2000" dirty="0">
                  <a:latin typeface="微软雅黑" panose="020B0503020204020204" charset="-122"/>
                  <a:ea typeface="微软雅黑" panose="020B0503020204020204" charset="-122"/>
                </a:rPr>
                <a:t>Benefit</a:t>
              </a:r>
              <a:endParaRPr lang="zh-CN" altLang="de-DE" sz="2000" dirty="0">
                <a:latin typeface="微软雅黑" panose="020B0503020204020204" charset="-122"/>
                <a:ea typeface="微软雅黑" panose="020B0503020204020204" charset="-122"/>
              </a:endParaRPr>
            </a:p>
            <a:p>
              <a:pPr marL="360680" lvl="1" indent="-184150" algn="ctr" eaLnBrk="1" hangingPunct="1">
                <a:buClr>
                  <a:schemeClr val="tx1"/>
                </a:buClr>
                <a:buFont typeface="Arial" panose="020B0604020202020204" pitchFamily="34" charset="0"/>
                <a:buNone/>
                <a:defRPr/>
              </a:pPr>
              <a:r>
                <a:rPr lang="zh-CN" altLang="de-DE" sz="1600" dirty="0">
                  <a:solidFill>
                    <a:srgbClr val="FFFF00"/>
                  </a:solidFill>
                  <a:latin typeface="微软雅黑" panose="020B0503020204020204" charset="-122"/>
                  <a:ea typeface="微软雅黑" panose="020B0503020204020204" charset="-122"/>
                </a:rPr>
                <a:t>新增收入 </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rgbClr val="FFFF00"/>
                </a:buClr>
                <a:buNone/>
                <a:defRPr/>
              </a:pPr>
              <a:r>
                <a:rPr lang="en-US" altLang="zh-CN" sz="1600" dirty="0">
                  <a:latin typeface="微软雅黑" panose="020B0503020204020204" charset="-122"/>
                  <a:ea typeface="微软雅黑" panose="020B0503020204020204" charset="-122"/>
                </a:rPr>
                <a:t>Incremental Income</a:t>
              </a:r>
            </a:p>
            <a:p>
              <a:pPr marL="360680" lvl="1" indent="-184150" eaLnBrk="1" hangingPunct="1">
                <a:buClr>
                  <a:srgbClr val="FFFF00"/>
                </a:buClr>
                <a:defRPr/>
              </a:pPr>
              <a:r>
                <a:rPr lang="zh-CN" altLang="en-US" sz="1600" dirty="0">
                  <a:solidFill>
                    <a:srgbClr val="FFFF00"/>
                  </a:solidFill>
                  <a:latin typeface="微软雅黑" panose="020B0503020204020204" charset="-122"/>
                  <a:ea typeface="微软雅黑" panose="020B0503020204020204" charset="-122"/>
                </a:rPr>
                <a:t>订单价格</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chemeClr val="tx1"/>
                </a:buClr>
                <a:defRPr/>
              </a:pPr>
              <a:r>
                <a:rPr lang="en-US" altLang="zh-CN" sz="1600" dirty="0">
                  <a:latin typeface="微软雅黑" panose="020B0503020204020204" charset="-122"/>
                  <a:ea typeface="微软雅黑" panose="020B0503020204020204" charset="-122"/>
                </a:rPr>
                <a:t>Order Price</a:t>
              </a:r>
            </a:p>
            <a:p>
              <a:pPr marL="360680" lvl="1" indent="-184150" algn="ctr" eaLnBrk="1" hangingPunct="1">
                <a:buClr>
                  <a:srgbClr val="FFFF00"/>
                </a:buClr>
                <a:buNone/>
                <a:defRPr/>
              </a:pPr>
              <a:r>
                <a:rPr lang="zh-CN" altLang="de-DE" sz="1600" dirty="0">
                  <a:solidFill>
                    <a:srgbClr val="FFFF00"/>
                  </a:solidFill>
                  <a:latin typeface="微软雅黑" panose="020B0503020204020204" charset="-122"/>
                  <a:ea typeface="微软雅黑" panose="020B0503020204020204" charset="-122"/>
                </a:rPr>
                <a:t>减少成本</a:t>
              </a:r>
              <a:endParaRPr lang="en-US" altLang="zh-CN" sz="1600" dirty="0">
                <a:solidFill>
                  <a:srgbClr val="FFFF00"/>
                </a:solidFill>
                <a:latin typeface="微软雅黑" panose="020B0503020204020204" charset="-122"/>
                <a:ea typeface="微软雅黑" panose="020B0503020204020204" charset="-122"/>
              </a:endParaRPr>
            </a:p>
            <a:p>
              <a:pPr marL="360680" lvl="1" indent="-184150" algn="ctr" eaLnBrk="1" hangingPunct="1">
                <a:buClr>
                  <a:srgbClr val="FFFF00"/>
                </a:buClr>
                <a:buNone/>
                <a:defRPr/>
              </a:pPr>
              <a:r>
                <a:rPr lang="en-US" altLang="zh-CN" sz="1600" dirty="0">
                  <a:latin typeface="微软雅黑" panose="020B0503020204020204" charset="-122"/>
                  <a:ea typeface="微软雅黑" panose="020B0503020204020204" charset="-122"/>
                </a:rPr>
                <a:t>Reduced Cost</a:t>
              </a:r>
            </a:p>
            <a:p>
              <a:pPr marL="360680" lvl="1" indent="-184150" eaLnBrk="1" hangingPunct="1">
                <a:buClr>
                  <a:srgbClr val="FFFF00"/>
                </a:buClr>
                <a:defRPr/>
              </a:pPr>
              <a:r>
                <a:rPr lang="zh-CN" altLang="en-US" sz="1600" dirty="0">
                  <a:solidFill>
                    <a:srgbClr val="FFFF00"/>
                  </a:solidFill>
                  <a:latin typeface="微软雅黑" panose="020B0503020204020204" charset="-122"/>
                  <a:ea typeface="微软雅黑" panose="020B0503020204020204" charset="-122"/>
                </a:rPr>
                <a:t>无</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chemeClr val="tx1"/>
                </a:buClr>
                <a:defRPr/>
              </a:pPr>
              <a:r>
                <a:rPr lang="en-US" altLang="zh-CN" sz="1600" dirty="0">
                  <a:latin typeface="微软雅黑" panose="020B0503020204020204" charset="-122"/>
                  <a:ea typeface="微软雅黑" panose="020B0503020204020204" charset="-122"/>
                </a:rPr>
                <a:t>None</a:t>
              </a:r>
              <a:endParaRPr lang="zh-CN" altLang="de-DE" sz="1600" dirty="0">
                <a:latin typeface="微软雅黑" panose="020B0503020204020204" charset="-122"/>
                <a:ea typeface="微软雅黑" panose="020B0503020204020204" charset="-122"/>
              </a:endParaRPr>
            </a:p>
          </p:txBody>
        </p:sp>
        <p:sp>
          <p:nvSpPr>
            <p:cNvPr id="20" name="TextBox 10"/>
            <p:cNvSpPr txBox="1">
              <a:spLocks noChangeArrowheads="1"/>
            </p:cNvSpPr>
            <p:nvPr/>
          </p:nvSpPr>
          <p:spPr bwMode="auto">
            <a:xfrm>
              <a:off x="464125" y="1104900"/>
              <a:ext cx="7467600" cy="527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r>
                <a:rPr lang="zh-CN" altLang="en-US" sz="2000" dirty="0">
                  <a:solidFill>
                    <a:srgbClr val="FFFF00"/>
                  </a:solidFill>
                  <a:latin typeface="微软雅黑" panose="020B0503020204020204" charset="-122"/>
                  <a:ea typeface="微软雅黑" panose="020B0503020204020204" charset="-122"/>
                </a:rPr>
                <a:t>决策：是否接受特殊订单</a:t>
              </a:r>
              <a:endParaRPr lang="en-US" altLang="zh-CN" sz="2000" dirty="0">
                <a:solidFill>
                  <a:srgbClr val="FFFF00"/>
                </a:solidFill>
                <a:latin typeface="微软雅黑" panose="020B0503020204020204" charset="-122"/>
                <a:ea typeface="微软雅黑" panose="020B0503020204020204" charset="-122"/>
              </a:endParaRPr>
            </a:p>
            <a:p>
              <a:pPr algn="ctr" eaLnBrk="1" hangingPunct="1">
                <a:spcBef>
                  <a:spcPct val="0"/>
                </a:spcBef>
                <a:buFontTx/>
                <a:buNone/>
              </a:pPr>
              <a:r>
                <a:rPr lang="en-US" altLang="zh-CN" sz="2000" dirty="0">
                  <a:latin typeface="微软雅黑" panose="020B0503020204020204" charset="-122"/>
                  <a:ea typeface="微软雅黑" panose="020B0503020204020204" charset="-122"/>
                </a:rPr>
                <a:t>Decision: Whether to take special order</a:t>
              </a:r>
              <a:endParaRPr lang="zh-CN" altLang="en-US" sz="2000" dirty="0">
                <a:latin typeface="微软雅黑" panose="020B0503020204020204" charset="-122"/>
                <a:ea typeface="微软雅黑" panose="020B0503020204020204" charset="-122"/>
              </a:endParaRPr>
            </a:p>
          </p:txBody>
        </p:sp>
      </p:grpSp>
      <p:sp>
        <p:nvSpPr>
          <p:cNvPr id="22" name="Rectangle 8"/>
          <p:cNvSpPr>
            <a:spLocks noChangeArrowheads="1"/>
          </p:cNvSpPr>
          <p:nvPr/>
        </p:nvSpPr>
        <p:spPr bwMode="auto">
          <a:xfrm>
            <a:off x="5155739" y="2303802"/>
            <a:ext cx="2443009" cy="3262432"/>
          </a:xfrm>
          <a:prstGeom prst="rect">
            <a:avLst/>
          </a:prstGeom>
          <a:noFill/>
          <a:ln>
            <a:noFill/>
          </a:ln>
        </p:spPr>
        <p:txBody>
          <a:bodyPr wrap="square" lIns="0" tIns="0" rIns="0" bIns="0">
            <a:spAutoFit/>
          </a:bodyPr>
          <a:lstStyle>
            <a:lvl1pPr marL="342900" indent="-342900" eaLnBrk="0" hangingPunct="0">
              <a:spcBef>
                <a:spcPct val="20000"/>
              </a:spcBef>
              <a:buChar char="•"/>
              <a:tabLst>
                <a:tab pos="8521700" algn="r"/>
              </a:tabLst>
              <a:defRPr sz="3200">
                <a:solidFill>
                  <a:schemeClr val="tx1"/>
                </a:solidFill>
                <a:latin typeface="Franklin Gothic Book" panose="020B0503020102020204" pitchFamily="34" charset="0"/>
              </a:defRPr>
            </a:lvl1pPr>
            <a:lvl2pPr marL="190500" indent="266700" eaLnBrk="0" hangingPunct="0">
              <a:spcBef>
                <a:spcPct val="20000"/>
              </a:spcBef>
              <a:buChar char="–"/>
              <a:tabLst>
                <a:tab pos="8521700" algn="r"/>
              </a:tabLst>
              <a:defRPr sz="2800">
                <a:solidFill>
                  <a:schemeClr val="tx1"/>
                </a:solidFill>
                <a:latin typeface="Franklin Gothic Book" panose="020B0503020102020204" pitchFamily="34" charset="0"/>
              </a:defRPr>
            </a:lvl2pPr>
            <a:lvl3pPr marL="1143000" indent="-228600" eaLnBrk="0" hangingPunct="0">
              <a:spcBef>
                <a:spcPct val="20000"/>
              </a:spcBef>
              <a:buChar char="•"/>
              <a:tabLst>
                <a:tab pos="8521700" algn="r"/>
              </a:tabLst>
              <a:defRPr sz="2400">
                <a:solidFill>
                  <a:schemeClr val="tx1"/>
                </a:solidFill>
                <a:latin typeface="Franklin Gothic Book" panose="020B0503020102020204" pitchFamily="34" charset="0"/>
              </a:defRPr>
            </a:lvl3pPr>
            <a:lvl4pPr marL="1600200" indent="-228600" eaLnBrk="0" hangingPunct="0">
              <a:spcBef>
                <a:spcPct val="20000"/>
              </a:spcBef>
              <a:buChar char="–"/>
              <a:tabLst>
                <a:tab pos="8521700" algn="r"/>
              </a:tabLst>
              <a:defRPr sz="2000">
                <a:solidFill>
                  <a:schemeClr val="tx1"/>
                </a:solidFill>
                <a:latin typeface="Franklin Gothic Book" panose="020B0503020102020204" pitchFamily="34" charset="0"/>
              </a:defRPr>
            </a:lvl4pPr>
            <a:lvl5pPr marL="2057400" indent="-228600" eaLnBrk="0" hangingPunct="0">
              <a:spcBef>
                <a:spcPct val="20000"/>
              </a:spcBef>
              <a:buChar char="»"/>
              <a:tabLst>
                <a:tab pos="8521700" algn="r"/>
              </a:tabLst>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9pPr>
          </a:lstStyle>
          <a:p>
            <a:pPr marL="360680" lvl="1" indent="-184150" algn="ctr" eaLnBrk="1" hangingPunct="1">
              <a:buClr>
                <a:schemeClr val="tx1"/>
              </a:buClr>
              <a:buFont typeface="Arial" panose="020B0604020202020204" pitchFamily="34" charset="0"/>
              <a:buNone/>
              <a:defRPr/>
            </a:pPr>
            <a:r>
              <a:rPr lang="zh-CN" altLang="en-US" sz="2000" dirty="0">
                <a:solidFill>
                  <a:srgbClr val="FFFF00"/>
                </a:solidFill>
                <a:latin typeface="微软雅黑" panose="020B0503020204020204" charset="-122"/>
                <a:ea typeface="微软雅黑" panose="020B0503020204020204" charset="-122"/>
              </a:rPr>
              <a:t>成本</a:t>
            </a:r>
            <a:r>
              <a:rPr lang="zh-CN" altLang="de-DE" sz="2000" dirty="0">
                <a:solidFill>
                  <a:srgbClr val="FFFF00"/>
                </a:solidFill>
                <a:latin typeface="微软雅黑" panose="020B0503020204020204" charset="-122"/>
                <a:ea typeface="微软雅黑" panose="020B0503020204020204" charset="-122"/>
              </a:rPr>
              <a:t> </a:t>
            </a:r>
            <a:r>
              <a:rPr lang="en-US" altLang="zh-CN" sz="2000" dirty="0">
                <a:latin typeface="微软雅黑" panose="020B0503020204020204" charset="-122"/>
                <a:ea typeface="微软雅黑" panose="020B0503020204020204" charset="-122"/>
              </a:rPr>
              <a:t>Cost</a:t>
            </a:r>
            <a:endParaRPr lang="zh-CN" altLang="de-DE" sz="2000" dirty="0">
              <a:latin typeface="微软雅黑" panose="020B0503020204020204" charset="-122"/>
              <a:ea typeface="微软雅黑" panose="020B0503020204020204" charset="-122"/>
            </a:endParaRPr>
          </a:p>
          <a:p>
            <a:pPr marL="360680" lvl="1" indent="-184150" algn="ctr" eaLnBrk="1" hangingPunct="1">
              <a:buClr>
                <a:schemeClr val="tx1"/>
              </a:buClr>
              <a:buFont typeface="Arial" panose="020B0604020202020204" pitchFamily="34" charset="0"/>
              <a:buNone/>
              <a:defRPr/>
            </a:pPr>
            <a:r>
              <a:rPr lang="zh-CN" altLang="de-DE" sz="1600" dirty="0">
                <a:solidFill>
                  <a:srgbClr val="FFFF00"/>
                </a:solidFill>
                <a:latin typeface="微软雅黑" panose="020B0503020204020204" charset="-122"/>
                <a:ea typeface="微软雅黑" panose="020B0503020204020204" charset="-122"/>
              </a:rPr>
              <a:t>新增</a:t>
            </a:r>
            <a:r>
              <a:rPr lang="zh-CN" altLang="en-US" sz="1600" dirty="0">
                <a:solidFill>
                  <a:srgbClr val="FFFF00"/>
                </a:solidFill>
                <a:latin typeface="微软雅黑" panose="020B0503020204020204" charset="-122"/>
                <a:ea typeface="微软雅黑" panose="020B0503020204020204" charset="-122"/>
              </a:rPr>
              <a:t>成本</a:t>
            </a:r>
            <a:r>
              <a:rPr lang="zh-CN" altLang="de-DE" sz="1600" dirty="0">
                <a:solidFill>
                  <a:srgbClr val="FFFF00"/>
                </a:solidFill>
                <a:latin typeface="微软雅黑" panose="020B0503020204020204" charset="-122"/>
                <a:ea typeface="微软雅黑" panose="020B0503020204020204" charset="-122"/>
              </a:rPr>
              <a:t> </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rgbClr val="FFFF00"/>
              </a:buClr>
              <a:buNone/>
              <a:defRPr/>
            </a:pPr>
            <a:r>
              <a:rPr lang="en-US" altLang="zh-CN" sz="1600" dirty="0">
                <a:latin typeface="微软雅黑" panose="020B0503020204020204" charset="-122"/>
                <a:ea typeface="微软雅黑" panose="020B0503020204020204" charset="-122"/>
              </a:rPr>
              <a:t>Incremental Cost</a:t>
            </a:r>
          </a:p>
          <a:p>
            <a:pPr marL="360680" lvl="1" indent="-184150" eaLnBrk="1" hangingPunct="1">
              <a:buClr>
                <a:srgbClr val="FFFF00"/>
              </a:buClr>
              <a:defRPr/>
            </a:pPr>
            <a:r>
              <a:rPr lang="zh-CN" altLang="en-US" sz="1600" dirty="0">
                <a:solidFill>
                  <a:srgbClr val="FFFF00"/>
                </a:solidFill>
                <a:latin typeface="微软雅黑" panose="020B0503020204020204" charset="-122"/>
                <a:ea typeface="微软雅黑" panose="020B0503020204020204" charset="-122"/>
              </a:rPr>
              <a:t>变动成本</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chemeClr val="tx1"/>
              </a:buClr>
              <a:defRPr/>
            </a:pPr>
            <a:r>
              <a:rPr lang="en-US" altLang="zh-CN" sz="1600" dirty="0">
                <a:latin typeface="微软雅黑" panose="020B0503020204020204" charset="-122"/>
                <a:ea typeface="微软雅黑" panose="020B0503020204020204" charset="-122"/>
              </a:rPr>
              <a:t>Variable Cost</a:t>
            </a:r>
          </a:p>
          <a:p>
            <a:pPr marL="360680" lvl="1" indent="-184150" eaLnBrk="1" hangingPunct="1">
              <a:buClr>
                <a:srgbClr val="FFFF00"/>
              </a:buClr>
              <a:defRPr/>
            </a:pPr>
            <a:r>
              <a:rPr lang="zh-CN" altLang="en-US" sz="1600" dirty="0">
                <a:solidFill>
                  <a:srgbClr val="FFFF00"/>
                </a:solidFill>
                <a:latin typeface="微软雅黑" panose="020B0503020204020204" charset="-122"/>
                <a:ea typeface="微软雅黑" panose="020B0503020204020204" charset="-122"/>
              </a:rPr>
              <a:t>新增固定成本</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chemeClr val="tx1"/>
              </a:buClr>
              <a:defRPr/>
            </a:pPr>
            <a:r>
              <a:rPr lang="en-US" altLang="zh-CN" sz="1600" dirty="0">
                <a:solidFill>
                  <a:srgbClr val="FFFF00"/>
                </a:solidFill>
                <a:latin typeface="微软雅黑" panose="020B0503020204020204" charset="-122"/>
                <a:ea typeface="微软雅黑" panose="020B0503020204020204" charset="-122"/>
              </a:rPr>
              <a:t> </a:t>
            </a:r>
            <a:r>
              <a:rPr lang="en-US" altLang="zh-CN" sz="1600" dirty="0">
                <a:latin typeface="微软雅黑" panose="020B0503020204020204" charset="-122"/>
                <a:ea typeface="微软雅黑" panose="020B0503020204020204" charset="-122"/>
              </a:rPr>
              <a:t>New Fixed Cost</a:t>
            </a:r>
          </a:p>
          <a:p>
            <a:pPr marL="176530" lvl="1" indent="0" algn="ctr" eaLnBrk="1" hangingPunct="1">
              <a:buClr>
                <a:schemeClr val="tx1"/>
              </a:buClr>
              <a:buNone/>
              <a:defRPr/>
            </a:pPr>
            <a:r>
              <a:rPr lang="zh-CN" altLang="de-DE" sz="1600" dirty="0">
                <a:solidFill>
                  <a:srgbClr val="FFFF00"/>
                </a:solidFill>
                <a:latin typeface="微软雅黑" panose="020B0503020204020204" charset="-122"/>
                <a:ea typeface="微软雅黑" panose="020B0503020204020204" charset="-122"/>
              </a:rPr>
              <a:t>减少</a:t>
            </a:r>
            <a:r>
              <a:rPr lang="zh-CN" altLang="en-US" sz="1600" dirty="0">
                <a:solidFill>
                  <a:srgbClr val="FFFF00"/>
                </a:solidFill>
                <a:latin typeface="微软雅黑" panose="020B0503020204020204" charset="-122"/>
                <a:ea typeface="微软雅黑" panose="020B0503020204020204" charset="-122"/>
              </a:rPr>
              <a:t>收益</a:t>
            </a:r>
            <a:endParaRPr lang="en-US" altLang="zh-CN" sz="1600" dirty="0">
              <a:solidFill>
                <a:srgbClr val="FFFF00"/>
              </a:solidFill>
              <a:latin typeface="微软雅黑" panose="020B0503020204020204" charset="-122"/>
              <a:ea typeface="微软雅黑" panose="020B0503020204020204" charset="-122"/>
            </a:endParaRPr>
          </a:p>
          <a:p>
            <a:pPr marL="360680" lvl="1" indent="-184150" algn="ctr" eaLnBrk="1" hangingPunct="1">
              <a:buClr>
                <a:srgbClr val="FFFF00"/>
              </a:buClr>
              <a:buNone/>
              <a:defRPr/>
            </a:pPr>
            <a:r>
              <a:rPr lang="en-US" altLang="zh-CN" sz="1600" dirty="0">
                <a:latin typeface="微软雅黑" panose="020B0503020204020204" charset="-122"/>
                <a:ea typeface="微软雅黑" panose="020B0503020204020204" charset="-122"/>
              </a:rPr>
              <a:t>Reduced Income</a:t>
            </a:r>
          </a:p>
          <a:p>
            <a:pPr marL="360680" lvl="1" indent="-184150" eaLnBrk="1" hangingPunct="1">
              <a:buClr>
                <a:srgbClr val="FFFF00"/>
              </a:buClr>
              <a:defRPr/>
            </a:pPr>
            <a:r>
              <a:rPr lang="zh-CN" altLang="en-US" sz="1600" dirty="0">
                <a:solidFill>
                  <a:srgbClr val="FFFF00"/>
                </a:solidFill>
                <a:latin typeface="微软雅黑" panose="020B0503020204020204" charset="-122"/>
                <a:ea typeface="微软雅黑" panose="020B0503020204020204" charset="-122"/>
              </a:rPr>
              <a:t>放弃的收入 </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chemeClr val="tx1"/>
              </a:buClr>
              <a:defRPr/>
            </a:pPr>
            <a:r>
              <a:rPr lang="en-US" altLang="zh-CN" sz="1600" dirty="0">
                <a:latin typeface="微软雅黑" panose="020B0503020204020204" charset="-122"/>
                <a:ea typeface="微软雅黑" panose="020B0503020204020204" charset="-122"/>
              </a:rPr>
              <a:t>Income given up</a:t>
            </a:r>
            <a:endParaRPr lang="zh-CN" altLang="de-DE" sz="1600" dirty="0">
              <a:latin typeface="微软雅黑" panose="020B0503020204020204" charset="-122"/>
              <a:ea typeface="微软雅黑" panose="020B0503020204020204" charset="-12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2"/>
          <p:cNvSpPr>
            <a:spLocks noChangeArrowheads="1"/>
          </p:cNvSpPr>
          <p:nvPr/>
        </p:nvSpPr>
        <p:spPr bwMode="auto">
          <a:xfrm>
            <a:off x="11547" y="241304"/>
            <a:ext cx="10333179"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spcBef>
                <a:spcPct val="0"/>
              </a:spcBef>
              <a:buNone/>
            </a:pPr>
            <a:r>
              <a:rPr lang="zh-CN" altLang="en-US" sz="2800" dirty="0">
                <a:solidFill>
                  <a:srgbClr val="FFFF00"/>
                </a:solidFill>
                <a:latin typeface="Microsoft YaHei UI" panose="020B0503020204020204" pitchFamily="34" charset="-122"/>
                <a:ea typeface="Microsoft YaHei UI" panose="020B0503020204020204" pitchFamily="34" charset="-122"/>
                <a:cs typeface="+mj-cs"/>
              </a:rPr>
              <a:t>  自己制造还是外购 </a:t>
            </a:r>
            <a:r>
              <a:rPr lang="en-US" altLang="zh-CN" sz="2800" kern="0" dirty="0">
                <a:latin typeface="Microsoft YaHei UI" panose="020B0503020204020204" pitchFamily="34" charset="-122"/>
                <a:ea typeface="Microsoft YaHei UI" panose="020B0503020204020204" pitchFamily="34" charset="-122"/>
                <a:cs typeface="+mj-cs"/>
              </a:rPr>
              <a:t>Make Or Buy </a:t>
            </a:r>
          </a:p>
        </p:txBody>
      </p:sp>
      <p:grpSp>
        <p:nvGrpSpPr>
          <p:cNvPr id="53" name="组合 52"/>
          <p:cNvGrpSpPr/>
          <p:nvPr/>
        </p:nvGrpSpPr>
        <p:grpSpPr>
          <a:xfrm>
            <a:off x="224155" y="1058545"/>
            <a:ext cx="8025765" cy="5394325"/>
            <a:chOff x="464125" y="1104900"/>
            <a:chExt cx="7467600" cy="3776663"/>
          </a:xfrm>
        </p:grpSpPr>
        <p:sp>
          <p:nvSpPr>
            <p:cNvPr id="54" name="Freeform 3"/>
            <p:cNvSpPr/>
            <p:nvPr/>
          </p:nvSpPr>
          <p:spPr bwMode="auto">
            <a:xfrm>
              <a:off x="3901485" y="4076165"/>
              <a:ext cx="665163" cy="273050"/>
            </a:xfrm>
            <a:custGeom>
              <a:avLst/>
              <a:gdLst>
                <a:gd name="T0" fmla="*/ 0 w 419"/>
                <a:gd name="T1" fmla="*/ 2147483646 h 207"/>
                <a:gd name="T2" fmla="*/ 2147483646 w 419"/>
                <a:gd name="T3" fmla="*/ 0 h 207"/>
                <a:gd name="T4" fmla="*/ 2147483646 w 419"/>
                <a:gd name="T5" fmla="*/ 2147483646 h 207"/>
                <a:gd name="T6" fmla="*/ 0 w 419"/>
                <a:gd name="T7" fmla="*/ 2147483646 h 207"/>
                <a:gd name="T8" fmla="*/ 0 60000 65536"/>
                <a:gd name="T9" fmla="*/ 0 60000 65536"/>
                <a:gd name="T10" fmla="*/ 0 60000 65536"/>
                <a:gd name="T11" fmla="*/ 0 60000 65536"/>
                <a:gd name="T12" fmla="*/ 0 w 419"/>
                <a:gd name="T13" fmla="*/ 0 h 207"/>
                <a:gd name="T14" fmla="*/ 419 w 419"/>
                <a:gd name="T15" fmla="*/ 207 h 207"/>
              </a:gdLst>
              <a:ahLst/>
              <a:cxnLst>
                <a:cxn ang="T8">
                  <a:pos x="T0" y="T1"/>
                </a:cxn>
                <a:cxn ang="T9">
                  <a:pos x="T2" y="T3"/>
                </a:cxn>
                <a:cxn ang="T10">
                  <a:pos x="T4" y="T5"/>
                </a:cxn>
                <a:cxn ang="T11">
                  <a:pos x="T6" y="T7"/>
                </a:cxn>
              </a:cxnLst>
              <a:rect l="T12" t="T13" r="T14" b="T15"/>
              <a:pathLst>
                <a:path w="419" h="207">
                  <a:moveTo>
                    <a:pt x="0" y="207"/>
                  </a:moveTo>
                  <a:cubicBezTo>
                    <a:pt x="31" y="32"/>
                    <a:pt x="139" y="0"/>
                    <a:pt x="209" y="0"/>
                  </a:cubicBezTo>
                  <a:cubicBezTo>
                    <a:pt x="279" y="0"/>
                    <a:pt x="403" y="34"/>
                    <a:pt x="419" y="207"/>
                  </a:cubicBezTo>
                  <a:cubicBezTo>
                    <a:pt x="419" y="207"/>
                    <a:pt x="0" y="207"/>
                    <a:pt x="0" y="207"/>
                  </a:cubicBezTo>
                  <a:close/>
                </a:path>
              </a:pathLst>
            </a:custGeom>
            <a:solidFill>
              <a:schemeClr val="bg1"/>
            </a:solidFill>
            <a:ln w="6350">
              <a:solidFill>
                <a:schemeClr val="tx1"/>
              </a:solidFill>
              <a:round/>
            </a:ln>
          </p:spPr>
          <p:txBody>
            <a:bodyPr wrap="none" lIns="72000" tIns="0" rIns="0" bIns="0" anchor="ctr"/>
            <a:lstStyle/>
            <a:p>
              <a:endParaRPr lang="zh-CN" altLang="en-US"/>
            </a:p>
          </p:txBody>
        </p:sp>
        <p:sp>
          <p:nvSpPr>
            <p:cNvPr id="55" name="Rectangle 4"/>
            <p:cNvSpPr>
              <a:spLocks noChangeArrowheads="1"/>
            </p:cNvSpPr>
            <p:nvPr/>
          </p:nvSpPr>
          <p:spPr bwMode="auto">
            <a:xfrm>
              <a:off x="1154687" y="1806575"/>
              <a:ext cx="2380086" cy="2549018"/>
            </a:xfrm>
            <a:prstGeom prst="rect">
              <a:avLst/>
            </a:prstGeom>
            <a:solidFill>
              <a:schemeClr val="bg1"/>
            </a:solidFill>
            <a:ln w="6350">
              <a:solidFill>
                <a:schemeClr val="tx1"/>
              </a:solidFill>
              <a:miter lim="800000"/>
            </a:ln>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1800" b="1">
                <a:latin typeface="微软雅黑" panose="020B0503020204020204" charset="-122"/>
                <a:ea typeface="微软雅黑" panose="020B0503020204020204" charset="-122"/>
              </a:endParaRPr>
            </a:p>
          </p:txBody>
        </p:sp>
        <p:sp>
          <p:nvSpPr>
            <p:cNvPr id="56" name="Rectangle 5"/>
            <p:cNvSpPr>
              <a:spLocks noChangeArrowheads="1"/>
            </p:cNvSpPr>
            <p:nvPr/>
          </p:nvSpPr>
          <p:spPr bwMode="auto">
            <a:xfrm>
              <a:off x="4933360" y="1806575"/>
              <a:ext cx="2326853" cy="2549018"/>
            </a:xfrm>
            <a:prstGeom prst="rect">
              <a:avLst/>
            </a:prstGeom>
            <a:solidFill>
              <a:schemeClr val="bg1"/>
            </a:solidFill>
            <a:ln w="6350">
              <a:solidFill>
                <a:schemeClr val="tx1"/>
              </a:solidFill>
              <a:miter lim="800000"/>
            </a:ln>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1800" b="1">
                <a:latin typeface="微软雅黑" panose="020B0503020204020204" charset="-122"/>
                <a:ea typeface="微软雅黑" panose="020B0503020204020204" charset="-122"/>
              </a:endParaRPr>
            </a:p>
          </p:txBody>
        </p:sp>
        <p:sp>
          <p:nvSpPr>
            <p:cNvPr id="57" name="Rectangle 6"/>
            <p:cNvSpPr>
              <a:spLocks noChangeArrowheads="1"/>
            </p:cNvSpPr>
            <p:nvPr/>
          </p:nvSpPr>
          <p:spPr bwMode="auto">
            <a:xfrm>
              <a:off x="814963" y="4355593"/>
              <a:ext cx="6811962" cy="185737"/>
            </a:xfrm>
            <a:prstGeom prst="rect">
              <a:avLst/>
            </a:prstGeom>
            <a:solidFill>
              <a:srgbClr val="969696"/>
            </a:solidFill>
            <a:ln w="6350">
              <a:solidFill>
                <a:schemeClr val="accent2"/>
              </a:solidFill>
              <a:miter lim="800000"/>
            </a:ln>
            <a:effectLst>
              <a:outerShdw dist="35921" dir="2700000" algn="ctr" rotWithShape="0">
                <a:schemeClr val="hlink"/>
              </a:outerShdw>
            </a:effectLst>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1800" b="1">
                <a:latin typeface="微软雅黑" panose="020B0503020204020204" charset="-122"/>
                <a:ea typeface="微软雅黑" panose="020B0503020204020204" charset="-122"/>
              </a:endParaRPr>
            </a:p>
          </p:txBody>
        </p:sp>
        <p:sp>
          <p:nvSpPr>
            <p:cNvPr id="58" name="AutoShape 7"/>
            <p:cNvSpPr>
              <a:spLocks noChangeArrowheads="1"/>
            </p:cNvSpPr>
            <p:nvPr/>
          </p:nvSpPr>
          <p:spPr bwMode="auto">
            <a:xfrm>
              <a:off x="4024888" y="4578350"/>
              <a:ext cx="387216" cy="303213"/>
            </a:xfrm>
            <a:prstGeom prst="triangle">
              <a:avLst>
                <a:gd name="adj" fmla="val 50000"/>
              </a:avLst>
            </a:prstGeom>
            <a:solidFill>
              <a:schemeClr val="hlink"/>
            </a:solidFill>
            <a:ln w="6350">
              <a:solidFill>
                <a:srgbClr val="808080"/>
              </a:solidFill>
              <a:miter lim="800000"/>
            </a:ln>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1800" b="1" dirty="0">
                <a:latin typeface="微软雅黑" panose="020B0503020204020204" charset="-122"/>
                <a:ea typeface="微软雅黑" panose="020B0503020204020204" charset="-122"/>
              </a:endParaRPr>
            </a:p>
          </p:txBody>
        </p:sp>
        <p:sp>
          <p:nvSpPr>
            <p:cNvPr id="59" name="Rectangle 8"/>
            <p:cNvSpPr>
              <a:spLocks noChangeArrowheads="1"/>
            </p:cNvSpPr>
            <p:nvPr/>
          </p:nvSpPr>
          <p:spPr bwMode="auto">
            <a:xfrm>
              <a:off x="1213216" y="1960563"/>
              <a:ext cx="2321558" cy="2280224"/>
            </a:xfrm>
            <a:prstGeom prst="rect">
              <a:avLst/>
            </a:prstGeom>
            <a:noFill/>
            <a:ln>
              <a:noFill/>
            </a:ln>
          </p:spPr>
          <p:txBody>
            <a:bodyPr wrap="square" lIns="0" tIns="0" rIns="0" bIns="0">
              <a:spAutoFit/>
            </a:bodyPr>
            <a:lstStyle>
              <a:lvl1pPr marL="342900" indent="-342900" eaLnBrk="0" hangingPunct="0">
                <a:spcBef>
                  <a:spcPct val="20000"/>
                </a:spcBef>
                <a:buChar char="•"/>
                <a:tabLst>
                  <a:tab pos="8521700" algn="r"/>
                </a:tabLst>
                <a:defRPr sz="3200">
                  <a:solidFill>
                    <a:schemeClr val="tx1"/>
                  </a:solidFill>
                  <a:latin typeface="Franklin Gothic Book" panose="020B0503020102020204" pitchFamily="34" charset="0"/>
                </a:defRPr>
              </a:lvl1pPr>
              <a:lvl2pPr marL="190500" indent="266700" eaLnBrk="0" hangingPunct="0">
                <a:spcBef>
                  <a:spcPct val="20000"/>
                </a:spcBef>
                <a:buChar char="–"/>
                <a:tabLst>
                  <a:tab pos="8521700" algn="r"/>
                </a:tabLst>
                <a:defRPr sz="2800">
                  <a:solidFill>
                    <a:schemeClr val="tx1"/>
                  </a:solidFill>
                  <a:latin typeface="Franklin Gothic Book" panose="020B0503020102020204" pitchFamily="34" charset="0"/>
                </a:defRPr>
              </a:lvl2pPr>
              <a:lvl3pPr marL="1143000" indent="-228600" eaLnBrk="0" hangingPunct="0">
                <a:spcBef>
                  <a:spcPct val="20000"/>
                </a:spcBef>
                <a:buChar char="•"/>
                <a:tabLst>
                  <a:tab pos="8521700" algn="r"/>
                </a:tabLst>
                <a:defRPr sz="2400">
                  <a:solidFill>
                    <a:schemeClr val="tx1"/>
                  </a:solidFill>
                  <a:latin typeface="Franklin Gothic Book" panose="020B0503020102020204" pitchFamily="34" charset="0"/>
                </a:defRPr>
              </a:lvl3pPr>
              <a:lvl4pPr marL="1600200" indent="-228600" eaLnBrk="0" hangingPunct="0">
                <a:spcBef>
                  <a:spcPct val="20000"/>
                </a:spcBef>
                <a:buChar char="–"/>
                <a:tabLst>
                  <a:tab pos="8521700" algn="r"/>
                </a:tabLst>
                <a:defRPr sz="2000">
                  <a:solidFill>
                    <a:schemeClr val="tx1"/>
                  </a:solidFill>
                  <a:latin typeface="Franklin Gothic Book" panose="020B0503020102020204" pitchFamily="34" charset="0"/>
                </a:defRPr>
              </a:lvl4pPr>
              <a:lvl5pPr marL="2057400" indent="-228600" eaLnBrk="0" hangingPunct="0">
                <a:spcBef>
                  <a:spcPct val="20000"/>
                </a:spcBef>
                <a:buChar char="»"/>
                <a:tabLst>
                  <a:tab pos="8521700" algn="r"/>
                </a:tabLst>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9pPr>
            </a:lstStyle>
            <a:p>
              <a:pPr marL="360680" lvl="1" indent="-184150" algn="ctr" eaLnBrk="1" hangingPunct="1">
                <a:buClr>
                  <a:schemeClr val="tx1"/>
                </a:buClr>
                <a:buFont typeface="Arial" panose="020B0604020202020204" pitchFamily="34" charset="0"/>
                <a:buNone/>
                <a:defRPr/>
              </a:pPr>
              <a:r>
                <a:rPr lang="zh-CN" altLang="de-DE" sz="2000" dirty="0">
                  <a:solidFill>
                    <a:srgbClr val="FFFF00"/>
                  </a:solidFill>
                  <a:latin typeface="微软雅黑" panose="020B0503020204020204" charset="-122"/>
                  <a:ea typeface="微软雅黑" panose="020B0503020204020204" charset="-122"/>
                </a:rPr>
                <a:t>收益 </a:t>
              </a:r>
              <a:r>
                <a:rPr lang="en-US" altLang="zh-CN" sz="2000" dirty="0">
                  <a:latin typeface="微软雅黑" panose="020B0503020204020204" charset="-122"/>
                  <a:ea typeface="微软雅黑" panose="020B0503020204020204" charset="-122"/>
                </a:rPr>
                <a:t>Benefit</a:t>
              </a:r>
              <a:endParaRPr lang="zh-CN" altLang="de-DE" sz="2000" dirty="0">
                <a:latin typeface="微软雅黑" panose="020B0503020204020204" charset="-122"/>
                <a:ea typeface="微软雅黑" panose="020B0503020204020204" charset="-122"/>
              </a:endParaRPr>
            </a:p>
            <a:p>
              <a:pPr marL="360680" lvl="1" indent="-184150" algn="ctr" eaLnBrk="1" hangingPunct="1">
                <a:buClr>
                  <a:schemeClr val="tx1"/>
                </a:buClr>
                <a:buFont typeface="Arial" panose="020B0604020202020204" pitchFamily="34" charset="0"/>
                <a:buNone/>
                <a:defRPr/>
              </a:pPr>
              <a:r>
                <a:rPr lang="zh-CN" altLang="de-DE" sz="1600" dirty="0">
                  <a:solidFill>
                    <a:srgbClr val="FFFF00"/>
                  </a:solidFill>
                  <a:latin typeface="微软雅黑" panose="020B0503020204020204" charset="-122"/>
                  <a:ea typeface="微软雅黑" panose="020B0503020204020204" charset="-122"/>
                </a:rPr>
                <a:t>新增收入 </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rgbClr val="FFFF00"/>
                </a:buClr>
                <a:buNone/>
                <a:defRPr/>
              </a:pPr>
              <a:r>
                <a:rPr lang="en-US" altLang="zh-CN" sz="1600" dirty="0">
                  <a:latin typeface="微软雅黑" panose="020B0503020204020204" charset="-122"/>
                  <a:ea typeface="微软雅黑" panose="020B0503020204020204" charset="-122"/>
                </a:rPr>
                <a:t>Incremental Income</a:t>
              </a:r>
            </a:p>
            <a:p>
              <a:pPr marL="360680" lvl="1" indent="-184150" eaLnBrk="1" hangingPunct="1">
                <a:buClr>
                  <a:srgbClr val="FFFF00"/>
                </a:buClr>
                <a:defRPr/>
              </a:pPr>
              <a:r>
                <a:rPr lang="zh-CN" altLang="en-US" sz="1600" dirty="0">
                  <a:solidFill>
                    <a:srgbClr val="FFFF00"/>
                  </a:solidFill>
                  <a:latin typeface="微软雅黑" panose="020B0503020204020204" charset="-122"/>
                  <a:ea typeface="微软雅黑" panose="020B0503020204020204" charset="-122"/>
                </a:rPr>
                <a:t>增加的收入</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chemeClr val="tx1"/>
                </a:buClr>
                <a:defRPr/>
              </a:pPr>
              <a:r>
                <a:rPr lang="en-US" altLang="zh-CN" sz="1600" dirty="0">
                  <a:latin typeface="微软雅黑" panose="020B0503020204020204" charset="-122"/>
                  <a:ea typeface="微软雅黑" panose="020B0503020204020204" charset="-122"/>
                </a:rPr>
                <a:t>Increase income</a:t>
              </a:r>
            </a:p>
            <a:p>
              <a:pPr marL="360680" lvl="1" indent="-184150" algn="ctr" eaLnBrk="1" hangingPunct="1">
                <a:buClr>
                  <a:srgbClr val="FFFF00"/>
                </a:buClr>
                <a:buNone/>
                <a:defRPr/>
              </a:pPr>
              <a:r>
                <a:rPr lang="zh-CN" altLang="de-DE" sz="1600" dirty="0">
                  <a:solidFill>
                    <a:srgbClr val="FFFF00"/>
                  </a:solidFill>
                  <a:latin typeface="微软雅黑" panose="020B0503020204020204" charset="-122"/>
                  <a:ea typeface="微软雅黑" panose="020B0503020204020204" charset="-122"/>
                </a:rPr>
                <a:t>减少成本</a:t>
              </a:r>
              <a:endParaRPr lang="en-US" altLang="zh-CN" sz="1600" dirty="0">
                <a:solidFill>
                  <a:srgbClr val="FFFF00"/>
                </a:solidFill>
                <a:latin typeface="微软雅黑" panose="020B0503020204020204" charset="-122"/>
                <a:ea typeface="微软雅黑" panose="020B0503020204020204" charset="-122"/>
              </a:endParaRPr>
            </a:p>
            <a:p>
              <a:pPr marL="360680" lvl="1" indent="-184150" algn="ctr" eaLnBrk="1" hangingPunct="1">
                <a:buClr>
                  <a:srgbClr val="FFFF00"/>
                </a:buClr>
                <a:buNone/>
                <a:defRPr/>
              </a:pPr>
              <a:r>
                <a:rPr lang="en-US" altLang="zh-CN" sz="1600" dirty="0">
                  <a:latin typeface="微软雅黑" panose="020B0503020204020204" charset="-122"/>
                  <a:ea typeface="微软雅黑" panose="020B0503020204020204" charset="-122"/>
                </a:rPr>
                <a:t>Reduced Cost</a:t>
              </a:r>
            </a:p>
            <a:p>
              <a:pPr marL="360680" lvl="1" indent="-184150" eaLnBrk="1" hangingPunct="1">
                <a:buClr>
                  <a:srgbClr val="FFFF00"/>
                </a:buClr>
                <a:defRPr/>
              </a:pPr>
              <a:r>
                <a:rPr lang="zh-CN" altLang="en-US" sz="1600" dirty="0">
                  <a:solidFill>
                    <a:srgbClr val="FFFF00"/>
                  </a:solidFill>
                  <a:latin typeface="微软雅黑" panose="020B0503020204020204" charset="-122"/>
                  <a:ea typeface="微软雅黑" panose="020B0503020204020204" charset="-122"/>
                </a:rPr>
                <a:t>变动成本</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chemeClr val="tx1"/>
                </a:buClr>
                <a:defRPr/>
              </a:pPr>
              <a:r>
                <a:rPr lang="en-US" altLang="zh-CN" sz="1600" dirty="0">
                  <a:latin typeface="微软雅黑" panose="020B0503020204020204" charset="-122"/>
                  <a:ea typeface="微软雅黑" panose="020B0503020204020204" charset="-122"/>
                </a:rPr>
                <a:t>Variable Cost</a:t>
              </a:r>
              <a:r>
                <a:rPr lang="zh-CN" altLang="en-US" sz="1600" dirty="0">
                  <a:latin typeface="微软雅黑" panose="020B0503020204020204" charset="-122"/>
                  <a:ea typeface="微软雅黑" panose="020B0503020204020204" charset="-122"/>
                </a:rPr>
                <a:t> </a:t>
              </a:r>
              <a:endParaRPr lang="en-US" altLang="zh-CN" sz="1600" dirty="0">
                <a:latin typeface="微软雅黑" panose="020B0503020204020204" charset="-122"/>
                <a:ea typeface="微软雅黑" panose="020B0503020204020204" charset="-122"/>
              </a:endParaRPr>
            </a:p>
            <a:p>
              <a:pPr marL="360680" lvl="1" indent="-184150" eaLnBrk="1" hangingPunct="1">
                <a:buClr>
                  <a:srgbClr val="FFFF00"/>
                </a:buClr>
                <a:defRPr/>
              </a:pPr>
              <a:r>
                <a:rPr lang="zh-CN" altLang="en-US" sz="1600" dirty="0">
                  <a:solidFill>
                    <a:srgbClr val="FFFF00"/>
                  </a:solidFill>
                  <a:latin typeface="微软雅黑" panose="020B0503020204020204" charset="-122"/>
                  <a:ea typeface="微软雅黑" panose="020B0503020204020204" charset="-122"/>
                </a:rPr>
                <a:t>可避免固定成本</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rgbClr val="FFFF00"/>
                </a:buClr>
                <a:defRPr/>
              </a:pPr>
              <a:r>
                <a:rPr lang="en-US" altLang="zh-CN" sz="1600" dirty="0">
                  <a:latin typeface="微软雅黑" panose="020B0503020204020204" charset="-122"/>
                  <a:ea typeface="微软雅黑" panose="020B0503020204020204" charset="-122"/>
                </a:rPr>
                <a:t>Avoidable Fixed Cost</a:t>
              </a:r>
              <a:endParaRPr lang="zh-CN" altLang="de-DE" sz="1600" dirty="0">
                <a:latin typeface="微软雅黑" panose="020B0503020204020204" charset="-122"/>
                <a:ea typeface="微软雅黑" panose="020B0503020204020204" charset="-122"/>
              </a:endParaRPr>
            </a:p>
          </p:txBody>
        </p:sp>
        <p:sp>
          <p:nvSpPr>
            <p:cNvPr id="60" name="TextBox 10"/>
            <p:cNvSpPr txBox="1">
              <a:spLocks noChangeArrowheads="1"/>
            </p:cNvSpPr>
            <p:nvPr/>
          </p:nvSpPr>
          <p:spPr bwMode="auto">
            <a:xfrm>
              <a:off x="464125" y="1104900"/>
              <a:ext cx="7467600" cy="49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r>
                <a:rPr lang="zh-CN" altLang="en-US" sz="2000" dirty="0">
                  <a:solidFill>
                    <a:srgbClr val="FFFF00"/>
                  </a:solidFill>
                  <a:latin typeface="微软雅黑" panose="020B0503020204020204" charset="-122"/>
                  <a:ea typeface="微软雅黑" panose="020B0503020204020204" charset="-122"/>
                </a:rPr>
                <a:t>决策：自己制造还是外购</a:t>
              </a:r>
              <a:endParaRPr lang="en-US" altLang="zh-CN" sz="2000" dirty="0">
                <a:solidFill>
                  <a:srgbClr val="FFFF00"/>
                </a:solidFill>
                <a:latin typeface="微软雅黑" panose="020B0503020204020204" charset="-122"/>
                <a:ea typeface="微软雅黑" panose="020B0503020204020204" charset="-122"/>
              </a:endParaRPr>
            </a:p>
            <a:p>
              <a:pPr algn="ctr" eaLnBrk="1" hangingPunct="1">
                <a:spcBef>
                  <a:spcPct val="0"/>
                </a:spcBef>
                <a:buFontTx/>
                <a:buNone/>
              </a:pPr>
              <a:r>
                <a:rPr lang="en-US" altLang="zh-CN" sz="2000" dirty="0">
                  <a:latin typeface="微软雅黑" panose="020B0503020204020204" charset="-122"/>
                  <a:ea typeface="微软雅黑" panose="020B0503020204020204" charset="-122"/>
                </a:rPr>
                <a:t>Decision: Make Or Buy</a:t>
              </a:r>
              <a:endParaRPr lang="zh-CN" altLang="en-US" sz="2000" dirty="0">
                <a:latin typeface="微软雅黑" panose="020B0503020204020204" charset="-122"/>
                <a:ea typeface="微软雅黑" panose="020B0503020204020204" charset="-122"/>
              </a:endParaRPr>
            </a:p>
          </p:txBody>
        </p:sp>
      </p:grpSp>
      <p:sp>
        <p:nvSpPr>
          <p:cNvPr id="61" name="Rectangle 8"/>
          <p:cNvSpPr>
            <a:spLocks noChangeArrowheads="1"/>
          </p:cNvSpPr>
          <p:nvPr/>
        </p:nvSpPr>
        <p:spPr bwMode="auto">
          <a:xfrm>
            <a:off x="5172075" y="2273935"/>
            <a:ext cx="2362835" cy="3256915"/>
          </a:xfrm>
          <a:prstGeom prst="rect">
            <a:avLst/>
          </a:prstGeom>
          <a:noFill/>
          <a:ln>
            <a:noFill/>
          </a:ln>
        </p:spPr>
        <p:txBody>
          <a:bodyPr wrap="square" lIns="0" tIns="0" rIns="0" bIns="0">
            <a:spAutoFit/>
          </a:bodyPr>
          <a:lstStyle>
            <a:lvl1pPr marL="342900" indent="-342900" eaLnBrk="0" hangingPunct="0">
              <a:spcBef>
                <a:spcPct val="20000"/>
              </a:spcBef>
              <a:buChar char="•"/>
              <a:tabLst>
                <a:tab pos="8521700" algn="r"/>
              </a:tabLst>
              <a:defRPr sz="3200">
                <a:solidFill>
                  <a:schemeClr val="tx1"/>
                </a:solidFill>
                <a:latin typeface="Franklin Gothic Book" panose="020B0503020102020204" pitchFamily="34" charset="0"/>
              </a:defRPr>
            </a:lvl1pPr>
            <a:lvl2pPr marL="190500" indent="266700" eaLnBrk="0" hangingPunct="0">
              <a:spcBef>
                <a:spcPct val="20000"/>
              </a:spcBef>
              <a:buChar char="–"/>
              <a:tabLst>
                <a:tab pos="8521700" algn="r"/>
              </a:tabLst>
              <a:defRPr sz="2800">
                <a:solidFill>
                  <a:schemeClr val="tx1"/>
                </a:solidFill>
                <a:latin typeface="Franklin Gothic Book" panose="020B0503020102020204" pitchFamily="34" charset="0"/>
              </a:defRPr>
            </a:lvl2pPr>
            <a:lvl3pPr marL="1143000" indent="-228600" eaLnBrk="0" hangingPunct="0">
              <a:spcBef>
                <a:spcPct val="20000"/>
              </a:spcBef>
              <a:buChar char="•"/>
              <a:tabLst>
                <a:tab pos="8521700" algn="r"/>
              </a:tabLst>
              <a:defRPr sz="2400">
                <a:solidFill>
                  <a:schemeClr val="tx1"/>
                </a:solidFill>
                <a:latin typeface="Franklin Gothic Book" panose="020B0503020102020204" pitchFamily="34" charset="0"/>
              </a:defRPr>
            </a:lvl3pPr>
            <a:lvl4pPr marL="1600200" indent="-228600" eaLnBrk="0" hangingPunct="0">
              <a:spcBef>
                <a:spcPct val="20000"/>
              </a:spcBef>
              <a:buChar char="–"/>
              <a:tabLst>
                <a:tab pos="8521700" algn="r"/>
              </a:tabLst>
              <a:defRPr sz="2000">
                <a:solidFill>
                  <a:schemeClr val="tx1"/>
                </a:solidFill>
                <a:latin typeface="Franklin Gothic Book" panose="020B0503020102020204" pitchFamily="34" charset="0"/>
              </a:defRPr>
            </a:lvl4pPr>
            <a:lvl5pPr marL="2057400" indent="-228600" eaLnBrk="0" hangingPunct="0">
              <a:spcBef>
                <a:spcPct val="20000"/>
              </a:spcBef>
              <a:buChar char="»"/>
              <a:tabLst>
                <a:tab pos="8521700" algn="r"/>
              </a:tabLst>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9pPr>
          </a:lstStyle>
          <a:p>
            <a:pPr marL="360680" lvl="1" indent="-184150" algn="ctr" eaLnBrk="1" hangingPunct="1">
              <a:buClr>
                <a:schemeClr val="tx1"/>
              </a:buClr>
              <a:buFont typeface="Arial" panose="020B0604020202020204" pitchFamily="34" charset="0"/>
              <a:buNone/>
              <a:defRPr/>
            </a:pPr>
            <a:r>
              <a:rPr lang="zh-CN" altLang="en-US" sz="2000" dirty="0">
                <a:solidFill>
                  <a:srgbClr val="FFFF00"/>
                </a:solidFill>
                <a:latin typeface="微软雅黑" panose="020B0503020204020204" charset="-122"/>
                <a:ea typeface="微软雅黑" panose="020B0503020204020204" charset="-122"/>
              </a:rPr>
              <a:t>成本</a:t>
            </a:r>
            <a:r>
              <a:rPr lang="zh-CN" altLang="de-DE" sz="2000" dirty="0">
                <a:solidFill>
                  <a:srgbClr val="FFFF00"/>
                </a:solidFill>
                <a:latin typeface="微软雅黑" panose="020B0503020204020204" charset="-122"/>
                <a:ea typeface="微软雅黑" panose="020B0503020204020204" charset="-122"/>
              </a:rPr>
              <a:t> </a:t>
            </a:r>
            <a:r>
              <a:rPr lang="en-US" altLang="zh-CN" sz="2000" dirty="0">
                <a:latin typeface="微软雅黑" panose="020B0503020204020204" charset="-122"/>
                <a:ea typeface="微软雅黑" panose="020B0503020204020204" charset="-122"/>
              </a:rPr>
              <a:t>Cost</a:t>
            </a:r>
            <a:endParaRPr lang="zh-CN" altLang="de-DE" sz="2000" dirty="0">
              <a:latin typeface="微软雅黑" panose="020B0503020204020204" charset="-122"/>
              <a:ea typeface="微软雅黑" panose="020B0503020204020204" charset="-122"/>
            </a:endParaRPr>
          </a:p>
          <a:p>
            <a:pPr marL="360680" lvl="1" indent="-184150" algn="ctr" eaLnBrk="1" hangingPunct="1">
              <a:buClr>
                <a:schemeClr val="tx1"/>
              </a:buClr>
              <a:buFont typeface="Arial" panose="020B0604020202020204" pitchFamily="34" charset="0"/>
              <a:buNone/>
              <a:defRPr/>
            </a:pPr>
            <a:r>
              <a:rPr lang="zh-CN" altLang="de-DE" sz="1600" dirty="0">
                <a:solidFill>
                  <a:srgbClr val="FFFF00"/>
                </a:solidFill>
                <a:latin typeface="微软雅黑" panose="020B0503020204020204" charset="-122"/>
                <a:ea typeface="微软雅黑" panose="020B0503020204020204" charset="-122"/>
              </a:rPr>
              <a:t>新增</a:t>
            </a:r>
            <a:r>
              <a:rPr lang="zh-CN" altLang="en-US" sz="1600" dirty="0">
                <a:solidFill>
                  <a:srgbClr val="FFFF00"/>
                </a:solidFill>
                <a:latin typeface="微软雅黑" panose="020B0503020204020204" charset="-122"/>
                <a:ea typeface="微软雅黑" panose="020B0503020204020204" charset="-122"/>
              </a:rPr>
              <a:t>成本</a:t>
            </a:r>
            <a:r>
              <a:rPr lang="zh-CN" altLang="de-DE" sz="1600" dirty="0">
                <a:solidFill>
                  <a:srgbClr val="FFFF00"/>
                </a:solidFill>
                <a:latin typeface="微软雅黑" panose="020B0503020204020204" charset="-122"/>
                <a:ea typeface="微软雅黑" panose="020B0503020204020204" charset="-122"/>
              </a:rPr>
              <a:t> </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rgbClr val="FFFF00"/>
              </a:buClr>
              <a:buNone/>
              <a:defRPr/>
            </a:pPr>
            <a:r>
              <a:rPr lang="en-US" altLang="zh-CN" sz="1600" dirty="0">
                <a:latin typeface="微软雅黑" panose="020B0503020204020204" charset="-122"/>
                <a:ea typeface="微软雅黑" panose="020B0503020204020204" charset="-122"/>
              </a:rPr>
              <a:t>Incremental Cost</a:t>
            </a:r>
          </a:p>
          <a:p>
            <a:pPr marL="360680" lvl="1" indent="-184150" eaLnBrk="1" hangingPunct="1">
              <a:buClr>
                <a:srgbClr val="FFFF00"/>
              </a:buClr>
              <a:defRPr/>
            </a:pPr>
            <a:r>
              <a:rPr lang="zh-CN" altLang="en-US" sz="1600" dirty="0">
                <a:solidFill>
                  <a:srgbClr val="FFFF00"/>
                </a:solidFill>
                <a:latin typeface="微软雅黑" panose="020B0503020204020204" charset="-122"/>
                <a:ea typeface="微软雅黑" panose="020B0503020204020204" charset="-122"/>
              </a:rPr>
              <a:t>变动成本</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chemeClr val="tx1"/>
              </a:buClr>
              <a:defRPr/>
            </a:pPr>
            <a:r>
              <a:rPr lang="en-US" altLang="zh-CN" sz="1600" dirty="0">
                <a:latin typeface="微软雅黑" panose="020B0503020204020204" charset="-122"/>
                <a:ea typeface="微软雅黑" panose="020B0503020204020204" charset="-122"/>
              </a:rPr>
              <a:t>Variable Cost</a:t>
            </a:r>
          </a:p>
          <a:p>
            <a:pPr marL="360680" lvl="1" indent="-184150" eaLnBrk="1" hangingPunct="1">
              <a:buClr>
                <a:srgbClr val="FFFF00"/>
              </a:buClr>
              <a:defRPr/>
            </a:pPr>
            <a:r>
              <a:rPr lang="zh-CN" altLang="en-US" sz="1600" dirty="0">
                <a:solidFill>
                  <a:srgbClr val="FFFF00"/>
                </a:solidFill>
                <a:latin typeface="微软雅黑" panose="020B0503020204020204" charset="-122"/>
                <a:ea typeface="微软雅黑" panose="020B0503020204020204" charset="-122"/>
              </a:rPr>
              <a:t>新增固定成本</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chemeClr val="tx1"/>
              </a:buClr>
              <a:defRPr/>
            </a:pPr>
            <a:r>
              <a:rPr lang="en-US" altLang="zh-CN" sz="1600" dirty="0">
                <a:solidFill>
                  <a:srgbClr val="FFFF00"/>
                </a:solidFill>
                <a:latin typeface="微软雅黑" panose="020B0503020204020204" charset="-122"/>
                <a:ea typeface="微软雅黑" panose="020B0503020204020204" charset="-122"/>
              </a:rPr>
              <a:t> </a:t>
            </a:r>
            <a:r>
              <a:rPr lang="en-US" altLang="zh-CN" sz="1600" dirty="0">
                <a:latin typeface="微软雅黑" panose="020B0503020204020204" charset="-122"/>
                <a:ea typeface="微软雅黑" panose="020B0503020204020204" charset="-122"/>
              </a:rPr>
              <a:t>New Fixed Cost</a:t>
            </a:r>
          </a:p>
          <a:p>
            <a:pPr marL="176530" lvl="1" indent="0" algn="ctr" eaLnBrk="1" hangingPunct="1">
              <a:buClr>
                <a:schemeClr val="tx1"/>
              </a:buClr>
              <a:buNone/>
              <a:defRPr/>
            </a:pPr>
            <a:r>
              <a:rPr lang="zh-CN" altLang="de-DE" sz="1600" dirty="0">
                <a:solidFill>
                  <a:srgbClr val="FFFF00"/>
                </a:solidFill>
                <a:latin typeface="微软雅黑" panose="020B0503020204020204" charset="-122"/>
                <a:ea typeface="微软雅黑" panose="020B0503020204020204" charset="-122"/>
              </a:rPr>
              <a:t>减少</a:t>
            </a:r>
            <a:r>
              <a:rPr lang="zh-CN" altLang="en-US" sz="1600" dirty="0">
                <a:solidFill>
                  <a:srgbClr val="FFFF00"/>
                </a:solidFill>
                <a:latin typeface="微软雅黑" panose="020B0503020204020204" charset="-122"/>
                <a:ea typeface="微软雅黑" panose="020B0503020204020204" charset="-122"/>
              </a:rPr>
              <a:t>收益</a:t>
            </a:r>
            <a:endParaRPr lang="en-US" altLang="zh-CN" sz="1600" dirty="0">
              <a:solidFill>
                <a:srgbClr val="FFFF00"/>
              </a:solidFill>
              <a:latin typeface="微软雅黑" panose="020B0503020204020204" charset="-122"/>
              <a:ea typeface="微软雅黑" panose="020B0503020204020204" charset="-122"/>
            </a:endParaRPr>
          </a:p>
          <a:p>
            <a:pPr marL="360680" lvl="1" indent="-184150" algn="ctr" eaLnBrk="1" hangingPunct="1">
              <a:buClr>
                <a:srgbClr val="FFFF00"/>
              </a:buClr>
              <a:buNone/>
              <a:defRPr/>
            </a:pPr>
            <a:r>
              <a:rPr lang="en-US" altLang="zh-CN" sz="1600" dirty="0">
                <a:latin typeface="微软雅黑" panose="020B0503020204020204" charset="-122"/>
                <a:ea typeface="微软雅黑" panose="020B0503020204020204" charset="-122"/>
              </a:rPr>
              <a:t>Reduced Income</a:t>
            </a:r>
          </a:p>
          <a:p>
            <a:pPr marL="360680" lvl="1" indent="-184150" eaLnBrk="1" hangingPunct="1">
              <a:buClr>
                <a:srgbClr val="FFFF00"/>
              </a:buClr>
              <a:defRPr/>
            </a:pPr>
            <a:r>
              <a:rPr lang="zh-CN" altLang="en-US" sz="1600" dirty="0">
                <a:solidFill>
                  <a:srgbClr val="FFFF00"/>
                </a:solidFill>
                <a:latin typeface="微软雅黑" panose="020B0503020204020204" charset="-122"/>
                <a:ea typeface="微软雅黑" panose="020B0503020204020204" charset="-122"/>
              </a:rPr>
              <a:t>放弃的收入 </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chemeClr val="tx1"/>
              </a:buClr>
              <a:defRPr/>
            </a:pPr>
            <a:r>
              <a:rPr lang="en-US" altLang="zh-CN" sz="1600" dirty="0">
                <a:latin typeface="微软雅黑" panose="020B0503020204020204" charset="-122"/>
                <a:ea typeface="微软雅黑" panose="020B0503020204020204" charset="-122"/>
              </a:rPr>
              <a:t>Income given up</a:t>
            </a:r>
            <a:endParaRPr lang="zh-CN" altLang="de-DE" sz="1600" dirty="0">
              <a:latin typeface="微软雅黑" panose="020B0503020204020204" charset="-122"/>
              <a:ea typeface="微软雅黑" panose="020B0503020204020204" charset="-122"/>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2"/>
          <p:cNvSpPr>
            <a:spLocks noChangeArrowheads="1"/>
          </p:cNvSpPr>
          <p:nvPr/>
        </p:nvSpPr>
        <p:spPr bwMode="auto">
          <a:xfrm>
            <a:off x="11547" y="241304"/>
            <a:ext cx="10333179"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spcBef>
                <a:spcPct val="0"/>
              </a:spcBef>
              <a:buNone/>
            </a:pPr>
            <a:r>
              <a:rPr lang="zh-CN" altLang="en-US" sz="2800" dirty="0">
                <a:solidFill>
                  <a:srgbClr val="FFFF00"/>
                </a:solidFill>
                <a:latin typeface="Microsoft YaHei UI" panose="020B0503020204020204" pitchFamily="34" charset="-122"/>
                <a:ea typeface="Microsoft YaHei UI" panose="020B0503020204020204" pitchFamily="34" charset="-122"/>
                <a:cs typeface="+mj-cs"/>
              </a:rPr>
              <a:t>  是否进行再加工 </a:t>
            </a:r>
            <a:r>
              <a:rPr lang="en-US" altLang="zh-CN" sz="2800" kern="0" dirty="0">
                <a:latin typeface="Microsoft YaHei UI" panose="020B0503020204020204" pitchFamily="34" charset="-122"/>
                <a:ea typeface="Microsoft YaHei UI" panose="020B0503020204020204" pitchFamily="34" charset="-122"/>
                <a:cs typeface="+mj-cs"/>
              </a:rPr>
              <a:t>Whether</a:t>
            </a:r>
            <a:r>
              <a:rPr lang="zh-CN" altLang="en-US" sz="2800" kern="0" dirty="0">
                <a:latin typeface="Microsoft YaHei UI" panose="020B0503020204020204" pitchFamily="34" charset="-122"/>
                <a:ea typeface="Microsoft YaHei UI" panose="020B0503020204020204" pitchFamily="34" charset="-122"/>
                <a:cs typeface="+mj-cs"/>
              </a:rPr>
              <a:t> </a:t>
            </a:r>
            <a:r>
              <a:rPr lang="en-US" altLang="zh-CN" sz="2800" kern="0" dirty="0">
                <a:latin typeface="Microsoft YaHei UI" panose="020B0503020204020204" pitchFamily="34" charset="-122"/>
                <a:ea typeface="Microsoft YaHei UI" panose="020B0503020204020204" pitchFamily="34" charset="-122"/>
                <a:cs typeface="+mj-cs"/>
              </a:rPr>
              <a:t>to Have Additional Process</a:t>
            </a:r>
            <a:r>
              <a:rPr lang="zh-CN" altLang="en-US" sz="2800" kern="0" dirty="0">
                <a:latin typeface="Microsoft YaHei UI" panose="020B0503020204020204" pitchFamily="34" charset="-122"/>
                <a:ea typeface="Microsoft YaHei UI" panose="020B0503020204020204" pitchFamily="34" charset="-122"/>
                <a:cs typeface="+mj-cs"/>
              </a:rPr>
              <a:t> </a:t>
            </a:r>
            <a:r>
              <a:rPr lang="en-US" altLang="zh-CN" sz="2800" kern="0" dirty="0">
                <a:latin typeface="Microsoft YaHei UI" panose="020B0503020204020204" pitchFamily="34" charset="-122"/>
                <a:ea typeface="Microsoft YaHei UI" panose="020B0503020204020204" pitchFamily="34" charset="-122"/>
                <a:cs typeface="+mj-cs"/>
              </a:rPr>
              <a:t> </a:t>
            </a:r>
          </a:p>
        </p:txBody>
      </p:sp>
      <p:grpSp>
        <p:nvGrpSpPr>
          <p:cNvPr id="53" name="组合 52"/>
          <p:cNvGrpSpPr/>
          <p:nvPr/>
        </p:nvGrpSpPr>
        <p:grpSpPr>
          <a:xfrm>
            <a:off x="234130" y="1099135"/>
            <a:ext cx="8171885" cy="5394029"/>
            <a:chOff x="464125" y="1104900"/>
            <a:chExt cx="7467600" cy="3776663"/>
          </a:xfrm>
        </p:grpSpPr>
        <p:sp>
          <p:nvSpPr>
            <p:cNvPr id="54" name="Freeform 3"/>
            <p:cNvSpPr/>
            <p:nvPr/>
          </p:nvSpPr>
          <p:spPr bwMode="auto">
            <a:xfrm>
              <a:off x="3901485" y="4076165"/>
              <a:ext cx="665163" cy="273050"/>
            </a:xfrm>
            <a:custGeom>
              <a:avLst/>
              <a:gdLst>
                <a:gd name="T0" fmla="*/ 0 w 419"/>
                <a:gd name="T1" fmla="*/ 2147483646 h 207"/>
                <a:gd name="T2" fmla="*/ 2147483646 w 419"/>
                <a:gd name="T3" fmla="*/ 0 h 207"/>
                <a:gd name="T4" fmla="*/ 2147483646 w 419"/>
                <a:gd name="T5" fmla="*/ 2147483646 h 207"/>
                <a:gd name="T6" fmla="*/ 0 w 419"/>
                <a:gd name="T7" fmla="*/ 2147483646 h 207"/>
                <a:gd name="T8" fmla="*/ 0 60000 65536"/>
                <a:gd name="T9" fmla="*/ 0 60000 65536"/>
                <a:gd name="T10" fmla="*/ 0 60000 65536"/>
                <a:gd name="T11" fmla="*/ 0 60000 65536"/>
                <a:gd name="T12" fmla="*/ 0 w 419"/>
                <a:gd name="T13" fmla="*/ 0 h 207"/>
                <a:gd name="T14" fmla="*/ 419 w 419"/>
                <a:gd name="T15" fmla="*/ 207 h 207"/>
              </a:gdLst>
              <a:ahLst/>
              <a:cxnLst>
                <a:cxn ang="T8">
                  <a:pos x="T0" y="T1"/>
                </a:cxn>
                <a:cxn ang="T9">
                  <a:pos x="T2" y="T3"/>
                </a:cxn>
                <a:cxn ang="T10">
                  <a:pos x="T4" y="T5"/>
                </a:cxn>
                <a:cxn ang="T11">
                  <a:pos x="T6" y="T7"/>
                </a:cxn>
              </a:cxnLst>
              <a:rect l="T12" t="T13" r="T14" b="T15"/>
              <a:pathLst>
                <a:path w="419" h="207">
                  <a:moveTo>
                    <a:pt x="0" y="207"/>
                  </a:moveTo>
                  <a:cubicBezTo>
                    <a:pt x="31" y="32"/>
                    <a:pt x="139" y="0"/>
                    <a:pt x="209" y="0"/>
                  </a:cubicBezTo>
                  <a:cubicBezTo>
                    <a:pt x="279" y="0"/>
                    <a:pt x="403" y="34"/>
                    <a:pt x="419" y="207"/>
                  </a:cubicBezTo>
                  <a:cubicBezTo>
                    <a:pt x="419" y="207"/>
                    <a:pt x="0" y="207"/>
                    <a:pt x="0" y="207"/>
                  </a:cubicBezTo>
                  <a:close/>
                </a:path>
              </a:pathLst>
            </a:custGeom>
            <a:solidFill>
              <a:schemeClr val="bg1"/>
            </a:solidFill>
            <a:ln w="6350">
              <a:solidFill>
                <a:schemeClr val="tx1"/>
              </a:solidFill>
              <a:round/>
            </a:ln>
          </p:spPr>
          <p:txBody>
            <a:bodyPr wrap="none" lIns="72000" tIns="0" rIns="0" bIns="0" anchor="ctr"/>
            <a:lstStyle/>
            <a:p>
              <a:endParaRPr lang="zh-CN" altLang="en-US"/>
            </a:p>
          </p:txBody>
        </p:sp>
        <p:sp>
          <p:nvSpPr>
            <p:cNvPr id="55" name="Rectangle 4"/>
            <p:cNvSpPr>
              <a:spLocks noChangeArrowheads="1"/>
            </p:cNvSpPr>
            <p:nvPr/>
          </p:nvSpPr>
          <p:spPr bwMode="auto">
            <a:xfrm>
              <a:off x="1154687" y="1806575"/>
              <a:ext cx="2380086" cy="2549018"/>
            </a:xfrm>
            <a:prstGeom prst="rect">
              <a:avLst/>
            </a:prstGeom>
            <a:solidFill>
              <a:schemeClr val="bg1"/>
            </a:solidFill>
            <a:ln w="6350">
              <a:solidFill>
                <a:schemeClr val="tx1"/>
              </a:solidFill>
              <a:miter lim="800000"/>
            </a:ln>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1800" b="1">
                <a:latin typeface="微软雅黑" panose="020B0503020204020204" charset="-122"/>
                <a:ea typeface="微软雅黑" panose="020B0503020204020204" charset="-122"/>
              </a:endParaRPr>
            </a:p>
          </p:txBody>
        </p:sp>
        <p:sp>
          <p:nvSpPr>
            <p:cNvPr id="56" name="Rectangle 5"/>
            <p:cNvSpPr>
              <a:spLocks noChangeArrowheads="1"/>
            </p:cNvSpPr>
            <p:nvPr/>
          </p:nvSpPr>
          <p:spPr bwMode="auto">
            <a:xfrm>
              <a:off x="4933360" y="1806575"/>
              <a:ext cx="2326853" cy="2549018"/>
            </a:xfrm>
            <a:prstGeom prst="rect">
              <a:avLst/>
            </a:prstGeom>
            <a:solidFill>
              <a:schemeClr val="bg1"/>
            </a:solidFill>
            <a:ln w="6350">
              <a:solidFill>
                <a:schemeClr val="tx1"/>
              </a:solidFill>
              <a:miter lim="800000"/>
            </a:ln>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1800" b="1">
                <a:latin typeface="微软雅黑" panose="020B0503020204020204" charset="-122"/>
                <a:ea typeface="微软雅黑" panose="020B0503020204020204" charset="-122"/>
              </a:endParaRPr>
            </a:p>
          </p:txBody>
        </p:sp>
        <p:sp>
          <p:nvSpPr>
            <p:cNvPr id="57" name="Rectangle 6"/>
            <p:cNvSpPr>
              <a:spLocks noChangeArrowheads="1"/>
            </p:cNvSpPr>
            <p:nvPr/>
          </p:nvSpPr>
          <p:spPr bwMode="auto">
            <a:xfrm>
              <a:off x="814963" y="4355593"/>
              <a:ext cx="6811962" cy="185737"/>
            </a:xfrm>
            <a:prstGeom prst="rect">
              <a:avLst/>
            </a:prstGeom>
            <a:solidFill>
              <a:srgbClr val="969696"/>
            </a:solidFill>
            <a:ln w="6350">
              <a:solidFill>
                <a:schemeClr val="accent2"/>
              </a:solidFill>
              <a:miter lim="800000"/>
            </a:ln>
            <a:effectLst>
              <a:outerShdw dist="35921" dir="2700000" algn="ctr" rotWithShape="0">
                <a:schemeClr val="hlink"/>
              </a:outerShdw>
            </a:effectLst>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1800" b="1">
                <a:latin typeface="微软雅黑" panose="020B0503020204020204" charset="-122"/>
                <a:ea typeface="微软雅黑" panose="020B0503020204020204" charset="-122"/>
              </a:endParaRPr>
            </a:p>
          </p:txBody>
        </p:sp>
        <p:sp>
          <p:nvSpPr>
            <p:cNvPr id="58" name="AutoShape 7"/>
            <p:cNvSpPr>
              <a:spLocks noChangeArrowheads="1"/>
            </p:cNvSpPr>
            <p:nvPr/>
          </p:nvSpPr>
          <p:spPr bwMode="auto">
            <a:xfrm>
              <a:off x="4024888" y="4578350"/>
              <a:ext cx="387216" cy="303213"/>
            </a:xfrm>
            <a:prstGeom prst="triangle">
              <a:avLst>
                <a:gd name="adj" fmla="val 50000"/>
              </a:avLst>
            </a:prstGeom>
            <a:solidFill>
              <a:schemeClr val="hlink"/>
            </a:solidFill>
            <a:ln w="6350">
              <a:solidFill>
                <a:srgbClr val="808080"/>
              </a:solidFill>
              <a:miter lim="800000"/>
            </a:ln>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1800" b="1" dirty="0">
                <a:latin typeface="微软雅黑" panose="020B0503020204020204" charset="-122"/>
                <a:ea typeface="微软雅黑" panose="020B0503020204020204" charset="-122"/>
              </a:endParaRPr>
            </a:p>
          </p:txBody>
        </p:sp>
        <p:sp>
          <p:nvSpPr>
            <p:cNvPr id="59" name="Rectangle 8"/>
            <p:cNvSpPr>
              <a:spLocks noChangeArrowheads="1"/>
            </p:cNvSpPr>
            <p:nvPr/>
          </p:nvSpPr>
          <p:spPr bwMode="auto">
            <a:xfrm>
              <a:off x="1213216" y="1960563"/>
              <a:ext cx="2321558" cy="2042861"/>
            </a:xfrm>
            <a:prstGeom prst="rect">
              <a:avLst/>
            </a:prstGeom>
            <a:noFill/>
            <a:ln>
              <a:noFill/>
            </a:ln>
          </p:spPr>
          <p:txBody>
            <a:bodyPr wrap="square" lIns="0" tIns="0" rIns="0" bIns="0">
              <a:spAutoFit/>
            </a:bodyPr>
            <a:lstStyle>
              <a:lvl1pPr marL="342900" indent="-342900" eaLnBrk="0" hangingPunct="0">
                <a:spcBef>
                  <a:spcPct val="20000"/>
                </a:spcBef>
                <a:buChar char="•"/>
                <a:tabLst>
                  <a:tab pos="8521700" algn="r"/>
                </a:tabLst>
                <a:defRPr sz="3200">
                  <a:solidFill>
                    <a:schemeClr val="tx1"/>
                  </a:solidFill>
                  <a:latin typeface="Franklin Gothic Book" panose="020B0503020102020204" pitchFamily="34" charset="0"/>
                </a:defRPr>
              </a:lvl1pPr>
              <a:lvl2pPr marL="190500" indent="266700" eaLnBrk="0" hangingPunct="0">
                <a:spcBef>
                  <a:spcPct val="20000"/>
                </a:spcBef>
                <a:buChar char="–"/>
                <a:tabLst>
                  <a:tab pos="8521700" algn="r"/>
                </a:tabLst>
                <a:defRPr sz="2800">
                  <a:solidFill>
                    <a:schemeClr val="tx1"/>
                  </a:solidFill>
                  <a:latin typeface="Franklin Gothic Book" panose="020B0503020102020204" pitchFamily="34" charset="0"/>
                </a:defRPr>
              </a:lvl2pPr>
              <a:lvl3pPr marL="1143000" indent="-228600" eaLnBrk="0" hangingPunct="0">
                <a:spcBef>
                  <a:spcPct val="20000"/>
                </a:spcBef>
                <a:buChar char="•"/>
                <a:tabLst>
                  <a:tab pos="8521700" algn="r"/>
                </a:tabLst>
                <a:defRPr sz="2400">
                  <a:solidFill>
                    <a:schemeClr val="tx1"/>
                  </a:solidFill>
                  <a:latin typeface="Franklin Gothic Book" panose="020B0503020102020204" pitchFamily="34" charset="0"/>
                </a:defRPr>
              </a:lvl3pPr>
              <a:lvl4pPr marL="1600200" indent="-228600" eaLnBrk="0" hangingPunct="0">
                <a:spcBef>
                  <a:spcPct val="20000"/>
                </a:spcBef>
                <a:buChar char="–"/>
                <a:tabLst>
                  <a:tab pos="8521700" algn="r"/>
                </a:tabLst>
                <a:defRPr sz="2000">
                  <a:solidFill>
                    <a:schemeClr val="tx1"/>
                  </a:solidFill>
                  <a:latin typeface="Franklin Gothic Book" panose="020B0503020102020204" pitchFamily="34" charset="0"/>
                </a:defRPr>
              </a:lvl4pPr>
              <a:lvl5pPr marL="2057400" indent="-228600" eaLnBrk="0" hangingPunct="0">
                <a:spcBef>
                  <a:spcPct val="20000"/>
                </a:spcBef>
                <a:buChar char="»"/>
                <a:tabLst>
                  <a:tab pos="8521700" algn="r"/>
                </a:tabLst>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9pPr>
            </a:lstStyle>
            <a:p>
              <a:pPr marL="360680" lvl="1" indent="-184150" algn="ctr" eaLnBrk="1" hangingPunct="1">
                <a:buClr>
                  <a:schemeClr val="tx1"/>
                </a:buClr>
                <a:buFont typeface="Arial" panose="020B0604020202020204" pitchFamily="34" charset="0"/>
                <a:buNone/>
                <a:defRPr/>
              </a:pPr>
              <a:r>
                <a:rPr lang="zh-CN" altLang="de-DE" sz="2000" dirty="0">
                  <a:solidFill>
                    <a:srgbClr val="FFFF00"/>
                  </a:solidFill>
                  <a:latin typeface="微软雅黑" panose="020B0503020204020204" charset="-122"/>
                  <a:ea typeface="微软雅黑" panose="020B0503020204020204" charset="-122"/>
                </a:rPr>
                <a:t>收益 </a:t>
              </a:r>
              <a:r>
                <a:rPr lang="en-US" altLang="zh-CN" sz="2000" dirty="0">
                  <a:latin typeface="微软雅黑" panose="020B0503020204020204" charset="-122"/>
                  <a:ea typeface="微软雅黑" panose="020B0503020204020204" charset="-122"/>
                </a:rPr>
                <a:t>Benefit</a:t>
              </a:r>
              <a:endParaRPr lang="zh-CN" altLang="de-DE" sz="2000" dirty="0">
                <a:latin typeface="微软雅黑" panose="020B0503020204020204" charset="-122"/>
                <a:ea typeface="微软雅黑" panose="020B0503020204020204" charset="-122"/>
              </a:endParaRPr>
            </a:p>
            <a:p>
              <a:pPr marL="360680" lvl="1" indent="-184150" algn="ctr" eaLnBrk="1" hangingPunct="1">
                <a:buClr>
                  <a:schemeClr val="tx1"/>
                </a:buClr>
                <a:buFont typeface="Arial" panose="020B0604020202020204" pitchFamily="34" charset="0"/>
                <a:buNone/>
                <a:defRPr/>
              </a:pPr>
              <a:r>
                <a:rPr lang="zh-CN" altLang="de-DE" sz="1600" dirty="0">
                  <a:solidFill>
                    <a:srgbClr val="FFFF00"/>
                  </a:solidFill>
                  <a:latin typeface="微软雅黑" panose="020B0503020204020204" charset="-122"/>
                  <a:ea typeface="微软雅黑" panose="020B0503020204020204" charset="-122"/>
                </a:rPr>
                <a:t>新增收入 </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rgbClr val="FFFF00"/>
                </a:buClr>
                <a:buNone/>
                <a:defRPr/>
              </a:pPr>
              <a:r>
                <a:rPr lang="en-US" altLang="zh-CN" sz="1600" dirty="0">
                  <a:latin typeface="微软雅黑" panose="020B0503020204020204" charset="-122"/>
                  <a:ea typeface="微软雅黑" panose="020B0503020204020204" charset="-122"/>
                </a:rPr>
                <a:t>Incremental Income</a:t>
              </a:r>
            </a:p>
            <a:p>
              <a:pPr marL="360680" lvl="1" indent="-184150" eaLnBrk="1" hangingPunct="1">
                <a:buClr>
                  <a:srgbClr val="FFFF00"/>
                </a:buClr>
                <a:defRPr/>
              </a:pPr>
              <a:r>
                <a:rPr lang="zh-CN" altLang="en-US" sz="1600" dirty="0">
                  <a:solidFill>
                    <a:srgbClr val="FFFF00"/>
                  </a:solidFill>
                  <a:latin typeface="微软雅黑" panose="020B0503020204020204" charset="-122"/>
                  <a:ea typeface="微软雅黑" panose="020B0503020204020204" charset="-122"/>
                </a:rPr>
                <a:t>再加工后的收入</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chemeClr val="tx1"/>
                </a:buClr>
                <a:defRPr/>
              </a:pPr>
              <a:r>
                <a:rPr lang="en-US" altLang="zh-CN" sz="1600" dirty="0">
                  <a:latin typeface="微软雅黑" panose="020B0503020204020204" charset="-122"/>
                  <a:ea typeface="微软雅黑" panose="020B0503020204020204" charset="-122"/>
                </a:rPr>
                <a:t>Income after additional Process</a:t>
              </a:r>
            </a:p>
            <a:p>
              <a:pPr marL="360680" lvl="1" indent="-184150" algn="ctr" eaLnBrk="1" hangingPunct="1">
                <a:buClr>
                  <a:srgbClr val="FFFF00"/>
                </a:buClr>
                <a:buNone/>
                <a:defRPr/>
              </a:pPr>
              <a:r>
                <a:rPr lang="zh-CN" altLang="de-DE" sz="1600" dirty="0">
                  <a:solidFill>
                    <a:srgbClr val="FFFF00"/>
                  </a:solidFill>
                  <a:latin typeface="微软雅黑" panose="020B0503020204020204" charset="-122"/>
                  <a:ea typeface="微软雅黑" panose="020B0503020204020204" charset="-122"/>
                </a:rPr>
                <a:t>减少成本</a:t>
              </a:r>
              <a:endParaRPr lang="en-US" altLang="zh-CN" sz="1600" dirty="0">
                <a:solidFill>
                  <a:srgbClr val="FFFF00"/>
                </a:solidFill>
                <a:latin typeface="微软雅黑" panose="020B0503020204020204" charset="-122"/>
                <a:ea typeface="微软雅黑" panose="020B0503020204020204" charset="-122"/>
              </a:endParaRPr>
            </a:p>
            <a:p>
              <a:pPr marL="360680" lvl="1" indent="-184150" algn="ctr" eaLnBrk="1" hangingPunct="1">
                <a:buClr>
                  <a:srgbClr val="FFFF00"/>
                </a:buClr>
                <a:buNone/>
                <a:defRPr/>
              </a:pPr>
              <a:r>
                <a:rPr lang="en-US" altLang="zh-CN" sz="1600" dirty="0">
                  <a:latin typeface="微软雅黑" panose="020B0503020204020204" charset="-122"/>
                  <a:ea typeface="微软雅黑" panose="020B0503020204020204" charset="-122"/>
                </a:rPr>
                <a:t>Reduced Cost</a:t>
              </a:r>
            </a:p>
            <a:p>
              <a:pPr marL="360680" lvl="1" indent="-184150" eaLnBrk="1" hangingPunct="1">
                <a:buClr>
                  <a:srgbClr val="FFFF00"/>
                </a:buClr>
                <a:defRPr/>
              </a:pPr>
              <a:r>
                <a:rPr lang="zh-CN" altLang="en-US" sz="1600" dirty="0">
                  <a:solidFill>
                    <a:srgbClr val="FFFF00"/>
                  </a:solidFill>
                  <a:latin typeface="微软雅黑" panose="020B0503020204020204" charset="-122"/>
                  <a:ea typeface="微软雅黑" panose="020B0503020204020204" charset="-122"/>
                </a:rPr>
                <a:t>没有</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chemeClr val="tx1"/>
                </a:buClr>
                <a:defRPr/>
              </a:pPr>
              <a:r>
                <a:rPr lang="en-US" altLang="zh-CN" sz="1600" dirty="0">
                  <a:latin typeface="微软雅黑" panose="020B0503020204020204" charset="-122"/>
                  <a:ea typeface="微软雅黑" panose="020B0503020204020204" charset="-122"/>
                </a:rPr>
                <a:t>None</a:t>
              </a:r>
              <a:r>
                <a:rPr lang="zh-CN" altLang="en-US" sz="1600" dirty="0">
                  <a:latin typeface="微软雅黑" panose="020B0503020204020204" charset="-122"/>
                  <a:ea typeface="微软雅黑" panose="020B0503020204020204" charset="-122"/>
                </a:rPr>
                <a:t> </a:t>
              </a:r>
              <a:endParaRPr lang="en-US" altLang="zh-CN" sz="1600" dirty="0">
                <a:latin typeface="微软雅黑" panose="020B0503020204020204" charset="-122"/>
                <a:ea typeface="微软雅黑" panose="020B0503020204020204" charset="-122"/>
              </a:endParaRPr>
            </a:p>
          </p:txBody>
        </p:sp>
        <p:sp>
          <p:nvSpPr>
            <p:cNvPr id="60" name="TextBox 10"/>
            <p:cNvSpPr txBox="1">
              <a:spLocks noChangeArrowheads="1"/>
            </p:cNvSpPr>
            <p:nvPr/>
          </p:nvSpPr>
          <p:spPr bwMode="auto">
            <a:xfrm>
              <a:off x="464125" y="1104900"/>
              <a:ext cx="7467600" cy="495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r>
                <a:rPr lang="zh-CN" altLang="en-US" sz="2000" dirty="0">
                  <a:solidFill>
                    <a:srgbClr val="FFFF00"/>
                  </a:solidFill>
                  <a:latin typeface="微软雅黑" panose="020B0503020204020204" charset="-122"/>
                  <a:ea typeface="微软雅黑" panose="020B0503020204020204" charset="-122"/>
                </a:rPr>
                <a:t>决策：是否进行再加工</a:t>
              </a:r>
              <a:endParaRPr lang="en-US" altLang="zh-CN" sz="2000" dirty="0">
                <a:solidFill>
                  <a:srgbClr val="FFFF00"/>
                </a:solidFill>
                <a:latin typeface="微软雅黑" panose="020B0503020204020204" charset="-122"/>
                <a:ea typeface="微软雅黑" panose="020B0503020204020204" charset="-122"/>
              </a:endParaRPr>
            </a:p>
            <a:p>
              <a:pPr algn="ctr" eaLnBrk="1" hangingPunct="1">
                <a:spcBef>
                  <a:spcPct val="0"/>
                </a:spcBef>
                <a:buFontTx/>
                <a:buNone/>
              </a:pPr>
              <a:r>
                <a:rPr lang="en-US" altLang="zh-CN" sz="2000" dirty="0">
                  <a:latin typeface="微软雅黑" panose="020B0503020204020204" charset="-122"/>
                  <a:ea typeface="微软雅黑" panose="020B0503020204020204" charset="-122"/>
                </a:rPr>
                <a:t>Decision: Whether to Have Additional Process</a:t>
              </a:r>
              <a:endParaRPr lang="zh-CN" altLang="en-US" sz="2000" dirty="0">
                <a:latin typeface="微软雅黑" panose="020B0503020204020204" charset="-122"/>
                <a:ea typeface="微软雅黑" panose="020B0503020204020204" charset="-122"/>
              </a:endParaRPr>
            </a:p>
          </p:txBody>
        </p:sp>
      </p:grpSp>
      <p:sp>
        <p:nvSpPr>
          <p:cNvPr id="61" name="Rectangle 8"/>
          <p:cNvSpPr>
            <a:spLocks noChangeArrowheads="1"/>
          </p:cNvSpPr>
          <p:nvPr/>
        </p:nvSpPr>
        <p:spPr bwMode="auto">
          <a:xfrm>
            <a:off x="5182525" y="2314886"/>
            <a:ext cx="2406064" cy="2917722"/>
          </a:xfrm>
          <a:prstGeom prst="rect">
            <a:avLst/>
          </a:prstGeom>
          <a:noFill/>
          <a:ln>
            <a:noFill/>
          </a:ln>
        </p:spPr>
        <p:txBody>
          <a:bodyPr wrap="square" lIns="0" tIns="0" rIns="0" bIns="0">
            <a:spAutoFit/>
          </a:bodyPr>
          <a:lstStyle>
            <a:lvl1pPr marL="342900" indent="-342900" eaLnBrk="0" hangingPunct="0">
              <a:spcBef>
                <a:spcPct val="20000"/>
              </a:spcBef>
              <a:buChar char="•"/>
              <a:tabLst>
                <a:tab pos="8521700" algn="r"/>
              </a:tabLst>
              <a:defRPr sz="3200">
                <a:solidFill>
                  <a:schemeClr val="tx1"/>
                </a:solidFill>
                <a:latin typeface="Franklin Gothic Book" panose="020B0503020102020204" pitchFamily="34" charset="0"/>
              </a:defRPr>
            </a:lvl1pPr>
            <a:lvl2pPr marL="190500" indent="266700" eaLnBrk="0" hangingPunct="0">
              <a:spcBef>
                <a:spcPct val="20000"/>
              </a:spcBef>
              <a:buChar char="–"/>
              <a:tabLst>
                <a:tab pos="8521700" algn="r"/>
              </a:tabLst>
              <a:defRPr sz="2800">
                <a:solidFill>
                  <a:schemeClr val="tx1"/>
                </a:solidFill>
                <a:latin typeface="Franklin Gothic Book" panose="020B0503020102020204" pitchFamily="34" charset="0"/>
              </a:defRPr>
            </a:lvl2pPr>
            <a:lvl3pPr marL="1143000" indent="-228600" eaLnBrk="0" hangingPunct="0">
              <a:spcBef>
                <a:spcPct val="20000"/>
              </a:spcBef>
              <a:buChar char="•"/>
              <a:tabLst>
                <a:tab pos="8521700" algn="r"/>
              </a:tabLst>
              <a:defRPr sz="2400">
                <a:solidFill>
                  <a:schemeClr val="tx1"/>
                </a:solidFill>
                <a:latin typeface="Franklin Gothic Book" panose="020B0503020102020204" pitchFamily="34" charset="0"/>
              </a:defRPr>
            </a:lvl3pPr>
            <a:lvl4pPr marL="1600200" indent="-228600" eaLnBrk="0" hangingPunct="0">
              <a:spcBef>
                <a:spcPct val="20000"/>
              </a:spcBef>
              <a:buChar char="–"/>
              <a:tabLst>
                <a:tab pos="8521700" algn="r"/>
              </a:tabLst>
              <a:defRPr sz="2000">
                <a:solidFill>
                  <a:schemeClr val="tx1"/>
                </a:solidFill>
                <a:latin typeface="Franklin Gothic Book" panose="020B0503020102020204" pitchFamily="34" charset="0"/>
              </a:defRPr>
            </a:lvl4pPr>
            <a:lvl5pPr marL="2057400" indent="-228600" eaLnBrk="0" hangingPunct="0">
              <a:spcBef>
                <a:spcPct val="20000"/>
              </a:spcBef>
              <a:buChar char="»"/>
              <a:tabLst>
                <a:tab pos="8521700" algn="r"/>
              </a:tabLst>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9pPr>
          </a:lstStyle>
          <a:p>
            <a:pPr marL="360680" lvl="1" indent="-184150" algn="ctr" eaLnBrk="1" hangingPunct="1">
              <a:buClr>
                <a:schemeClr val="tx1"/>
              </a:buClr>
              <a:buFont typeface="Arial" panose="020B0604020202020204" pitchFamily="34" charset="0"/>
              <a:buNone/>
              <a:defRPr/>
            </a:pPr>
            <a:r>
              <a:rPr lang="zh-CN" altLang="en-US" sz="2000" dirty="0">
                <a:solidFill>
                  <a:srgbClr val="FFFF00"/>
                </a:solidFill>
                <a:latin typeface="微软雅黑" panose="020B0503020204020204" charset="-122"/>
                <a:ea typeface="微软雅黑" panose="020B0503020204020204" charset="-122"/>
              </a:rPr>
              <a:t>成本</a:t>
            </a:r>
            <a:r>
              <a:rPr lang="zh-CN" altLang="de-DE" sz="2000" dirty="0">
                <a:solidFill>
                  <a:srgbClr val="FFFF00"/>
                </a:solidFill>
                <a:latin typeface="微软雅黑" panose="020B0503020204020204" charset="-122"/>
                <a:ea typeface="微软雅黑" panose="020B0503020204020204" charset="-122"/>
              </a:rPr>
              <a:t> </a:t>
            </a:r>
            <a:r>
              <a:rPr lang="en-US" altLang="zh-CN" sz="2000" dirty="0">
                <a:latin typeface="微软雅黑" panose="020B0503020204020204" charset="-122"/>
                <a:ea typeface="微软雅黑" panose="020B0503020204020204" charset="-122"/>
              </a:rPr>
              <a:t>Cost</a:t>
            </a:r>
            <a:endParaRPr lang="zh-CN" altLang="de-DE" sz="2000" dirty="0">
              <a:latin typeface="微软雅黑" panose="020B0503020204020204" charset="-122"/>
              <a:ea typeface="微软雅黑" panose="020B0503020204020204" charset="-122"/>
            </a:endParaRPr>
          </a:p>
          <a:p>
            <a:pPr marL="360680" lvl="1" indent="-184150" algn="ctr" eaLnBrk="1" hangingPunct="1">
              <a:buClr>
                <a:schemeClr val="tx1"/>
              </a:buClr>
              <a:buFont typeface="Arial" panose="020B0604020202020204" pitchFamily="34" charset="0"/>
              <a:buNone/>
              <a:defRPr/>
            </a:pPr>
            <a:r>
              <a:rPr lang="zh-CN" altLang="de-DE" sz="1600" dirty="0">
                <a:solidFill>
                  <a:srgbClr val="FFFF00"/>
                </a:solidFill>
                <a:latin typeface="微软雅黑" panose="020B0503020204020204" charset="-122"/>
                <a:ea typeface="微软雅黑" panose="020B0503020204020204" charset="-122"/>
              </a:rPr>
              <a:t>新增</a:t>
            </a:r>
            <a:r>
              <a:rPr lang="zh-CN" altLang="en-US" sz="1600" dirty="0">
                <a:solidFill>
                  <a:srgbClr val="FFFF00"/>
                </a:solidFill>
                <a:latin typeface="微软雅黑" panose="020B0503020204020204" charset="-122"/>
                <a:ea typeface="微软雅黑" panose="020B0503020204020204" charset="-122"/>
              </a:rPr>
              <a:t>成本</a:t>
            </a:r>
            <a:r>
              <a:rPr lang="zh-CN" altLang="de-DE" sz="1600" dirty="0">
                <a:solidFill>
                  <a:srgbClr val="FFFF00"/>
                </a:solidFill>
                <a:latin typeface="微软雅黑" panose="020B0503020204020204" charset="-122"/>
                <a:ea typeface="微软雅黑" panose="020B0503020204020204" charset="-122"/>
              </a:rPr>
              <a:t> </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rgbClr val="FFFF00"/>
              </a:buClr>
              <a:buNone/>
              <a:defRPr/>
            </a:pPr>
            <a:r>
              <a:rPr lang="en-US" altLang="zh-CN" sz="1600" dirty="0">
                <a:latin typeface="微软雅黑" panose="020B0503020204020204" charset="-122"/>
                <a:ea typeface="微软雅黑" panose="020B0503020204020204" charset="-122"/>
              </a:rPr>
              <a:t>Incremental Cost</a:t>
            </a:r>
          </a:p>
          <a:p>
            <a:pPr marL="360680" lvl="1" indent="-184150" eaLnBrk="1" hangingPunct="1">
              <a:buClr>
                <a:srgbClr val="FFFF00"/>
              </a:buClr>
              <a:defRPr/>
            </a:pPr>
            <a:r>
              <a:rPr lang="zh-CN" altLang="en-US" sz="1600" dirty="0">
                <a:solidFill>
                  <a:srgbClr val="FFFF00"/>
                </a:solidFill>
                <a:latin typeface="微软雅黑" panose="020B0503020204020204" charset="-122"/>
                <a:ea typeface="微软雅黑" panose="020B0503020204020204" charset="-122"/>
              </a:rPr>
              <a:t>再加工成本</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chemeClr val="tx1"/>
              </a:buClr>
              <a:defRPr/>
            </a:pPr>
            <a:r>
              <a:rPr lang="en-US" altLang="zh-CN" sz="1600" dirty="0">
                <a:latin typeface="微软雅黑" panose="020B0503020204020204" charset="-122"/>
                <a:ea typeface="微软雅黑" panose="020B0503020204020204" charset="-122"/>
              </a:rPr>
              <a:t>Additional Cost</a:t>
            </a:r>
          </a:p>
          <a:p>
            <a:pPr marL="176530" lvl="1" indent="0" algn="ctr" eaLnBrk="1" hangingPunct="1">
              <a:buClr>
                <a:schemeClr val="tx1"/>
              </a:buClr>
              <a:buNone/>
              <a:defRPr/>
            </a:pPr>
            <a:r>
              <a:rPr lang="zh-CN" altLang="de-DE" sz="1600" dirty="0">
                <a:solidFill>
                  <a:srgbClr val="FFFF00"/>
                </a:solidFill>
                <a:latin typeface="微软雅黑" panose="020B0503020204020204" charset="-122"/>
                <a:ea typeface="微软雅黑" panose="020B0503020204020204" charset="-122"/>
              </a:rPr>
              <a:t>减少</a:t>
            </a:r>
            <a:r>
              <a:rPr lang="zh-CN" altLang="en-US" sz="1600" dirty="0">
                <a:solidFill>
                  <a:srgbClr val="FFFF00"/>
                </a:solidFill>
                <a:latin typeface="微软雅黑" panose="020B0503020204020204" charset="-122"/>
                <a:ea typeface="微软雅黑" panose="020B0503020204020204" charset="-122"/>
              </a:rPr>
              <a:t>收益</a:t>
            </a:r>
            <a:endParaRPr lang="en-US" altLang="zh-CN" sz="1600" dirty="0">
              <a:solidFill>
                <a:srgbClr val="FFFF00"/>
              </a:solidFill>
              <a:latin typeface="微软雅黑" panose="020B0503020204020204" charset="-122"/>
              <a:ea typeface="微软雅黑" panose="020B0503020204020204" charset="-122"/>
            </a:endParaRPr>
          </a:p>
          <a:p>
            <a:pPr marL="360680" lvl="1" indent="-184150" algn="ctr" eaLnBrk="1" hangingPunct="1">
              <a:buClr>
                <a:srgbClr val="FFFF00"/>
              </a:buClr>
              <a:buNone/>
              <a:defRPr/>
            </a:pPr>
            <a:r>
              <a:rPr lang="en-US" altLang="zh-CN" sz="1600" dirty="0">
                <a:latin typeface="微软雅黑" panose="020B0503020204020204" charset="-122"/>
                <a:ea typeface="微软雅黑" panose="020B0503020204020204" charset="-122"/>
              </a:rPr>
              <a:t>Reduced Income</a:t>
            </a:r>
          </a:p>
          <a:p>
            <a:pPr marL="360680" lvl="1" indent="-184150" eaLnBrk="1" hangingPunct="1">
              <a:buClr>
                <a:srgbClr val="FFFF00"/>
              </a:buClr>
              <a:defRPr/>
            </a:pPr>
            <a:r>
              <a:rPr lang="zh-CN" altLang="en-US" sz="1600" dirty="0">
                <a:solidFill>
                  <a:srgbClr val="FFFF00"/>
                </a:solidFill>
                <a:latin typeface="微软雅黑" panose="020B0503020204020204" charset="-122"/>
                <a:ea typeface="微软雅黑" panose="020B0503020204020204" charset="-122"/>
              </a:rPr>
              <a:t>再加工前的收入 </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chemeClr val="tx1"/>
              </a:buClr>
              <a:defRPr/>
            </a:pPr>
            <a:r>
              <a:rPr lang="en-US" altLang="zh-CN" sz="1600" dirty="0">
                <a:latin typeface="微软雅黑" panose="020B0503020204020204" charset="-122"/>
                <a:ea typeface="微软雅黑" panose="020B0503020204020204" charset="-122"/>
              </a:rPr>
              <a:t>Income before additional Process</a:t>
            </a:r>
            <a:endParaRPr lang="zh-CN" altLang="de-DE" sz="1600" dirty="0">
              <a:latin typeface="微软雅黑" panose="020B0503020204020204" charset="-122"/>
              <a:ea typeface="微软雅黑" panose="020B0503020204020204" charset="-122"/>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2"/>
          <p:cNvSpPr>
            <a:spLocks noChangeArrowheads="1"/>
          </p:cNvSpPr>
          <p:nvPr/>
        </p:nvSpPr>
        <p:spPr bwMode="auto">
          <a:xfrm>
            <a:off x="11547" y="241304"/>
            <a:ext cx="10333179"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spcBef>
                <a:spcPct val="0"/>
              </a:spcBef>
              <a:buNone/>
            </a:pPr>
            <a:r>
              <a:rPr lang="zh-CN" altLang="en-US" sz="2800" dirty="0">
                <a:solidFill>
                  <a:srgbClr val="FFFF00"/>
                </a:solidFill>
                <a:latin typeface="Microsoft YaHei UI" panose="020B0503020204020204" pitchFamily="34" charset="-122"/>
                <a:ea typeface="Microsoft YaHei UI" panose="020B0503020204020204" pitchFamily="34" charset="-122"/>
                <a:cs typeface="+mj-cs"/>
              </a:rPr>
              <a:t>  是否关闭一个分部 </a:t>
            </a:r>
            <a:r>
              <a:rPr lang="en-US" altLang="zh-CN" sz="2800" kern="0" dirty="0">
                <a:latin typeface="Microsoft YaHei UI" panose="020B0503020204020204" pitchFamily="34" charset="-122"/>
                <a:ea typeface="Microsoft YaHei UI" panose="020B0503020204020204" pitchFamily="34" charset="-122"/>
                <a:cs typeface="+mj-cs"/>
              </a:rPr>
              <a:t>Whether</a:t>
            </a:r>
            <a:r>
              <a:rPr lang="zh-CN" altLang="en-US" sz="2800" kern="0" dirty="0">
                <a:latin typeface="Microsoft YaHei UI" panose="020B0503020204020204" pitchFamily="34" charset="-122"/>
                <a:ea typeface="Microsoft YaHei UI" panose="020B0503020204020204" pitchFamily="34" charset="-122"/>
                <a:cs typeface="+mj-cs"/>
              </a:rPr>
              <a:t> </a:t>
            </a:r>
            <a:r>
              <a:rPr lang="en-US" altLang="zh-CN" sz="2800" kern="0" dirty="0">
                <a:latin typeface="Microsoft YaHei UI" panose="020B0503020204020204" pitchFamily="34" charset="-122"/>
                <a:ea typeface="Microsoft YaHei UI" panose="020B0503020204020204" pitchFamily="34" charset="-122"/>
                <a:cs typeface="+mj-cs"/>
              </a:rPr>
              <a:t>to Close a Segment</a:t>
            </a:r>
            <a:r>
              <a:rPr lang="zh-CN" altLang="en-US" sz="2800" kern="0" dirty="0">
                <a:latin typeface="Microsoft YaHei UI" panose="020B0503020204020204" pitchFamily="34" charset="-122"/>
                <a:ea typeface="Microsoft YaHei UI" panose="020B0503020204020204" pitchFamily="34" charset="-122"/>
                <a:cs typeface="+mj-cs"/>
              </a:rPr>
              <a:t> </a:t>
            </a:r>
            <a:r>
              <a:rPr lang="en-US" altLang="zh-CN" sz="2800" kern="0" dirty="0">
                <a:latin typeface="Microsoft YaHei UI" panose="020B0503020204020204" pitchFamily="34" charset="-122"/>
                <a:ea typeface="Microsoft YaHei UI" panose="020B0503020204020204" pitchFamily="34" charset="-122"/>
                <a:cs typeface="+mj-cs"/>
              </a:rPr>
              <a:t> </a:t>
            </a:r>
          </a:p>
        </p:txBody>
      </p:sp>
      <p:grpSp>
        <p:nvGrpSpPr>
          <p:cNvPr id="53" name="组合 52"/>
          <p:cNvGrpSpPr/>
          <p:nvPr/>
        </p:nvGrpSpPr>
        <p:grpSpPr>
          <a:xfrm>
            <a:off x="223970" y="1078815"/>
            <a:ext cx="8171885" cy="5394029"/>
            <a:chOff x="464125" y="1104900"/>
            <a:chExt cx="7467600" cy="3776663"/>
          </a:xfrm>
        </p:grpSpPr>
        <p:sp>
          <p:nvSpPr>
            <p:cNvPr id="54" name="Freeform 3"/>
            <p:cNvSpPr/>
            <p:nvPr/>
          </p:nvSpPr>
          <p:spPr bwMode="auto">
            <a:xfrm>
              <a:off x="3901485" y="4076165"/>
              <a:ext cx="665163" cy="273050"/>
            </a:xfrm>
            <a:custGeom>
              <a:avLst/>
              <a:gdLst>
                <a:gd name="T0" fmla="*/ 0 w 419"/>
                <a:gd name="T1" fmla="*/ 2147483646 h 207"/>
                <a:gd name="T2" fmla="*/ 2147483646 w 419"/>
                <a:gd name="T3" fmla="*/ 0 h 207"/>
                <a:gd name="T4" fmla="*/ 2147483646 w 419"/>
                <a:gd name="T5" fmla="*/ 2147483646 h 207"/>
                <a:gd name="T6" fmla="*/ 0 w 419"/>
                <a:gd name="T7" fmla="*/ 2147483646 h 207"/>
                <a:gd name="T8" fmla="*/ 0 60000 65536"/>
                <a:gd name="T9" fmla="*/ 0 60000 65536"/>
                <a:gd name="T10" fmla="*/ 0 60000 65536"/>
                <a:gd name="T11" fmla="*/ 0 60000 65536"/>
                <a:gd name="T12" fmla="*/ 0 w 419"/>
                <a:gd name="T13" fmla="*/ 0 h 207"/>
                <a:gd name="T14" fmla="*/ 419 w 419"/>
                <a:gd name="T15" fmla="*/ 207 h 207"/>
              </a:gdLst>
              <a:ahLst/>
              <a:cxnLst>
                <a:cxn ang="T8">
                  <a:pos x="T0" y="T1"/>
                </a:cxn>
                <a:cxn ang="T9">
                  <a:pos x="T2" y="T3"/>
                </a:cxn>
                <a:cxn ang="T10">
                  <a:pos x="T4" y="T5"/>
                </a:cxn>
                <a:cxn ang="T11">
                  <a:pos x="T6" y="T7"/>
                </a:cxn>
              </a:cxnLst>
              <a:rect l="T12" t="T13" r="T14" b="T15"/>
              <a:pathLst>
                <a:path w="419" h="207">
                  <a:moveTo>
                    <a:pt x="0" y="207"/>
                  </a:moveTo>
                  <a:cubicBezTo>
                    <a:pt x="31" y="32"/>
                    <a:pt x="139" y="0"/>
                    <a:pt x="209" y="0"/>
                  </a:cubicBezTo>
                  <a:cubicBezTo>
                    <a:pt x="279" y="0"/>
                    <a:pt x="403" y="34"/>
                    <a:pt x="419" y="207"/>
                  </a:cubicBezTo>
                  <a:cubicBezTo>
                    <a:pt x="419" y="207"/>
                    <a:pt x="0" y="207"/>
                    <a:pt x="0" y="207"/>
                  </a:cubicBezTo>
                  <a:close/>
                </a:path>
              </a:pathLst>
            </a:custGeom>
            <a:solidFill>
              <a:schemeClr val="bg1"/>
            </a:solidFill>
            <a:ln w="6350">
              <a:solidFill>
                <a:schemeClr val="tx1"/>
              </a:solidFill>
              <a:round/>
            </a:ln>
          </p:spPr>
          <p:txBody>
            <a:bodyPr wrap="none" lIns="72000" tIns="0" rIns="0" bIns="0" anchor="ctr"/>
            <a:lstStyle/>
            <a:p>
              <a:endParaRPr lang="zh-CN" altLang="en-US"/>
            </a:p>
          </p:txBody>
        </p:sp>
        <p:sp>
          <p:nvSpPr>
            <p:cNvPr id="55" name="Rectangle 4"/>
            <p:cNvSpPr>
              <a:spLocks noChangeArrowheads="1"/>
            </p:cNvSpPr>
            <p:nvPr/>
          </p:nvSpPr>
          <p:spPr bwMode="auto">
            <a:xfrm>
              <a:off x="1154687" y="1806575"/>
              <a:ext cx="2380086" cy="2549018"/>
            </a:xfrm>
            <a:prstGeom prst="rect">
              <a:avLst/>
            </a:prstGeom>
            <a:solidFill>
              <a:schemeClr val="bg1"/>
            </a:solidFill>
            <a:ln w="6350">
              <a:solidFill>
                <a:schemeClr val="tx1"/>
              </a:solidFill>
              <a:miter lim="800000"/>
            </a:ln>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1800" b="1">
                <a:latin typeface="微软雅黑" panose="020B0503020204020204" charset="-122"/>
                <a:ea typeface="微软雅黑" panose="020B0503020204020204" charset="-122"/>
              </a:endParaRPr>
            </a:p>
          </p:txBody>
        </p:sp>
        <p:sp>
          <p:nvSpPr>
            <p:cNvPr id="56" name="Rectangle 5"/>
            <p:cNvSpPr>
              <a:spLocks noChangeArrowheads="1"/>
            </p:cNvSpPr>
            <p:nvPr/>
          </p:nvSpPr>
          <p:spPr bwMode="auto">
            <a:xfrm>
              <a:off x="4933360" y="1806575"/>
              <a:ext cx="2326853" cy="2549018"/>
            </a:xfrm>
            <a:prstGeom prst="rect">
              <a:avLst/>
            </a:prstGeom>
            <a:solidFill>
              <a:schemeClr val="bg1"/>
            </a:solidFill>
            <a:ln w="6350">
              <a:solidFill>
                <a:schemeClr val="tx1"/>
              </a:solidFill>
              <a:miter lim="800000"/>
            </a:ln>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1800" b="1">
                <a:latin typeface="微软雅黑" panose="020B0503020204020204" charset="-122"/>
                <a:ea typeface="微软雅黑" panose="020B0503020204020204" charset="-122"/>
              </a:endParaRPr>
            </a:p>
          </p:txBody>
        </p:sp>
        <p:sp>
          <p:nvSpPr>
            <p:cNvPr id="57" name="Rectangle 6"/>
            <p:cNvSpPr>
              <a:spLocks noChangeArrowheads="1"/>
            </p:cNvSpPr>
            <p:nvPr/>
          </p:nvSpPr>
          <p:spPr bwMode="auto">
            <a:xfrm>
              <a:off x="814963" y="4355593"/>
              <a:ext cx="6811962" cy="185737"/>
            </a:xfrm>
            <a:prstGeom prst="rect">
              <a:avLst/>
            </a:prstGeom>
            <a:solidFill>
              <a:srgbClr val="969696"/>
            </a:solidFill>
            <a:ln w="6350">
              <a:solidFill>
                <a:schemeClr val="accent2"/>
              </a:solidFill>
              <a:miter lim="800000"/>
            </a:ln>
            <a:effectLst>
              <a:outerShdw dist="35921" dir="2700000" algn="ctr" rotWithShape="0">
                <a:schemeClr val="hlink"/>
              </a:outerShdw>
            </a:effectLst>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1800" b="1">
                <a:latin typeface="微软雅黑" panose="020B0503020204020204" charset="-122"/>
                <a:ea typeface="微软雅黑" panose="020B0503020204020204" charset="-122"/>
              </a:endParaRPr>
            </a:p>
          </p:txBody>
        </p:sp>
        <p:sp>
          <p:nvSpPr>
            <p:cNvPr id="58" name="AutoShape 7"/>
            <p:cNvSpPr>
              <a:spLocks noChangeArrowheads="1"/>
            </p:cNvSpPr>
            <p:nvPr/>
          </p:nvSpPr>
          <p:spPr bwMode="auto">
            <a:xfrm>
              <a:off x="4024888" y="4578350"/>
              <a:ext cx="387216" cy="303213"/>
            </a:xfrm>
            <a:prstGeom prst="triangle">
              <a:avLst>
                <a:gd name="adj" fmla="val 50000"/>
              </a:avLst>
            </a:prstGeom>
            <a:solidFill>
              <a:schemeClr val="hlink"/>
            </a:solidFill>
            <a:ln w="6350">
              <a:solidFill>
                <a:srgbClr val="808080"/>
              </a:solidFill>
              <a:miter lim="800000"/>
            </a:ln>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1800" b="1" dirty="0">
                <a:latin typeface="微软雅黑" panose="020B0503020204020204" charset="-122"/>
                <a:ea typeface="微软雅黑" panose="020B0503020204020204" charset="-122"/>
              </a:endParaRPr>
            </a:p>
          </p:txBody>
        </p:sp>
        <p:sp>
          <p:nvSpPr>
            <p:cNvPr id="59" name="Rectangle 8"/>
            <p:cNvSpPr>
              <a:spLocks noChangeArrowheads="1"/>
            </p:cNvSpPr>
            <p:nvPr/>
          </p:nvSpPr>
          <p:spPr bwMode="auto">
            <a:xfrm>
              <a:off x="1213216" y="1960563"/>
              <a:ext cx="2321558" cy="1870468"/>
            </a:xfrm>
            <a:prstGeom prst="rect">
              <a:avLst/>
            </a:prstGeom>
            <a:noFill/>
            <a:ln>
              <a:noFill/>
            </a:ln>
          </p:spPr>
          <p:txBody>
            <a:bodyPr wrap="square" lIns="0" tIns="0" rIns="0" bIns="0">
              <a:spAutoFit/>
            </a:bodyPr>
            <a:lstStyle>
              <a:lvl1pPr marL="342900" indent="-342900" eaLnBrk="0" hangingPunct="0">
                <a:spcBef>
                  <a:spcPct val="20000"/>
                </a:spcBef>
                <a:buChar char="•"/>
                <a:tabLst>
                  <a:tab pos="8521700" algn="r"/>
                </a:tabLst>
                <a:defRPr sz="3200">
                  <a:solidFill>
                    <a:schemeClr val="tx1"/>
                  </a:solidFill>
                  <a:latin typeface="Franklin Gothic Book" panose="020B0503020102020204" pitchFamily="34" charset="0"/>
                </a:defRPr>
              </a:lvl1pPr>
              <a:lvl2pPr marL="190500" indent="266700" eaLnBrk="0" hangingPunct="0">
                <a:spcBef>
                  <a:spcPct val="20000"/>
                </a:spcBef>
                <a:buChar char="–"/>
                <a:tabLst>
                  <a:tab pos="8521700" algn="r"/>
                </a:tabLst>
                <a:defRPr sz="2800">
                  <a:solidFill>
                    <a:schemeClr val="tx1"/>
                  </a:solidFill>
                  <a:latin typeface="Franklin Gothic Book" panose="020B0503020102020204" pitchFamily="34" charset="0"/>
                </a:defRPr>
              </a:lvl2pPr>
              <a:lvl3pPr marL="1143000" indent="-228600" eaLnBrk="0" hangingPunct="0">
                <a:spcBef>
                  <a:spcPct val="20000"/>
                </a:spcBef>
                <a:buChar char="•"/>
                <a:tabLst>
                  <a:tab pos="8521700" algn="r"/>
                </a:tabLst>
                <a:defRPr sz="2400">
                  <a:solidFill>
                    <a:schemeClr val="tx1"/>
                  </a:solidFill>
                  <a:latin typeface="Franklin Gothic Book" panose="020B0503020102020204" pitchFamily="34" charset="0"/>
                </a:defRPr>
              </a:lvl3pPr>
              <a:lvl4pPr marL="1600200" indent="-228600" eaLnBrk="0" hangingPunct="0">
                <a:spcBef>
                  <a:spcPct val="20000"/>
                </a:spcBef>
                <a:buChar char="–"/>
                <a:tabLst>
                  <a:tab pos="8521700" algn="r"/>
                </a:tabLst>
                <a:defRPr sz="2000">
                  <a:solidFill>
                    <a:schemeClr val="tx1"/>
                  </a:solidFill>
                  <a:latin typeface="Franklin Gothic Book" panose="020B0503020102020204" pitchFamily="34" charset="0"/>
                </a:defRPr>
              </a:lvl4pPr>
              <a:lvl5pPr marL="2057400" indent="-228600" eaLnBrk="0" hangingPunct="0">
                <a:spcBef>
                  <a:spcPct val="20000"/>
                </a:spcBef>
                <a:buChar char="»"/>
                <a:tabLst>
                  <a:tab pos="8521700" algn="r"/>
                </a:tabLst>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9pPr>
            </a:lstStyle>
            <a:p>
              <a:pPr marL="360680" lvl="1" indent="-184150" algn="ctr" eaLnBrk="1" hangingPunct="1">
                <a:buClr>
                  <a:schemeClr val="tx1"/>
                </a:buClr>
                <a:buFont typeface="Arial" panose="020B0604020202020204" pitchFamily="34" charset="0"/>
                <a:buNone/>
                <a:defRPr/>
              </a:pPr>
              <a:r>
                <a:rPr lang="zh-CN" altLang="de-DE" sz="2000" dirty="0">
                  <a:solidFill>
                    <a:srgbClr val="FFFF00"/>
                  </a:solidFill>
                  <a:latin typeface="微软雅黑" panose="020B0503020204020204" charset="-122"/>
                  <a:ea typeface="微软雅黑" panose="020B0503020204020204" charset="-122"/>
                </a:rPr>
                <a:t>收益 </a:t>
              </a:r>
              <a:r>
                <a:rPr lang="en-US" altLang="zh-CN" sz="2000" dirty="0">
                  <a:latin typeface="微软雅黑" panose="020B0503020204020204" charset="-122"/>
                  <a:ea typeface="微软雅黑" panose="020B0503020204020204" charset="-122"/>
                </a:rPr>
                <a:t>Benefit</a:t>
              </a:r>
              <a:endParaRPr lang="zh-CN" altLang="de-DE" sz="2000" dirty="0">
                <a:latin typeface="微软雅黑" panose="020B0503020204020204" charset="-122"/>
                <a:ea typeface="微软雅黑" panose="020B0503020204020204" charset="-122"/>
              </a:endParaRPr>
            </a:p>
            <a:p>
              <a:pPr marL="360680" lvl="1" indent="-184150" algn="ctr" eaLnBrk="1" hangingPunct="1">
                <a:buClr>
                  <a:schemeClr val="tx1"/>
                </a:buClr>
                <a:buFont typeface="Arial" panose="020B0604020202020204" pitchFamily="34" charset="0"/>
                <a:buNone/>
                <a:defRPr/>
              </a:pPr>
              <a:r>
                <a:rPr lang="zh-CN" altLang="de-DE" sz="1600" dirty="0">
                  <a:solidFill>
                    <a:srgbClr val="FFFF00"/>
                  </a:solidFill>
                  <a:latin typeface="微软雅黑" panose="020B0503020204020204" charset="-122"/>
                  <a:ea typeface="微软雅黑" panose="020B0503020204020204" charset="-122"/>
                </a:rPr>
                <a:t>新增收入 </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rgbClr val="FFFF00"/>
                </a:buClr>
                <a:buNone/>
                <a:defRPr/>
              </a:pPr>
              <a:r>
                <a:rPr lang="en-US" altLang="zh-CN" sz="1600" dirty="0">
                  <a:latin typeface="微软雅黑" panose="020B0503020204020204" charset="-122"/>
                  <a:ea typeface="微软雅黑" panose="020B0503020204020204" charset="-122"/>
                </a:rPr>
                <a:t>Incremental Income</a:t>
              </a:r>
            </a:p>
            <a:p>
              <a:pPr marL="360680" lvl="1" indent="-184150" eaLnBrk="1" hangingPunct="1">
                <a:buClr>
                  <a:srgbClr val="FFFF00"/>
                </a:buClr>
                <a:defRPr/>
              </a:pPr>
              <a:r>
                <a:rPr lang="zh-CN" altLang="en-US" sz="1600" dirty="0">
                  <a:solidFill>
                    <a:srgbClr val="FFFF00"/>
                  </a:solidFill>
                  <a:latin typeface="微软雅黑" panose="020B0503020204020204" charset="-122"/>
                  <a:ea typeface="微软雅黑" panose="020B0503020204020204" charset="-122"/>
                </a:rPr>
                <a:t>无</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chemeClr val="tx1"/>
                </a:buClr>
                <a:defRPr/>
              </a:pPr>
              <a:r>
                <a:rPr lang="en-US" altLang="zh-CN" sz="1600" dirty="0">
                  <a:latin typeface="微软雅黑" panose="020B0503020204020204" charset="-122"/>
                  <a:ea typeface="微软雅黑" panose="020B0503020204020204" charset="-122"/>
                </a:rPr>
                <a:t>None</a:t>
              </a:r>
            </a:p>
            <a:p>
              <a:pPr marL="360680" lvl="1" indent="-184150" algn="ctr" eaLnBrk="1" hangingPunct="1">
                <a:buClr>
                  <a:srgbClr val="FFFF00"/>
                </a:buClr>
                <a:buNone/>
                <a:defRPr/>
              </a:pPr>
              <a:r>
                <a:rPr lang="zh-CN" altLang="de-DE" sz="1600" dirty="0">
                  <a:solidFill>
                    <a:srgbClr val="FFFF00"/>
                  </a:solidFill>
                  <a:latin typeface="微软雅黑" panose="020B0503020204020204" charset="-122"/>
                  <a:ea typeface="微软雅黑" panose="020B0503020204020204" charset="-122"/>
                </a:rPr>
                <a:t>减少成本</a:t>
              </a:r>
              <a:endParaRPr lang="en-US" altLang="zh-CN" sz="1600" dirty="0">
                <a:solidFill>
                  <a:srgbClr val="FFFF00"/>
                </a:solidFill>
                <a:latin typeface="微软雅黑" panose="020B0503020204020204" charset="-122"/>
                <a:ea typeface="微软雅黑" panose="020B0503020204020204" charset="-122"/>
              </a:endParaRPr>
            </a:p>
            <a:p>
              <a:pPr marL="360680" lvl="1" indent="-184150" algn="ctr" eaLnBrk="1" hangingPunct="1">
                <a:buClr>
                  <a:srgbClr val="FFFF00"/>
                </a:buClr>
                <a:buNone/>
                <a:defRPr/>
              </a:pPr>
              <a:r>
                <a:rPr lang="en-US" altLang="zh-CN" sz="1600" dirty="0">
                  <a:latin typeface="微软雅黑" panose="020B0503020204020204" charset="-122"/>
                  <a:ea typeface="微软雅黑" panose="020B0503020204020204" charset="-122"/>
                </a:rPr>
                <a:t>Reduced Cost</a:t>
              </a:r>
            </a:p>
            <a:p>
              <a:pPr marL="360680" lvl="1" indent="-184150" eaLnBrk="1" hangingPunct="1">
                <a:buClr>
                  <a:srgbClr val="FFFF00"/>
                </a:buClr>
                <a:defRPr/>
              </a:pPr>
              <a:r>
                <a:rPr lang="zh-CN" altLang="en-US" sz="1600" dirty="0">
                  <a:solidFill>
                    <a:srgbClr val="FFFF00"/>
                  </a:solidFill>
                  <a:latin typeface="微软雅黑" panose="020B0503020204020204" charset="-122"/>
                  <a:ea typeface="微软雅黑" panose="020B0503020204020204" charset="-122"/>
                </a:rPr>
                <a:t>减少的固定成本</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chemeClr val="tx1"/>
                </a:buClr>
                <a:defRPr/>
              </a:pPr>
              <a:r>
                <a:rPr lang="en-US" altLang="zh-CN" sz="1600" dirty="0">
                  <a:latin typeface="微软雅黑" panose="020B0503020204020204" charset="-122"/>
                  <a:ea typeface="微软雅黑" panose="020B0503020204020204" charset="-122"/>
                </a:rPr>
                <a:t>Reduced</a:t>
              </a:r>
              <a:r>
                <a:rPr lang="zh-CN" altLang="en-US" sz="1600" dirty="0">
                  <a:latin typeface="微软雅黑" panose="020B0503020204020204" charset="-122"/>
                  <a:ea typeface="微软雅黑" panose="020B0503020204020204" charset="-122"/>
                </a:rPr>
                <a:t> </a:t>
              </a:r>
              <a:r>
                <a:rPr lang="en-US" altLang="zh-CN" sz="1600" dirty="0">
                  <a:latin typeface="微软雅黑" panose="020B0503020204020204" charset="-122"/>
                  <a:ea typeface="微软雅黑" panose="020B0503020204020204" charset="-122"/>
                </a:rPr>
                <a:t>Fixed Cost</a:t>
              </a:r>
            </a:p>
          </p:txBody>
        </p:sp>
        <p:sp>
          <p:nvSpPr>
            <p:cNvPr id="60" name="TextBox 10"/>
            <p:cNvSpPr txBox="1">
              <a:spLocks noChangeArrowheads="1"/>
            </p:cNvSpPr>
            <p:nvPr/>
          </p:nvSpPr>
          <p:spPr bwMode="auto">
            <a:xfrm>
              <a:off x="464125" y="1104900"/>
              <a:ext cx="7467600" cy="495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r>
                <a:rPr lang="zh-CN" altLang="en-US" sz="2000" dirty="0">
                  <a:solidFill>
                    <a:srgbClr val="FFFF00"/>
                  </a:solidFill>
                  <a:latin typeface="微软雅黑" panose="020B0503020204020204" charset="-122"/>
                  <a:ea typeface="微软雅黑" panose="020B0503020204020204" charset="-122"/>
                </a:rPr>
                <a:t>决策：是否关闭一个分部</a:t>
              </a:r>
              <a:endParaRPr lang="en-US" altLang="zh-CN" sz="2000" dirty="0">
                <a:solidFill>
                  <a:srgbClr val="FFFF00"/>
                </a:solidFill>
                <a:latin typeface="微软雅黑" panose="020B0503020204020204" charset="-122"/>
                <a:ea typeface="微软雅黑" panose="020B0503020204020204" charset="-122"/>
              </a:endParaRPr>
            </a:p>
            <a:p>
              <a:pPr algn="ctr" eaLnBrk="1" hangingPunct="1">
                <a:spcBef>
                  <a:spcPct val="0"/>
                </a:spcBef>
                <a:buFontTx/>
                <a:buNone/>
              </a:pPr>
              <a:r>
                <a:rPr lang="en-US" altLang="zh-CN" sz="2000" dirty="0">
                  <a:latin typeface="微软雅黑" panose="020B0503020204020204" charset="-122"/>
                  <a:ea typeface="微软雅黑" panose="020B0503020204020204" charset="-122"/>
                </a:rPr>
                <a:t>Decision: Whether to Close a</a:t>
              </a:r>
              <a:r>
                <a:rPr lang="zh-CN" altLang="en-US" sz="2000" dirty="0">
                  <a:latin typeface="微软雅黑" panose="020B0503020204020204" charset="-122"/>
                  <a:ea typeface="微软雅黑" panose="020B0503020204020204" charset="-122"/>
                </a:rPr>
                <a:t> </a:t>
              </a:r>
              <a:r>
                <a:rPr lang="en-US" altLang="zh-CN" sz="2000" dirty="0">
                  <a:latin typeface="微软雅黑" panose="020B0503020204020204" charset="-122"/>
                  <a:ea typeface="微软雅黑" panose="020B0503020204020204" charset="-122"/>
                </a:rPr>
                <a:t>Segment</a:t>
              </a:r>
              <a:endParaRPr lang="zh-CN" altLang="en-US" sz="2000" dirty="0">
                <a:latin typeface="微软雅黑" panose="020B0503020204020204" charset="-122"/>
                <a:ea typeface="微软雅黑" panose="020B0503020204020204" charset="-122"/>
              </a:endParaRPr>
            </a:p>
          </p:txBody>
        </p:sp>
      </p:grpSp>
      <p:sp>
        <p:nvSpPr>
          <p:cNvPr id="61" name="Rectangle 8"/>
          <p:cNvSpPr>
            <a:spLocks noChangeArrowheads="1"/>
          </p:cNvSpPr>
          <p:nvPr/>
        </p:nvSpPr>
        <p:spPr bwMode="auto">
          <a:xfrm>
            <a:off x="5172365" y="2294566"/>
            <a:ext cx="2406064" cy="2917722"/>
          </a:xfrm>
          <a:prstGeom prst="rect">
            <a:avLst/>
          </a:prstGeom>
          <a:noFill/>
          <a:ln>
            <a:noFill/>
          </a:ln>
        </p:spPr>
        <p:txBody>
          <a:bodyPr wrap="square" lIns="0" tIns="0" rIns="0" bIns="0">
            <a:spAutoFit/>
          </a:bodyPr>
          <a:lstStyle>
            <a:lvl1pPr marL="342900" indent="-342900" eaLnBrk="0" hangingPunct="0">
              <a:spcBef>
                <a:spcPct val="20000"/>
              </a:spcBef>
              <a:buChar char="•"/>
              <a:tabLst>
                <a:tab pos="8521700" algn="r"/>
              </a:tabLst>
              <a:defRPr sz="3200">
                <a:solidFill>
                  <a:schemeClr val="tx1"/>
                </a:solidFill>
                <a:latin typeface="Franklin Gothic Book" panose="020B0503020102020204" pitchFamily="34" charset="0"/>
              </a:defRPr>
            </a:lvl1pPr>
            <a:lvl2pPr marL="190500" indent="266700" eaLnBrk="0" hangingPunct="0">
              <a:spcBef>
                <a:spcPct val="20000"/>
              </a:spcBef>
              <a:buChar char="–"/>
              <a:tabLst>
                <a:tab pos="8521700" algn="r"/>
              </a:tabLst>
              <a:defRPr sz="2800">
                <a:solidFill>
                  <a:schemeClr val="tx1"/>
                </a:solidFill>
                <a:latin typeface="Franklin Gothic Book" panose="020B0503020102020204" pitchFamily="34" charset="0"/>
              </a:defRPr>
            </a:lvl2pPr>
            <a:lvl3pPr marL="1143000" indent="-228600" eaLnBrk="0" hangingPunct="0">
              <a:spcBef>
                <a:spcPct val="20000"/>
              </a:spcBef>
              <a:buChar char="•"/>
              <a:tabLst>
                <a:tab pos="8521700" algn="r"/>
              </a:tabLst>
              <a:defRPr sz="2400">
                <a:solidFill>
                  <a:schemeClr val="tx1"/>
                </a:solidFill>
                <a:latin typeface="Franklin Gothic Book" panose="020B0503020102020204" pitchFamily="34" charset="0"/>
              </a:defRPr>
            </a:lvl3pPr>
            <a:lvl4pPr marL="1600200" indent="-228600" eaLnBrk="0" hangingPunct="0">
              <a:spcBef>
                <a:spcPct val="20000"/>
              </a:spcBef>
              <a:buChar char="–"/>
              <a:tabLst>
                <a:tab pos="8521700" algn="r"/>
              </a:tabLst>
              <a:defRPr sz="2000">
                <a:solidFill>
                  <a:schemeClr val="tx1"/>
                </a:solidFill>
                <a:latin typeface="Franklin Gothic Book" panose="020B0503020102020204" pitchFamily="34" charset="0"/>
              </a:defRPr>
            </a:lvl4pPr>
            <a:lvl5pPr marL="2057400" indent="-228600" eaLnBrk="0" hangingPunct="0">
              <a:spcBef>
                <a:spcPct val="20000"/>
              </a:spcBef>
              <a:buChar char="»"/>
              <a:tabLst>
                <a:tab pos="8521700" algn="r"/>
              </a:tabLst>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tabLst>
                <a:tab pos="8521700" algn="r"/>
              </a:tabLst>
              <a:defRPr sz="2000">
                <a:solidFill>
                  <a:schemeClr val="tx1"/>
                </a:solidFill>
                <a:latin typeface="Franklin Gothic Book" panose="020B0503020102020204" pitchFamily="34" charset="0"/>
              </a:defRPr>
            </a:lvl9pPr>
          </a:lstStyle>
          <a:p>
            <a:pPr marL="360680" lvl="1" indent="-184150" algn="ctr" eaLnBrk="1" hangingPunct="1">
              <a:buClr>
                <a:schemeClr val="tx1"/>
              </a:buClr>
              <a:buFont typeface="Arial" panose="020B0604020202020204" pitchFamily="34" charset="0"/>
              <a:buNone/>
              <a:defRPr/>
            </a:pPr>
            <a:r>
              <a:rPr lang="zh-CN" altLang="en-US" sz="2000" dirty="0">
                <a:solidFill>
                  <a:srgbClr val="FFFF00"/>
                </a:solidFill>
                <a:latin typeface="微软雅黑" panose="020B0503020204020204" charset="-122"/>
                <a:ea typeface="微软雅黑" panose="020B0503020204020204" charset="-122"/>
              </a:rPr>
              <a:t>成本</a:t>
            </a:r>
            <a:r>
              <a:rPr lang="zh-CN" altLang="de-DE" sz="2000" dirty="0">
                <a:solidFill>
                  <a:srgbClr val="FFFF00"/>
                </a:solidFill>
                <a:latin typeface="微软雅黑" panose="020B0503020204020204" charset="-122"/>
                <a:ea typeface="微软雅黑" panose="020B0503020204020204" charset="-122"/>
              </a:rPr>
              <a:t> </a:t>
            </a:r>
            <a:r>
              <a:rPr lang="en-US" altLang="zh-CN" sz="2000" dirty="0">
                <a:latin typeface="微软雅黑" panose="020B0503020204020204" charset="-122"/>
                <a:ea typeface="微软雅黑" panose="020B0503020204020204" charset="-122"/>
              </a:rPr>
              <a:t>Cost</a:t>
            </a:r>
            <a:endParaRPr lang="zh-CN" altLang="de-DE" sz="2000" dirty="0">
              <a:latin typeface="微软雅黑" panose="020B0503020204020204" charset="-122"/>
              <a:ea typeface="微软雅黑" panose="020B0503020204020204" charset="-122"/>
            </a:endParaRPr>
          </a:p>
          <a:p>
            <a:pPr marL="360680" lvl="1" indent="-184150" algn="ctr" eaLnBrk="1" hangingPunct="1">
              <a:buClr>
                <a:schemeClr val="tx1"/>
              </a:buClr>
              <a:buFont typeface="Arial" panose="020B0604020202020204" pitchFamily="34" charset="0"/>
              <a:buNone/>
              <a:defRPr/>
            </a:pPr>
            <a:r>
              <a:rPr lang="zh-CN" altLang="de-DE" sz="1600" dirty="0">
                <a:solidFill>
                  <a:srgbClr val="FFFF00"/>
                </a:solidFill>
                <a:latin typeface="微软雅黑" panose="020B0503020204020204" charset="-122"/>
                <a:ea typeface="微软雅黑" panose="020B0503020204020204" charset="-122"/>
              </a:rPr>
              <a:t>新增</a:t>
            </a:r>
            <a:r>
              <a:rPr lang="zh-CN" altLang="en-US" sz="1600" dirty="0">
                <a:solidFill>
                  <a:srgbClr val="FFFF00"/>
                </a:solidFill>
                <a:latin typeface="微软雅黑" panose="020B0503020204020204" charset="-122"/>
                <a:ea typeface="微软雅黑" panose="020B0503020204020204" charset="-122"/>
              </a:rPr>
              <a:t>成本</a:t>
            </a:r>
            <a:r>
              <a:rPr lang="zh-CN" altLang="de-DE" sz="1600" dirty="0">
                <a:solidFill>
                  <a:srgbClr val="FFFF00"/>
                </a:solidFill>
                <a:latin typeface="微软雅黑" panose="020B0503020204020204" charset="-122"/>
                <a:ea typeface="微软雅黑" panose="020B0503020204020204" charset="-122"/>
              </a:rPr>
              <a:t> </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rgbClr val="FFFF00"/>
              </a:buClr>
              <a:buNone/>
              <a:defRPr/>
            </a:pPr>
            <a:r>
              <a:rPr lang="en-US" altLang="zh-CN" sz="1600" dirty="0">
                <a:latin typeface="微软雅黑" panose="020B0503020204020204" charset="-122"/>
                <a:ea typeface="微软雅黑" panose="020B0503020204020204" charset="-122"/>
              </a:rPr>
              <a:t>Incremental Cost</a:t>
            </a:r>
          </a:p>
          <a:p>
            <a:pPr marL="360680" lvl="1" indent="-184150" eaLnBrk="1" hangingPunct="1">
              <a:buClr>
                <a:srgbClr val="FFFF00"/>
              </a:buClr>
              <a:defRPr/>
            </a:pPr>
            <a:r>
              <a:rPr lang="zh-CN" altLang="en-US" sz="1600" dirty="0">
                <a:solidFill>
                  <a:srgbClr val="FFFF00"/>
                </a:solidFill>
                <a:latin typeface="微软雅黑" panose="020B0503020204020204" charset="-122"/>
                <a:ea typeface="微软雅黑" panose="020B0503020204020204" charset="-122"/>
              </a:rPr>
              <a:t>无</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chemeClr val="tx1"/>
              </a:buClr>
              <a:defRPr/>
            </a:pPr>
            <a:r>
              <a:rPr lang="en-US" altLang="zh-CN" sz="1600" dirty="0">
                <a:latin typeface="微软雅黑" panose="020B0503020204020204" charset="-122"/>
                <a:ea typeface="微软雅黑" panose="020B0503020204020204" charset="-122"/>
              </a:rPr>
              <a:t>None</a:t>
            </a:r>
          </a:p>
          <a:p>
            <a:pPr marL="176530" lvl="1" indent="0" algn="ctr" eaLnBrk="1" hangingPunct="1">
              <a:buClr>
                <a:schemeClr val="tx1"/>
              </a:buClr>
              <a:buNone/>
              <a:defRPr/>
            </a:pPr>
            <a:r>
              <a:rPr lang="zh-CN" altLang="de-DE" sz="1600" dirty="0">
                <a:solidFill>
                  <a:srgbClr val="FFFF00"/>
                </a:solidFill>
                <a:latin typeface="微软雅黑" panose="020B0503020204020204" charset="-122"/>
                <a:ea typeface="微软雅黑" panose="020B0503020204020204" charset="-122"/>
              </a:rPr>
              <a:t>减少</a:t>
            </a:r>
            <a:r>
              <a:rPr lang="zh-CN" altLang="en-US" sz="1600" dirty="0">
                <a:solidFill>
                  <a:srgbClr val="FFFF00"/>
                </a:solidFill>
                <a:latin typeface="微软雅黑" panose="020B0503020204020204" charset="-122"/>
                <a:ea typeface="微软雅黑" panose="020B0503020204020204" charset="-122"/>
              </a:rPr>
              <a:t>收益</a:t>
            </a:r>
            <a:endParaRPr lang="en-US" altLang="zh-CN" sz="1600" dirty="0">
              <a:solidFill>
                <a:srgbClr val="FFFF00"/>
              </a:solidFill>
              <a:latin typeface="微软雅黑" panose="020B0503020204020204" charset="-122"/>
              <a:ea typeface="微软雅黑" panose="020B0503020204020204" charset="-122"/>
            </a:endParaRPr>
          </a:p>
          <a:p>
            <a:pPr marL="360680" lvl="1" indent="-184150" algn="ctr" eaLnBrk="1" hangingPunct="1">
              <a:buClr>
                <a:srgbClr val="FFFF00"/>
              </a:buClr>
              <a:buNone/>
              <a:defRPr/>
            </a:pPr>
            <a:r>
              <a:rPr lang="en-US" altLang="zh-CN" sz="1600" dirty="0">
                <a:latin typeface="微软雅黑" panose="020B0503020204020204" charset="-122"/>
                <a:ea typeface="微软雅黑" panose="020B0503020204020204" charset="-122"/>
              </a:rPr>
              <a:t>Reduced Income</a:t>
            </a:r>
          </a:p>
          <a:p>
            <a:pPr marL="360680" lvl="1" indent="-184150" eaLnBrk="1" hangingPunct="1">
              <a:buClr>
                <a:srgbClr val="FFFF00"/>
              </a:buClr>
              <a:defRPr/>
            </a:pPr>
            <a:r>
              <a:rPr lang="zh-CN" altLang="en-US" sz="1600" dirty="0">
                <a:solidFill>
                  <a:srgbClr val="FFFF00"/>
                </a:solidFill>
                <a:latin typeface="微软雅黑" panose="020B0503020204020204" charset="-122"/>
                <a:ea typeface="微软雅黑" panose="020B0503020204020204" charset="-122"/>
              </a:rPr>
              <a:t>减少的边际贡献</a:t>
            </a:r>
            <a:endParaRPr lang="en-US" altLang="zh-CN" sz="1600" dirty="0">
              <a:solidFill>
                <a:srgbClr val="FFFF00"/>
              </a:solidFill>
              <a:latin typeface="微软雅黑" panose="020B0503020204020204" charset="-122"/>
              <a:ea typeface="微软雅黑" panose="020B0503020204020204" charset="-122"/>
            </a:endParaRPr>
          </a:p>
          <a:p>
            <a:pPr marL="360680" lvl="1" indent="-184150" eaLnBrk="1" hangingPunct="1">
              <a:buClr>
                <a:schemeClr val="tx1"/>
              </a:buClr>
              <a:defRPr/>
            </a:pPr>
            <a:r>
              <a:rPr lang="en-US" altLang="zh-CN" sz="1600" dirty="0">
                <a:latin typeface="微软雅黑" panose="020B0503020204020204" charset="-122"/>
                <a:ea typeface="微软雅黑" panose="020B0503020204020204" charset="-122"/>
              </a:rPr>
              <a:t>Reduced Marginal Contribution</a:t>
            </a:r>
            <a:endParaRPr lang="zh-CN" altLang="de-DE" sz="1600" dirty="0">
              <a:latin typeface="微软雅黑" panose="020B0503020204020204" charset="-122"/>
              <a:ea typeface="微软雅黑" panose="020B0503020204020204" charset="-12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2"/>
          <p:cNvSpPr>
            <a:spLocks noChangeArrowheads="1"/>
          </p:cNvSpPr>
          <p:nvPr/>
        </p:nvSpPr>
        <p:spPr bwMode="auto">
          <a:xfrm>
            <a:off x="11547" y="241304"/>
            <a:ext cx="10333179"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spcBef>
                <a:spcPct val="0"/>
              </a:spcBef>
              <a:buNone/>
            </a:pPr>
            <a:r>
              <a:rPr lang="zh-CN" altLang="en-US" sz="2800" dirty="0">
                <a:solidFill>
                  <a:srgbClr val="FFFF00"/>
                </a:solidFill>
                <a:latin typeface="Microsoft YaHei UI" panose="020B0503020204020204" pitchFamily="34" charset="-122"/>
                <a:ea typeface="Microsoft YaHei UI" panose="020B0503020204020204" pitchFamily="34" charset="-122"/>
                <a:cs typeface="+mj-cs"/>
              </a:rPr>
              <a:t>  稀缺资源下的最佳生产 </a:t>
            </a:r>
            <a:r>
              <a:rPr lang="en-US" altLang="zh-CN" sz="2800" kern="0" dirty="0">
                <a:latin typeface="Microsoft YaHei UI" panose="020B0503020204020204" pitchFamily="34" charset="-122"/>
                <a:ea typeface="Microsoft YaHei UI" panose="020B0503020204020204" pitchFamily="34" charset="-122"/>
                <a:cs typeface="+mj-cs"/>
              </a:rPr>
              <a:t>Best Production Arrangement</a:t>
            </a:r>
            <a:r>
              <a:rPr lang="zh-CN" altLang="en-US" sz="2800" kern="0" dirty="0">
                <a:latin typeface="Microsoft YaHei UI" panose="020B0503020204020204" pitchFamily="34" charset="-122"/>
                <a:ea typeface="Microsoft YaHei UI" panose="020B0503020204020204" pitchFamily="34" charset="-122"/>
                <a:cs typeface="+mj-cs"/>
              </a:rPr>
              <a:t> </a:t>
            </a:r>
            <a:r>
              <a:rPr lang="en-US" altLang="zh-CN" sz="2800" kern="0" dirty="0">
                <a:latin typeface="Microsoft YaHei UI" panose="020B0503020204020204" pitchFamily="34" charset="-122"/>
                <a:ea typeface="Microsoft YaHei UI" panose="020B0503020204020204" pitchFamily="34" charset="-122"/>
                <a:cs typeface="+mj-cs"/>
              </a:rPr>
              <a:t> </a:t>
            </a:r>
          </a:p>
        </p:txBody>
      </p:sp>
      <p:grpSp>
        <p:nvGrpSpPr>
          <p:cNvPr id="2" name="组合 1"/>
          <p:cNvGrpSpPr/>
          <p:nvPr/>
        </p:nvGrpSpPr>
        <p:grpSpPr>
          <a:xfrm>
            <a:off x="442422" y="1109521"/>
            <a:ext cx="8192653" cy="5172004"/>
            <a:chOff x="759464" y="1312716"/>
            <a:chExt cx="6715059" cy="3991001"/>
          </a:xfrm>
        </p:grpSpPr>
        <p:sp>
          <p:nvSpPr>
            <p:cNvPr id="13" name="文本框 1"/>
            <p:cNvSpPr txBox="1">
              <a:spLocks noChangeArrowheads="1"/>
            </p:cNvSpPr>
            <p:nvPr/>
          </p:nvSpPr>
          <p:spPr bwMode="auto">
            <a:xfrm>
              <a:off x="759464" y="1315891"/>
              <a:ext cx="3286058" cy="3987826"/>
            </a:xfrm>
            <a:prstGeom prst="rec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a:spcBef>
                  <a:spcPct val="0"/>
                </a:spcBef>
                <a:buFontTx/>
                <a:buNone/>
              </a:pPr>
              <a:r>
                <a:rPr lang="zh-CN" altLang="en-US" sz="2000" dirty="0">
                  <a:solidFill>
                    <a:srgbClr val="FFFF00"/>
                  </a:solidFill>
                  <a:latin typeface="微软雅黑" panose="020B0503020204020204" charset="-122"/>
                  <a:ea typeface="微软雅黑" panose="020B0503020204020204" charset="-122"/>
                </a:rPr>
                <a:t>如果没有外购</a:t>
              </a:r>
              <a:endParaRPr lang="en-US" altLang="zh-CN" sz="2000" dirty="0">
                <a:solidFill>
                  <a:srgbClr val="FFFF00"/>
                </a:solidFill>
                <a:latin typeface="微软雅黑" panose="020B0503020204020204" charset="-122"/>
                <a:ea typeface="微软雅黑" panose="020B0503020204020204" charset="-122"/>
              </a:endParaRPr>
            </a:p>
            <a:p>
              <a:pPr algn="ctr">
                <a:spcBef>
                  <a:spcPct val="0"/>
                </a:spcBef>
                <a:buFontTx/>
                <a:buNone/>
              </a:pPr>
              <a:endParaRPr lang="en-US" altLang="zh-CN" sz="1600" dirty="0">
                <a:solidFill>
                  <a:srgbClr val="FFFF00"/>
                </a:solidFill>
                <a:latin typeface="微软雅黑" panose="020B0503020204020204" charset="-122"/>
                <a:ea typeface="微软雅黑" panose="020B0503020204020204" charset="-122"/>
              </a:endParaRPr>
            </a:p>
            <a:p>
              <a:pPr>
                <a:lnSpc>
                  <a:spcPct val="150000"/>
                </a:lnSpc>
                <a:spcBef>
                  <a:spcPct val="0"/>
                </a:spcBef>
                <a:buFontTx/>
                <a:buNone/>
              </a:pPr>
              <a:r>
                <a:rPr lang="en-US" altLang="zh-CN" sz="1800" dirty="0">
                  <a:solidFill>
                    <a:srgbClr val="FFFF00"/>
                  </a:solidFill>
                  <a:latin typeface="微软雅黑" panose="020B0503020204020204" charset="-122"/>
                  <a:ea typeface="微软雅黑" panose="020B0503020204020204" charset="-122"/>
                </a:rPr>
                <a:t>                          </a:t>
              </a:r>
              <a:r>
                <a:rPr lang="zh-CN" altLang="en-US" sz="1800" dirty="0">
                  <a:solidFill>
                    <a:srgbClr val="FFFF00"/>
                  </a:solidFill>
                  <a:latin typeface="微软雅黑" panose="020B0503020204020204" charset="-122"/>
                  <a:ea typeface="微软雅黑" panose="020B0503020204020204" charset="-122"/>
                </a:rPr>
                <a:t>产品</a:t>
              </a:r>
              <a:r>
                <a:rPr lang="en-US" altLang="zh-CN" sz="1800" dirty="0">
                  <a:solidFill>
                    <a:srgbClr val="FFFF00"/>
                  </a:solidFill>
                  <a:latin typeface="微软雅黑" panose="020B0503020204020204" charset="-122"/>
                  <a:ea typeface="微软雅黑" panose="020B0503020204020204" charset="-122"/>
                </a:rPr>
                <a:t>A    </a:t>
              </a:r>
              <a:r>
                <a:rPr lang="zh-CN" altLang="en-US" sz="1800" dirty="0">
                  <a:solidFill>
                    <a:srgbClr val="FFFF00"/>
                  </a:solidFill>
                  <a:latin typeface="微软雅黑" panose="020B0503020204020204" charset="-122"/>
                  <a:ea typeface="微软雅黑" panose="020B0503020204020204" charset="-122"/>
                </a:rPr>
                <a:t>产品</a:t>
              </a:r>
              <a:r>
                <a:rPr lang="en-US" altLang="zh-CN" sz="1800" dirty="0">
                  <a:solidFill>
                    <a:srgbClr val="FFFF00"/>
                  </a:solidFill>
                  <a:latin typeface="微软雅黑" panose="020B0503020204020204" charset="-122"/>
                  <a:ea typeface="微软雅黑" panose="020B0503020204020204" charset="-122"/>
                </a:rPr>
                <a:t>B</a:t>
              </a:r>
            </a:p>
            <a:p>
              <a:pPr>
                <a:lnSpc>
                  <a:spcPct val="150000"/>
                </a:lnSpc>
                <a:spcBef>
                  <a:spcPct val="0"/>
                </a:spcBef>
                <a:buFontTx/>
                <a:buNone/>
              </a:pPr>
              <a:endParaRPr lang="en-US" altLang="zh-CN" sz="1800" dirty="0">
                <a:solidFill>
                  <a:srgbClr val="FFFF00"/>
                </a:solidFill>
                <a:latin typeface="微软雅黑" panose="020B0503020204020204" charset="-122"/>
                <a:ea typeface="微软雅黑" panose="020B0503020204020204" charset="-122"/>
              </a:endParaRPr>
            </a:p>
            <a:p>
              <a:pPr>
                <a:lnSpc>
                  <a:spcPct val="150000"/>
                </a:lnSpc>
                <a:spcBef>
                  <a:spcPct val="0"/>
                </a:spcBef>
                <a:buFontTx/>
                <a:buNone/>
              </a:pPr>
              <a:r>
                <a:rPr lang="zh-CN" altLang="en-US" sz="1800" dirty="0">
                  <a:solidFill>
                    <a:srgbClr val="FFFF00"/>
                  </a:solidFill>
                  <a:latin typeface="微软雅黑" panose="020B0503020204020204" charset="-122"/>
                  <a:ea typeface="微软雅黑" panose="020B0503020204020204" charset="-122"/>
                </a:rPr>
                <a:t>单位价格              </a:t>
              </a:r>
              <a:r>
                <a:rPr lang="en-US" altLang="zh-CN" sz="1800" dirty="0">
                  <a:solidFill>
                    <a:srgbClr val="FFFF00"/>
                  </a:solidFill>
                  <a:latin typeface="微软雅黑" panose="020B0503020204020204" charset="-122"/>
                  <a:ea typeface="微软雅黑" panose="020B0503020204020204" charset="-122"/>
                </a:rPr>
                <a:t>120        80</a:t>
              </a:r>
            </a:p>
            <a:p>
              <a:pPr>
                <a:lnSpc>
                  <a:spcPct val="150000"/>
                </a:lnSpc>
                <a:spcBef>
                  <a:spcPct val="0"/>
                </a:spcBef>
                <a:buFontTx/>
                <a:buNone/>
              </a:pPr>
              <a:r>
                <a:rPr lang="zh-CN" altLang="en-US" sz="1800" dirty="0">
                  <a:solidFill>
                    <a:srgbClr val="FFFF00"/>
                  </a:solidFill>
                  <a:latin typeface="微软雅黑" panose="020B0503020204020204" charset="-122"/>
                  <a:ea typeface="微软雅黑" panose="020B0503020204020204" charset="-122"/>
                </a:rPr>
                <a:t>单位变动成本         </a:t>
              </a:r>
              <a:r>
                <a:rPr lang="en-US" altLang="zh-CN" sz="1800" dirty="0">
                  <a:solidFill>
                    <a:srgbClr val="FFFF00"/>
                  </a:solidFill>
                  <a:latin typeface="微软雅黑" panose="020B0503020204020204" charset="-122"/>
                  <a:ea typeface="微软雅黑" panose="020B0503020204020204" charset="-122"/>
                </a:rPr>
                <a:t>90        60</a:t>
              </a:r>
            </a:p>
            <a:p>
              <a:pPr>
                <a:lnSpc>
                  <a:spcPct val="150000"/>
                </a:lnSpc>
                <a:spcBef>
                  <a:spcPct val="0"/>
                </a:spcBef>
                <a:buFontTx/>
                <a:buNone/>
              </a:pPr>
              <a:r>
                <a:rPr lang="zh-CN" altLang="en-US" sz="1800" dirty="0">
                  <a:solidFill>
                    <a:srgbClr val="FFFF00"/>
                  </a:solidFill>
                  <a:latin typeface="微软雅黑" panose="020B0503020204020204" charset="-122"/>
                  <a:ea typeface="微软雅黑" panose="020B0503020204020204" charset="-122"/>
                </a:rPr>
                <a:t>单位边际贡献         </a:t>
              </a:r>
              <a:r>
                <a:rPr lang="en-US" altLang="zh-CN" sz="1800" dirty="0">
                  <a:solidFill>
                    <a:srgbClr val="FFFF00"/>
                  </a:solidFill>
                  <a:latin typeface="微软雅黑" panose="020B0503020204020204" charset="-122"/>
                  <a:ea typeface="微软雅黑" panose="020B0503020204020204" charset="-122"/>
                </a:rPr>
                <a:t>30        20</a:t>
              </a:r>
            </a:p>
            <a:p>
              <a:pPr>
                <a:lnSpc>
                  <a:spcPct val="150000"/>
                </a:lnSpc>
                <a:spcBef>
                  <a:spcPct val="0"/>
                </a:spcBef>
                <a:buFontTx/>
                <a:buNone/>
              </a:pPr>
              <a:r>
                <a:rPr lang="zh-CN" altLang="en-US" sz="1800" dirty="0">
                  <a:solidFill>
                    <a:srgbClr val="FFFF00"/>
                  </a:solidFill>
                  <a:latin typeface="微软雅黑" panose="020B0503020204020204" charset="-122"/>
                  <a:ea typeface="微软雅黑" panose="020B0503020204020204" charset="-122"/>
                </a:rPr>
                <a:t>消耗稀缺资源         </a:t>
              </a:r>
              <a:r>
                <a:rPr lang="en-US" altLang="zh-CN" sz="1800" dirty="0">
                  <a:solidFill>
                    <a:srgbClr val="FFFF00"/>
                  </a:solidFill>
                  <a:latin typeface="微软雅黑" panose="020B0503020204020204" charset="-122"/>
                  <a:ea typeface="微软雅黑" panose="020B0503020204020204" charset="-122"/>
                </a:rPr>
                <a:t> 2          1</a:t>
              </a:r>
            </a:p>
            <a:p>
              <a:pPr>
                <a:lnSpc>
                  <a:spcPct val="150000"/>
                </a:lnSpc>
                <a:spcBef>
                  <a:spcPct val="0"/>
                </a:spcBef>
                <a:buFontTx/>
                <a:buNone/>
              </a:pPr>
              <a:r>
                <a:rPr lang="zh-CN" altLang="en-US" sz="1800" dirty="0">
                  <a:solidFill>
                    <a:srgbClr val="FFFF00"/>
                  </a:solidFill>
                  <a:latin typeface="微软雅黑" panose="020B0503020204020204" charset="-122"/>
                  <a:ea typeface="微软雅黑" panose="020B0503020204020204" charset="-122"/>
                </a:rPr>
                <a:t>单位稀缺资源</a:t>
              </a:r>
              <a:endParaRPr lang="en-US" altLang="zh-CN" sz="1800" dirty="0">
                <a:solidFill>
                  <a:srgbClr val="FFFF00"/>
                </a:solidFill>
                <a:latin typeface="微软雅黑" panose="020B0503020204020204" charset="-122"/>
                <a:ea typeface="微软雅黑" panose="020B0503020204020204" charset="-122"/>
              </a:endParaRPr>
            </a:p>
            <a:p>
              <a:pPr>
                <a:lnSpc>
                  <a:spcPct val="150000"/>
                </a:lnSpc>
                <a:spcBef>
                  <a:spcPct val="0"/>
                </a:spcBef>
                <a:buFontTx/>
                <a:buNone/>
              </a:pPr>
              <a:r>
                <a:rPr lang="zh-CN" altLang="en-US" sz="1800" dirty="0">
                  <a:solidFill>
                    <a:srgbClr val="FFFF00"/>
                  </a:solidFill>
                  <a:latin typeface="微软雅黑" panose="020B0503020204020204" charset="-122"/>
                  <a:ea typeface="微软雅黑" panose="020B0503020204020204" charset="-122"/>
                </a:rPr>
                <a:t>所产生的</a:t>
              </a:r>
              <a:endParaRPr lang="en-US" altLang="zh-CN" sz="1800" dirty="0">
                <a:solidFill>
                  <a:srgbClr val="FFFF00"/>
                </a:solidFill>
                <a:latin typeface="微软雅黑" panose="020B0503020204020204" charset="-122"/>
                <a:ea typeface="微软雅黑" panose="020B0503020204020204" charset="-122"/>
              </a:endParaRPr>
            </a:p>
            <a:p>
              <a:pPr>
                <a:lnSpc>
                  <a:spcPct val="150000"/>
                </a:lnSpc>
                <a:spcBef>
                  <a:spcPct val="0"/>
                </a:spcBef>
                <a:buFontTx/>
                <a:buNone/>
              </a:pPr>
              <a:r>
                <a:rPr lang="zh-CN" altLang="en-US" sz="1800" dirty="0">
                  <a:solidFill>
                    <a:srgbClr val="FFFF00"/>
                  </a:solidFill>
                  <a:latin typeface="微软雅黑" panose="020B0503020204020204" charset="-122"/>
                  <a:ea typeface="微软雅黑" panose="020B0503020204020204" charset="-122"/>
                </a:rPr>
                <a:t>边际贡献                </a:t>
              </a:r>
              <a:r>
                <a:rPr lang="en-US" altLang="zh-CN" sz="1800" dirty="0">
                  <a:solidFill>
                    <a:srgbClr val="FFFF00"/>
                  </a:solidFill>
                  <a:latin typeface="微软雅黑" panose="020B0503020204020204" charset="-122"/>
                  <a:ea typeface="微软雅黑" panose="020B0503020204020204" charset="-122"/>
                </a:rPr>
                <a:t>15        20</a:t>
              </a:r>
            </a:p>
            <a:p>
              <a:pPr>
                <a:lnSpc>
                  <a:spcPct val="150000"/>
                </a:lnSpc>
                <a:spcBef>
                  <a:spcPct val="0"/>
                </a:spcBef>
                <a:buFontTx/>
                <a:buNone/>
              </a:pPr>
              <a:endParaRPr lang="en-US" altLang="zh-CN" sz="1800" dirty="0">
                <a:solidFill>
                  <a:srgbClr val="FFFF00"/>
                </a:solidFill>
                <a:latin typeface="微软雅黑" panose="020B0503020204020204" charset="-122"/>
                <a:ea typeface="微软雅黑" panose="020B0503020204020204" charset="-122"/>
              </a:endParaRPr>
            </a:p>
            <a:p>
              <a:pPr>
                <a:lnSpc>
                  <a:spcPct val="150000"/>
                </a:lnSpc>
                <a:spcBef>
                  <a:spcPct val="0"/>
                </a:spcBef>
                <a:buFontTx/>
                <a:buNone/>
              </a:pPr>
              <a:r>
                <a:rPr lang="zh-CN" altLang="en-US" sz="1800" dirty="0">
                  <a:solidFill>
                    <a:srgbClr val="FFFF00"/>
                  </a:solidFill>
                  <a:latin typeface="微软雅黑" panose="020B0503020204020204" charset="-122"/>
                  <a:ea typeface="微软雅黑" panose="020B0503020204020204" charset="-122"/>
                </a:rPr>
                <a:t>优先生产产品</a:t>
              </a:r>
              <a:r>
                <a:rPr lang="en-US" altLang="zh-CN" sz="1800" dirty="0">
                  <a:solidFill>
                    <a:srgbClr val="FFFF00"/>
                  </a:solidFill>
                  <a:latin typeface="微软雅黑" panose="020B0503020204020204" charset="-122"/>
                  <a:ea typeface="微软雅黑" panose="020B0503020204020204" charset="-122"/>
                </a:rPr>
                <a:t>B</a:t>
              </a:r>
              <a:endParaRPr lang="zh-CN" altLang="en-US" sz="1800" dirty="0">
                <a:solidFill>
                  <a:srgbClr val="FFFF00"/>
                </a:solidFill>
                <a:latin typeface="微软雅黑" panose="020B0503020204020204" charset="-122"/>
                <a:ea typeface="微软雅黑" panose="020B0503020204020204" charset="-122"/>
              </a:endParaRPr>
            </a:p>
          </p:txBody>
        </p:sp>
        <p:sp>
          <p:nvSpPr>
            <p:cNvPr id="14" name="文本框 11"/>
            <p:cNvSpPr txBox="1">
              <a:spLocks noChangeArrowheads="1"/>
            </p:cNvSpPr>
            <p:nvPr/>
          </p:nvSpPr>
          <p:spPr bwMode="auto">
            <a:xfrm>
              <a:off x="4197923" y="1312716"/>
              <a:ext cx="3276600" cy="3987826"/>
            </a:xfrm>
            <a:prstGeom prst="rect">
              <a:avLst/>
            </a:prstGeom>
            <a:noFill/>
            <a:ln w="952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a:spcBef>
                  <a:spcPct val="0"/>
                </a:spcBef>
                <a:buNone/>
              </a:pPr>
              <a:r>
                <a:rPr lang="zh-CN" altLang="en-US" sz="2000" dirty="0">
                  <a:solidFill>
                    <a:srgbClr val="FFFF00"/>
                  </a:solidFill>
                  <a:latin typeface="微软雅黑" panose="020B0503020204020204" charset="-122"/>
                  <a:ea typeface="微软雅黑" panose="020B0503020204020204" charset="-122"/>
                </a:rPr>
                <a:t>如果可以外购</a:t>
              </a:r>
              <a:endParaRPr lang="en-US" altLang="zh-CN" sz="2000" dirty="0">
                <a:solidFill>
                  <a:srgbClr val="FFFF00"/>
                </a:solidFill>
                <a:latin typeface="微软雅黑" panose="020B0503020204020204" charset="-122"/>
                <a:ea typeface="微软雅黑" panose="020B0503020204020204" charset="-122"/>
              </a:endParaRPr>
            </a:p>
            <a:p>
              <a:pPr algn="ctr">
                <a:spcBef>
                  <a:spcPct val="0"/>
                </a:spcBef>
                <a:buFontTx/>
                <a:buNone/>
              </a:pPr>
              <a:endParaRPr lang="en-US" altLang="zh-CN" sz="1600" dirty="0">
                <a:solidFill>
                  <a:srgbClr val="FFFF00"/>
                </a:solidFill>
                <a:latin typeface="微软雅黑" panose="020B0503020204020204" charset="-122"/>
                <a:ea typeface="微软雅黑" panose="020B0503020204020204" charset="-122"/>
              </a:endParaRPr>
            </a:p>
            <a:p>
              <a:pPr>
                <a:lnSpc>
                  <a:spcPct val="150000"/>
                </a:lnSpc>
                <a:spcBef>
                  <a:spcPct val="0"/>
                </a:spcBef>
                <a:buNone/>
              </a:pPr>
              <a:r>
                <a:rPr lang="en-US" altLang="zh-CN" sz="1600" dirty="0">
                  <a:solidFill>
                    <a:srgbClr val="FFFF00"/>
                  </a:solidFill>
                  <a:latin typeface="微软雅黑" panose="020B0503020204020204" charset="-122"/>
                  <a:ea typeface="微软雅黑" panose="020B0503020204020204" charset="-122"/>
                </a:rPr>
                <a:t>                            </a:t>
              </a:r>
              <a:r>
                <a:rPr lang="zh-CN" altLang="en-US" sz="1800" dirty="0">
                  <a:solidFill>
                    <a:srgbClr val="FFFF00"/>
                  </a:solidFill>
                  <a:latin typeface="微软雅黑" panose="020B0503020204020204" charset="-122"/>
                  <a:ea typeface="微软雅黑" panose="020B0503020204020204" charset="-122"/>
                </a:rPr>
                <a:t>产品</a:t>
              </a:r>
              <a:r>
                <a:rPr lang="en-US" altLang="zh-CN" sz="1800" dirty="0">
                  <a:solidFill>
                    <a:srgbClr val="FFFF00"/>
                  </a:solidFill>
                  <a:latin typeface="微软雅黑" panose="020B0503020204020204" charset="-122"/>
                  <a:ea typeface="微软雅黑" panose="020B0503020204020204" charset="-122"/>
                </a:rPr>
                <a:t>A    </a:t>
              </a:r>
              <a:r>
                <a:rPr lang="zh-CN" altLang="en-US" sz="1800" dirty="0">
                  <a:solidFill>
                    <a:srgbClr val="FFFF00"/>
                  </a:solidFill>
                  <a:latin typeface="微软雅黑" panose="020B0503020204020204" charset="-122"/>
                  <a:ea typeface="微软雅黑" panose="020B0503020204020204" charset="-122"/>
                </a:rPr>
                <a:t>产品</a:t>
              </a:r>
              <a:r>
                <a:rPr lang="en-US" altLang="zh-CN" sz="1800" dirty="0">
                  <a:solidFill>
                    <a:srgbClr val="FFFF00"/>
                  </a:solidFill>
                  <a:latin typeface="微软雅黑" panose="020B0503020204020204" charset="-122"/>
                  <a:ea typeface="微软雅黑" panose="020B0503020204020204" charset="-122"/>
                </a:rPr>
                <a:t>B</a:t>
              </a:r>
            </a:p>
            <a:p>
              <a:pPr>
                <a:lnSpc>
                  <a:spcPct val="150000"/>
                </a:lnSpc>
                <a:spcBef>
                  <a:spcPct val="0"/>
                </a:spcBef>
                <a:buNone/>
              </a:pPr>
              <a:endParaRPr lang="en-US" altLang="zh-CN" sz="1800" dirty="0">
                <a:solidFill>
                  <a:srgbClr val="FFFF00"/>
                </a:solidFill>
                <a:latin typeface="微软雅黑" panose="020B0503020204020204" charset="-122"/>
                <a:ea typeface="微软雅黑" panose="020B0503020204020204" charset="-122"/>
              </a:endParaRPr>
            </a:p>
            <a:p>
              <a:pPr>
                <a:lnSpc>
                  <a:spcPct val="150000"/>
                </a:lnSpc>
                <a:spcBef>
                  <a:spcPct val="0"/>
                </a:spcBef>
                <a:buNone/>
              </a:pPr>
              <a:r>
                <a:rPr lang="zh-CN" altLang="en-US" sz="1800" dirty="0">
                  <a:solidFill>
                    <a:srgbClr val="FFFF00"/>
                  </a:solidFill>
                  <a:latin typeface="微软雅黑" panose="020B0503020204020204" charset="-122"/>
                  <a:ea typeface="微软雅黑" panose="020B0503020204020204" charset="-122"/>
                </a:rPr>
                <a:t>外购价格              </a:t>
              </a:r>
              <a:r>
                <a:rPr lang="en-US" altLang="zh-CN" sz="1800" dirty="0">
                  <a:solidFill>
                    <a:srgbClr val="FFFF00"/>
                  </a:solidFill>
                  <a:latin typeface="微软雅黑" panose="020B0503020204020204" charset="-122"/>
                  <a:ea typeface="微软雅黑" panose="020B0503020204020204" charset="-122"/>
                </a:rPr>
                <a:t>114        70</a:t>
              </a:r>
            </a:p>
            <a:p>
              <a:pPr>
                <a:lnSpc>
                  <a:spcPct val="150000"/>
                </a:lnSpc>
                <a:spcBef>
                  <a:spcPct val="0"/>
                </a:spcBef>
                <a:buNone/>
              </a:pPr>
              <a:r>
                <a:rPr lang="zh-CN" altLang="en-US" sz="1800" dirty="0">
                  <a:solidFill>
                    <a:srgbClr val="FFFF00"/>
                  </a:solidFill>
                  <a:latin typeface="微软雅黑" panose="020B0503020204020204" charset="-122"/>
                  <a:ea typeface="微软雅黑" panose="020B0503020204020204" charset="-122"/>
                </a:rPr>
                <a:t>单位变动成本         </a:t>
              </a:r>
              <a:r>
                <a:rPr lang="en-US" altLang="zh-CN" sz="1800" dirty="0">
                  <a:solidFill>
                    <a:srgbClr val="FFFF00"/>
                  </a:solidFill>
                  <a:latin typeface="微软雅黑" panose="020B0503020204020204" charset="-122"/>
                  <a:ea typeface="微软雅黑" panose="020B0503020204020204" charset="-122"/>
                </a:rPr>
                <a:t>90        60</a:t>
              </a:r>
            </a:p>
            <a:p>
              <a:pPr>
                <a:lnSpc>
                  <a:spcPct val="150000"/>
                </a:lnSpc>
                <a:spcBef>
                  <a:spcPct val="0"/>
                </a:spcBef>
                <a:buNone/>
              </a:pPr>
              <a:r>
                <a:rPr lang="zh-CN" altLang="en-US" sz="1800" dirty="0">
                  <a:solidFill>
                    <a:srgbClr val="FFFF00"/>
                  </a:solidFill>
                  <a:latin typeface="微软雅黑" panose="020B0503020204020204" charset="-122"/>
                  <a:ea typeface="微软雅黑" panose="020B0503020204020204" charset="-122"/>
                </a:rPr>
                <a:t>单位边际贡献         </a:t>
              </a:r>
              <a:r>
                <a:rPr lang="en-US" altLang="zh-CN" sz="1800" dirty="0">
                  <a:solidFill>
                    <a:srgbClr val="FFFF00"/>
                  </a:solidFill>
                  <a:latin typeface="微软雅黑" panose="020B0503020204020204" charset="-122"/>
                  <a:ea typeface="微软雅黑" panose="020B0503020204020204" charset="-122"/>
                </a:rPr>
                <a:t>24        10</a:t>
              </a:r>
            </a:p>
            <a:p>
              <a:pPr>
                <a:lnSpc>
                  <a:spcPct val="150000"/>
                </a:lnSpc>
                <a:spcBef>
                  <a:spcPct val="0"/>
                </a:spcBef>
                <a:buNone/>
              </a:pPr>
              <a:r>
                <a:rPr lang="zh-CN" altLang="en-US" sz="1800" dirty="0">
                  <a:solidFill>
                    <a:srgbClr val="FFFF00"/>
                  </a:solidFill>
                  <a:latin typeface="微软雅黑" panose="020B0503020204020204" charset="-122"/>
                  <a:ea typeface="微软雅黑" panose="020B0503020204020204" charset="-122"/>
                </a:rPr>
                <a:t>消耗稀缺资源         </a:t>
              </a:r>
              <a:r>
                <a:rPr lang="en-US" altLang="zh-CN" sz="1800" dirty="0">
                  <a:solidFill>
                    <a:srgbClr val="FFFF00"/>
                  </a:solidFill>
                  <a:latin typeface="微软雅黑" panose="020B0503020204020204" charset="-122"/>
                  <a:ea typeface="微软雅黑" panose="020B0503020204020204" charset="-122"/>
                </a:rPr>
                <a:t> 2          1</a:t>
              </a:r>
            </a:p>
            <a:p>
              <a:pPr>
                <a:lnSpc>
                  <a:spcPct val="150000"/>
                </a:lnSpc>
                <a:spcBef>
                  <a:spcPct val="0"/>
                </a:spcBef>
                <a:buNone/>
              </a:pPr>
              <a:r>
                <a:rPr lang="zh-CN" altLang="en-US" sz="1800" dirty="0">
                  <a:solidFill>
                    <a:srgbClr val="FFFF00"/>
                  </a:solidFill>
                  <a:latin typeface="微软雅黑" panose="020B0503020204020204" charset="-122"/>
                  <a:ea typeface="微软雅黑" panose="020B0503020204020204" charset="-122"/>
                </a:rPr>
                <a:t>单位稀缺资源</a:t>
              </a:r>
              <a:endParaRPr lang="en-US" altLang="zh-CN" sz="1800" dirty="0">
                <a:solidFill>
                  <a:srgbClr val="FFFF00"/>
                </a:solidFill>
                <a:latin typeface="微软雅黑" panose="020B0503020204020204" charset="-122"/>
                <a:ea typeface="微软雅黑" panose="020B0503020204020204" charset="-122"/>
              </a:endParaRPr>
            </a:p>
            <a:p>
              <a:pPr>
                <a:lnSpc>
                  <a:spcPct val="150000"/>
                </a:lnSpc>
                <a:spcBef>
                  <a:spcPct val="0"/>
                </a:spcBef>
                <a:buNone/>
              </a:pPr>
              <a:r>
                <a:rPr lang="zh-CN" altLang="en-US" sz="1800" dirty="0">
                  <a:solidFill>
                    <a:srgbClr val="FFFF00"/>
                  </a:solidFill>
                  <a:latin typeface="微软雅黑" panose="020B0503020204020204" charset="-122"/>
                  <a:ea typeface="微软雅黑" panose="020B0503020204020204" charset="-122"/>
                </a:rPr>
                <a:t>所产生的</a:t>
              </a:r>
              <a:endParaRPr lang="en-US" altLang="zh-CN" sz="1800" dirty="0">
                <a:solidFill>
                  <a:srgbClr val="FFFF00"/>
                </a:solidFill>
                <a:latin typeface="微软雅黑" panose="020B0503020204020204" charset="-122"/>
                <a:ea typeface="微软雅黑" panose="020B0503020204020204" charset="-122"/>
              </a:endParaRPr>
            </a:p>
            <a:p>
              <a:pPr>
                <a:lnSpc>
                  <a:spcPct val="150000"/>
                </a:lnSpc>
                <a:spcBef>
                  <a:spcPct val="0"/>
                </a:spcBef>
                <a:buNone/>
              </a:pPr>
              <a:r>
                <a:rPr lang="zh-CN" altLang="en-US" sz="1800" dirty="0">
                  <a:solidFill>
                    <a:srgbClr val="FFFF00"/>
                  </a:solidFill>
                  <a:latin typeface="微软雅黑" panose="020B0503020204020204" charset="-122"/>
                  <a:ea typeface="微软雅黑" panose="020B0503020204020204" charset="-122"/>
                </a:rPr>
                <a:t>边际贡献                </a:t>
              </a:r>
              <a:r>
                <a:rPr lang="en-US" altLang="zh-CN" sz="1800" dirty="0">
                  <a:solidFill>
                    <a:srgbClr val="FFFF00"/>
                  </a:solidFill>
                  <a:latin typeface="微软雅黑" panose="020B0503020204020204" charset="-122"/>
                  <a:ea typeface="微软雅黑" panose="020B0503020204020204" charset="-122"/>
                </a:rPr>
                <a:t>12        10</a:t>
              </a:r>
            </a:p>
            <a:p>
              <a:pPr>
                <a:lnSpc>
                  <a:spcPct val="150000"/>
                </a:lnSpc>
                <a:spcBef>
                  <a:spcPct val="0"/>
                </a:spcBef>
                <a:buNone/>
              </a:pPr>
              <a:endParaRPr lang="en-US" altLang="zh-CN" sz="1800" dirty="0">
                <a:solidFill>
                  <a:srgbClr val="FFFF00"/>
                </a:solidFill>
                <a:latin typeface="微软雅黑" panose="020B0503020204020204" charset="-122"/>
                <a:ea typeface="微软雅黑" panose="020B0503020204020204" charset="-122"/>
              </a:endParaRPr>
            </a:p>
            <a:p>
              <a:pPr>
                <a:lnSpc>
                  <a:spcPct val="150000"/>
                </a:lnSpc>
                <a:spcBef>
                  <a:spcPct val="0"/>
                </a:spcBef>
                <a:buNone/>
              </a:pPr>
              <a:r>
                <a:rPr lang="zh-CN" altLang="en-US" sz="1800" dirty="0">
                  <a:solidFill>
                    <a:srgbClr val="FFFF00"/>
                  </a:solidFill>
                  <a:latin typeface="微软雅黑" panose="020B0503020204020204" charset="-122"/>
                  <a:ea typeface="微软雅黑" panose="020B0503020204020204" charset="-122"/>
                </a:rPr>
                <a:t>优先生产产品</a:t>
              </a:r>
              <a:r>
                <a:rPr lang="en-US" altLang="zh-CN" sz="1800" dirty="0">
                  <a:solidFill>
                    <a:srgbClr val="FFFF00"/>
                  </a:solidFill>
                  <a:latin typeface="微软雅黑" panose="020B0503020204020204" charset="-122"/>
                  <a:ea typeface="微软雅黑" panose="020B0503020204020204" charset="-122"/>
                </a:rPr>
                <a:t>A</a:t>
              </a:r>
              <a:endParaRPr lang="zh-CN" altLang="en-US" sz="1800" dirty="0">
                <a:solidFill>
                  <a:srgbClr val="FFFF00"/>
                </a:solidFill>
                <a:latin typeface="微软雅黑" panose="020B0503020204020204" charset="-122"/>
                <a:ea typeface="微软雅黑" panose="020B0503020204020204" charset="-122"/>
              </a:endParaRPr>
            </a:p>
          </p:txBody>
        </p:sp>
      </p:gr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8533531" cy="2092241"/>
          </a:xfrm>
        </p:spPr>
        <p:txBody>
          <a:bodyPr>
            <a:normAutofit fontScale="90000"/>
          </a:bodyPr>
          <a:lstStyle/>
          <a:p>
            <a:pPr>
              <a:lnSpc>
                <a:spcPct val="150000"/>
              </a:lnSpc>
            </a:pPr>
            <a:r>
              <a:rPr lang="en-US" altLang="zh-CN" sz="3600" kern="0" dirty="0">
                <a:solidFill>
                  <a:srgbClr val="FFFF00"/>
                </a:solidFill>
                <a:latin typeface="Microsoft YaHei UI" panose="020B0503020204020204" pitchFamily="34" charset="-122"/>
                <a:ea typeface="Microsoft YaHei UI" panose="020B0503020204020204" pitchFamily="34" charset="-122"/>
              </a:rPr>
              <a:t>3.</a:t>
            </a:r>
            <a:r>
              <a:rPr lang="zh-CN" altLang="en-US" sz="3600" kern="0" dirty="0">
                <a:solidFill>
                  <a:srgbClr val="FFFF00"/>
                </a:solidFill>
                <a:latin typeface="Microsoft YaHei UI" panose="020B0503020204020204" pitchFamily="34" charset="-122"/>
                <a:ea typeface="Microsoft YaHei UI" panose="020B0503020204020204" pitchFamily="34" charset="-122"/>
              </a:rPr>
              <a:t> 数字化与短期投资决策 </a:t>
            </a:r>
            <a:br>
              <a:rPr lang="en-US" altLang="zh-CN" sz="3600" kern="0" dirty="0">
                <a:solidFill>
                  <a:srgbClr val="FFFF00"/>
                </a:solidFill>
                <a:latin typeface="Microsoft YaHei UI" panose="020B0503020204020204" pitchFamily="34" charset="-122"/>
                <a:ea typeface="Microsoft YaHei UI" panose="020B0503020204020204" pitchFamily="34" charset="-122"/>
              </a:rPr>
            </a:br>
            <a:r>
              <a:rPr lang="en-US" altLang="zh-CN" sz="2800" kern="0" dirty="0">
                <a:latin typeface="Microsoft YaHei UI" panose="020B0503020204020204" pitchFamily="34" charset="-122"/>
                <a:ea typeface="Microsoft YaHei UI" panose="020B0503020204020204" pitchFamily="34" charset="-122"/>
              </a:rPr>
              <a:t>3. </a:t>
            </a:r>
            <a:r>
              <a:rPr lang="en-US" altLang="zh-CN" sz="2800" kern="0" dirty="0">
                <a:latin typeface="Microsoft YaHei UI" panose="020B0503020204020204" pitchFamily="34" charset="-122"/>
                <a:ea typeface="Microsoft YaHei UI" panose="020B0503020204020204" pitchFamily="34" charset="-122"/>
                <a:cs typeface="+mj-cs"/>
              </a:rPr>
              <a:t>Digitalization and Short-term Investment</a:t>
            </a:r>
            <a:br>
              <a:rPr lang="en-US" altLang="zh-CN" sz="2800" kern="0" dirty="0">
                <a:latin typeface="Microsoft YaHei UI" panose="020B0503020204020204" pitchFamily="34" charset="-122"/>
                <a:ea typeface="Microsoft YaHei UI" panose="020B0503020204020204" pitchFamily="34" charset="-122"/>
                <a:cs typeface="+mj-cs"/>
              </a:rPr>
            </a:br>
            <a:endParaRPr lang="zh-CN" altLang="en-US" sz="2800" dirty="0">
              <a:latin typeface="Microsoft YaHei UI" panose="020B0503020204020204" pitchFamily="34" charset="-122"/>
              <a:ea typeface="Microsoft YaHei UI" panose="020B0503020204020204" pitchFamily="34" charset="-122"/>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1" y="220520"/>
            <a:ext cx="11360728" cy="97890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数字化与短期投资决策的关系</a:t>
            </a:r>
            <a:endParaRPr lang="en-US" altLang="zh-CN" sz="2800" kern="0" dirty="0">
              <a:solidFill>
                <a:srgbClr val="FFFF00"/>
              </a:solidFill>
              <a:latin typeface="Microsoft YaHei UI" panose="020B0503020204020204" pitchFamily="34" charset="-122"/>
              <a:ea typeface="Microsoft YaHei UI" panose="020B0503020204020204" pitchFamily="34" charset="-122"/>
            </a:endParaRPr>
          </a:p>
          <a:p>
            <a:pPr>
              <a:defRPr/>
            </a:pPr>
            <a:r>
              <a:rPr lang="en-US" altLang="zh-CN" sz="2800" kern="0" dirty="0">
                <a:latin typeface="Microsoft YaHei UI" panose="020B0503020204020204" pitchFamily="34" charset="-122"/>
                <a:ea typeface="Microsoft YaHei UI" panose="020B0503020204020204" pitchFamily="34" charset="-122"/>
              </a:rPr>
              <a:t>  The Relation Between Digitalization and</a:t>
            </a:r>
            <a:r>
              <a:rPr lang="zh-CN" altLang="en-US" sz="2800" kern="0" dirty="0">
                <a:latin typeface="Microsoft YaHei UI" panose="020B0503020204020204" pitchFamily="34" charset="-122"/>
                <a:ea typeface="Microsoft YaHei UI" panose="020B0503020204020204" pitchFamily="34" charset="-122"/>
              </a:rPr>
              <a:t> </a:t>
            </a:r>
            <a:r>
              <a:rPr lang="en-US" altLang="zh-CN" sz="2800" kern="0" dirty="0">
                <a:latin typeface="Microsoft YaHei UI" panose="020B0503020204020204" pitchFamily="34" charset="-122"/>
                <a:ea typeface="Microsoft YaHei UI" panose="020B0503020204020204" pitchFamily="34" charset="-122"/>
              </a:rPr>
              <a:t>Short-term Investment </a:t>
            </a:r>
          </a:p>
        </p:txBody>
      </p:sp>
      <p:sp>
        <p:nvSpPr>
          <p:cNvPr id="23" name="TextBox 7"/>
          <p:cNvSpPr txBox="1"/>
          <p:nvPr/>
        </p:nvSpPr>
        <p:spPr>
          <a:xfrm>
            <a:off x="269703" y="1242830"/>
            <a:ext cx="8432800" cy="5116906"/>
          </a:xfrm>
          <a:prstGeom prst="rect">
            <a:avLst/>
          </a:prstGeom>
          <a:noFill/>
        </p:spPr>
        <p:txBody>
          <a:bodyPr wrap="square" lIns="91433" tIns="45716" rIns="91433" bIns="45716">
            <a:spAutoFit/>
          </a:bodyPr>
          <a:lstStyle/>
          <a:p>
            <a:pPr marL="273050" indent="-273050" eaLnBrk="1" hangingPunct="1">
              <a:lnSpc>
                <a:spcPct val="150000"/>
              </a:lnSpc>
              <a:buFont typeface="Arial" panose="020B0604020202020204" pitchFamily="34" charset="0"/>
              <a:buChar char="•"/>
              <a:defRPr/>
            </a:pPr>
            <a:r>
              <a:rPr lang="zh-CN" altLang="en-US" sz="2000" dirty="0">
                <a:solidFill>
                  <a:srgbClr val="FFFF00"/>
                </a:solidFill>
                <a:latin typeface="Microsoft YaHei UI" panose="020B0503020204020204" pitchFamily="34" charset="-122"/>
                <a:ea typeface="Microsoft YaHei UI" panose="020B0503020204020204" pitchFamily="34" charset="-122"/>
              </a:rPr>
              <a:t>短期投资为经营活动提供资产保障，同时它的管理也显著影响经营活动的效果和效率。因此它也是数字化的重要对象。</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marL="273050" indent="-273050" eaLnBrk="1" hangingPunct="1">
              <a:lnSpc>
                <a:spcPct val="150000"/>
              </a:lnSpc>
              <a:buFont typeface="Arial" panose="020B0604020202020204" pitchFamily="34" charset="0"/>
              <a:buChar char="•"/>
              <a:defRPr/>
            </a:pPr>
            <a:r>
              <a:rPr lang="en-US" altLang="zh-CN" sz="2000" dirty="0">
                <a:latin typeface="Microsoft YaHei UI" panose="020B0503020204020204" pitchFamily="34" charset="-122"/>
                <a:ea typeface="Microsoft YaHei UI" panose="020B0503020204020204" pitchFamily="34" charset="-122"/>
              </a:rPr>
              <a:t>Short-term investment provide assets that is indispensable for operation, and their management have significant impact on effectiveness and efficiency of operation. As a result, it is also the important objective for digitalization.</a:t>
            </a:r>
          </a:p>
          <a:p>
            <a:pPr marL="273050" indent="-273050" eaLnBrk="1" hangingPunct="1">
              <a:lnSpc>
                <a:spcPct val="150000"/>
              </a:lnSpc>
              <a:buFont typeface="Arial" panose="020B0604020202020204" pitchFamily="34" charset="0"/>
              <a:buChar char="•"/>
              <a:defRPr/>
            </a:pPr>
            <a:r>
              <a:rPr lang="zh-CN" altLang="en-US" sz="2000" dirty="0">
                <a:solidFill>
                  <a:srgbClr val="FFFF00"/>
                </a:solidFill>
                <a:latin typeface="Microsoft YaHei UI" panose="020B0503020204020204" pitchFamily="34" charset="-122"/>
                <a:ea typeface="Microsoft YaHei UI" panose="020B0503020204020204" pitchFamily="34" charset="-122"/>
              </a:rPr>
              <a:t>数字化使得对短期投资的即时监控成为可能，这将显著改善短期投资的管理水平，提高资本的使用效率。</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marL="273050" indent="-273050" eaLnBrk="1" hangingPunct="1">
              <a:lnSpc>
                <a:spcPct val="150000"/>
              </a:lnSpc>
              <a:buFont typeface="Arial" panose="020B0604020202020204" pitchFamily="34" charset="0"/>
              <a:buChar char="•"/>
              <a:defRPr/>
            </a:pPr>
            <a:r>
              <a:rPr lang="en-US" altLang="zh-CN" sz="2000" dirty="0">
                <a:latin typeface="Microsoft YaHei UI" panose="020B0503020204020204" pitchFamily="34" charset="-122"/>
                <a:ea typeface="Microsoft YaHei UI" panose="020B0503020204020204" pitchFamily="34" charset="-122"/>
              </a:rPr>
              <a:t>Digitalization make instant monitoring of short-term assets feasible, which can greatly improve the level of management of short-term assets and increase efficiency of capital usage.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animEffect transition="in" filter="checkerboard(across)">
                                      <p:cBhvr>
                                        <p:cTn id="7" dur="500"/>
                                        <p:tgtEl>
                                          <p:spTgt spid="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3">
                                            <p:txEl>
                                              <p:pRg st="1" end="1"/>
                                            </p:txEl>
                                          </p:spTgt>
                                        </p:tgtEl>
                                        <p:attrNameLst>
                                          <p:attrName>style.visibility</p:attrName>
                                        </p:attrNameLst>
                                      </p:cBhvr>
                                      <p:to>
                                        <p:strVal val="visible"/>
                                      </p:to>
                                    </p:set>
                                    <p:animEffect transition="in" filter="checkerboard(across)">
                                      <p:cBhvr>
                                        <p:cTn id="12" dur="500"/>
                                        <p:tgtEl>
                                          <p:spTgt spid="2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23">
                                            <p:txEl>
                                              <p:pRg st="2" end="2"/>
                                            </p:txEl>
                                          </p:spTgt>
                                        </p:tgtEl>
                                        <p:attrNameLst>
                                          <p:attrName>style.visibility</p:attrName>
                                        </p:attrNameLst>
                                      </p:cBhvr>
                                      <p:to>
                                        <p:strVal val="visible"/>
                                      </p:to>
                                    </p:set>
                                    <p:animEffect transition="in" filter="diamond(in)">
                                      <p:cBhvr>
                                        <p:cTn id="17" dur="500"/>
                                        <p:tgtEl>
                                          <p:spTgt spid="2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23">
                                            <p:txEl>
                                              <p:pRg st="3" end="3"/>
                                            </p:txEl>
                                          </p:spTgt>
                                        </p:tgtEl>
                                        <p:attrNameLst>
                                          <p:attrName>style.visibility</p:attrName>
                                        </p:attrNameLst>
                                      </p:cBhvr>
                                      <p:to>
                                        <p:strVal val="visible"/>
                                      </p:to>
                                    </p:set>
                                    <p:animEffect transition="in" filter="diamond(in)">
                                      <p:cBhvr>
                                        <p:cTn id="22" dur="500"/>
                                        <p:tgtEl>
                                          <p:spTgt spid="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2"/>
          <p:cNvGrpSpPr/>
          <p:nvPr/>
        </p:nvGrpSpPr>
        <p:grpSpPr bwMode="auto">
          <a:xfrm>
            <a:off x="614677" y="1136073"/>
            <a:ext cx="5576458" cy="4775200"/>
            <a:chOff x="3276600" y="1943100"/>
            <a:chExt cx="2351088" cy="2324098"/>
          </a:xfrm>
        </p:grpSpPr>
        <p:sp>
          <p:nvSpPr>
            <p:cNvPr id="7" name="Freeform 3"/>
            <p:cNvSpPr/>
            <p:nvPr/>
          </p:nvSpPr>
          <p:spPr bwMode="auto">
            <a:xfrm>
              <a:off x="4319589" y="2887662"/>
              <a:ext cx="758825" cy="431800"/>
            </a:xfrm>
            <a:custGeom>
              <a:avLst/>
              <a:gdLst>
                <a:gd name="T0" fmla="*/ 2147483646 w 479"/>
                <a:gd name="T1" fmla="*/ 2147483646 h 272"/>
                <a:gd name="T2" fmla="*/ 2147483646 w 479"/>
                <a:gd name="T3" fmla="*/ 2147483646 h 272"/>
                <a:gd name="T4" fmla="*/ 2147483646 w 479"/>
                <a:gd name="T5" fmla="*/ 2147483646 h 272"/>
                <a:gd name="T6" fmla="*/ 2147483646 w 479"/>
                <a:gd name="T7" fmla="*/ 2147483646 h 272"/>
                <a:gd name="T8" fmla="*/ 0 w 479"/>
                <a:gd name="T9" fmla="*/ 2147483646 h 272"/>
                <a:gd name="T10" fmla="*/ 2147483646 w 479"/>
                <a:gd name="T11" fmla="*/ 2147483646 h 272"/>
                <a:gd name="T12" fmla="*/ 2147483646 w 479"/>
                <a:gd name="T13" fmla="*/ 2147483646 h 272"/>
                <a:gd name="T14" fmla="*/ 2147483646 w 479"/>
                <a:gd name="T15" fmla="*/ 2147483646 h 272"/>
                <a:gd name="T16" fmla="*/ 0 60000 65536"/>
                <a:gd name="T17" fmla="*/ 0 60000 65536"/>
                <a:gd name="T18" fmla="*/ 0 60000 65536"/>
                <a:gd name="T19" fmla="*/ 0 60000 65536"/>
                <a:gd name="T20" fmla="*/ 0 60000 65536"/>
                <a:gd name="T21" fmla="*/ 0 60000 65536"/>
                <a:gd name="T22" fmla="*/ 0 60000 65536"/>
                <a:gd name="T23" fmla="*/ 0 60000 65536"/>
                <a:gd name="T24" fmla="*/ 0 w 479"/>
                <a:gd name="T25" fmla="*/ 0 h 272"/>
                <a:gd name="T26" fmla="*/ 479 w 479"/>
                <a:gd name="T27" fmla="*/ 272 h 27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79" h="272">
                  <a:moveTo>
                    <a:pt x="479" y="15"/>
                  </a:moveTo>
                  <a:cubicBezTo>
                    <a:pt x="469" y="37"/>
                    <a:pt x="458" y="67"/>
                    <a:pt x="421" y="112"/>
                  </a:cubicBezTo>
                  <a:cubicBezTo>
                    <a:pt x="384" y="157"/>
                    <a:pt x="334" y="195"/>
                    <a:pt x="292" y="218"/>
                  </a:cubicBezTo>
                  <a:cubicBezTo>
                    <a:pt x="250" y="241"/>
                    <a:pt x="211" y="254"/>
                    <a:pt x="155" y="263"/>
                  </a:cubicBezTo>
                  <a:cubicBezTo>
                    <a:pt x="99" y="272"/>
                    <a:pt x="18" y="271"/>
                    <a:pt x="0" y="261"/>
                  </a:cubicBezTo>
                  <a:cubicBezTo>
                    <a:pt x="15" y="233"/>
                    <a:pt x="73" y="144"/>
                    <a:pt x="113" y="109"/>
                  </a:cubicBezTo>
                  <a:cubicBezTo>
                    <a:pt x="152" y="73"/>
                    <a:pt x="231" y="28"/>
                    <a:pt x="307" y="14"/>
                  </a:cubicBezTo>
                  <a:cubicBezTo>
                    <a:pt x="383" y="0"/>
                    <a:pt x="446" y="7"/>
                    <a:pt x="479" y="15"/>
                  </a:cubicBezTo>
                  <a:close/>
                </a:path>
              </a:pathLst>
            </a:custGeom>
            <a:solidFill>
              <a:schemeClr val="accent2"/>
            </a:solidFill>
            <a:ln>
              <a:noFill/>
            </a:ln>
            <a:extLst>
              <a:ext uri="{91240B29-F687-4F45-9708-019B960494DF}">
                <a14:hiddenLine xmlns:a14="http://schemas.microsoft.com/office/drawing/2010/main" w="6350">
                  <a:solidFill>
                    <a:srgbClr val="000000"/>
                  </a:solidFill>
                  <a:round/>
                </a14:hiddenLine>
              </a:ext>
            </a:extLst>
          </p:spPr>
          <p:txBody>
            <a:bodyPr wrap="none" lIns="0" tIns="0" rIns="0" bIns="0" anchor="ctr">
              <a:spAutoFit/>
            </a:bodyPr>
            <a:lstStyle/>
            <a:p>
              <a:endParaRPr lang="zh-CN" altLang="en-US"/>
            </a:p>
          </p:txBody>
        </p:sp>
        <p:sp>
          <p:nvSpPr>
            <p:cNvPr id="8" name="Freeform 4"/>
            <p:cNvSpPr/>
            <p:nvPr/>
          </p:nvSpPr>
          <p:spPr bwMode="auto">
            <a:xfrm>
              <a:off x="3825876" y="2887662"/>
              <a:ext cx="762000" cy="433387"/>
            </a:xfrm>
            <a:custGeom>
              <a:avLst/>
              <a:gdLst>
                <a:gd name="T0" fmla="*/ 0 w 479"/>
                <a:gd name="T1" fmla="*/ 2147483646 h 273"/>
                <a:gd name="T2" fmla="*/ 2147483646 w 479"/>
                <a:gd name="T3" fmla="*/ 2147483646 h 273"/>
                <a:gd name="T4" fmla="*/ 2147483646 w 479"/>
                <a:gd name="T5" fmla="*/ 2147483646 h 273"/>
                <a:gd name="T6" fmla="*/ 2147483646 w 479"/>
                <a:gd name="T7" fmla="*/ 2147483646 h 273"/>
                <a:gd name="T8" fmla="*/ 2147483646 w 479"/>
                <a:gd name="T9" fmla="*/ 2147483646 h 273"/>
                <a:gd name="T10" fmla="*/ 2147483646 w 479"/>
                <a:gd name="T11" fmla="*/ 2147483646 h 273"/>
                <a:gd name="T12" fmla="*/ 2147483646 w 479"/>
                <a:gd name="T13" fmla="*/ 2147483646 h 273"/>
                <a:gd name="T14" fmla="*/ 0 w 479"/>
                <a:gd name="T15" fmla="*/ 2147483646 h 273"/>
                <a:gd name="T16" fmla="*/ 0 60000 65536"/>
                <a:gd name="T17" fmla="*/ 0 60000 65536"/>
                <a:gd name="T18" fmla="*/ 0 60000 65536"/>
                <a:gd name="T19" fmla="*/ 0 60000 65536"/>
                <a:gd name="T20" fmla="*/ 0 60000 65536"/>
                <a:gd name="T21" fmla="*/ 0 60000 65536"/>
                <a:gd name="T22" fmla="*/ 0 60000 65536"/>
                <a:gd name="T23" fmla="*/ 0 60000 65536"/>
                <a:gd name="T24" fmla="*/ 0 w 479"/>
                <a:gd name="T25" fmla="*/ 0 h 273"/>
                <a:gd name="T26" fmla="*/ 479 w 479"/>
                <a:gd name="T27" fmla="*/ 273 h 27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79" h="273">
                  <a:moveTo>
                    <a:pt x="0" y="13"/>
                  </a:moveTo>
                  <a:cubicBezTo>
                    <a:pt x="10" y="35"/>
                    <a:pt x="41" y="83"/>
                    <a:pt x="78" y="128"/>
                  </a:cubicBezTo>
                  <a:cubicBezTo>
                    <a:pt x="115" y="173"/>
                    <a:pt x="156" y="197"/>
                    <a:pt x="198" y="220"/>
                  </a:cubicBezTo>
                  <a:cubicBezTo>
                    <a:pt x="240" y="243"/>
                    <a:pt x="284" y="253"/>
                    <a:pt x="339" y="263"/>
                  </a:cubicBezTo>
                  <a:cubicBezTo>
                    <a:pt x="394" y="273"/>
                    <a:pt x="461" y="269"/>
                    <a:pt x="479" y="259"/>
                  </a:cubicBezTo>
                  <a:cubicBezTo>
                    <a:pt x="464" y="231"/>
                    <a:pt x="403" y="144"/>
                    <a:pt x="363" y="109"/>
                  </a:cubicBezTo>
                  <a:cubicBezTo>
                    <a:pt x="324" y="73"/>
                    <a:pt x="247" y="28"/>
                    <a:pt x="171" y="14"/>
                  </a:cubicBezTo>
                  <a:cubicBezTo>
                    <a:pt x="95" y="0"/>
                    <a:pt x="32" y="7"/>
                    <a:pt x="0" y="13"/>
                  </a:cubicBezTo>
                  <a:close/>
                </a:path>
              </a:pathLst>
            </a:custGeom>
            <a:solidFill>
              <a:schemeClr val="accent2"/>
            </a:solidFill>
            <a:ln>
              <a:noFill/>
            </a:ln>
            <a:extLst>
              <a:ext uri="{91240B29-F687-4F45-9708-019B960494DF}">
                <a14:hiddenLine xmlns:a14="http://schemas.microsoft.com/office/drawing/2010/main" w="6350">
                  <a:solidFill>
                    <a:srgbClr val="000000"/>
                  </a:solidFill>
                  <a:round/>
                </a14:hiddenLine>
              </a:ext>
            </a:extLst>
          </p:spPr>
          <p:txBody>
            <a:bodyPr wrap="none" lIns="0" tIns="0" rIns="0" bIns="0" anchor="ctr">
              <a:spAutoFit/>
            </a:bodyPr>
            <a:lstStyle/>
            <a:p>
              <a:endParaRPr lang="zh-CN" altLang="en-US"/>
            </a:p>
          </p:txBody>
        </p:sp>
        <p:sp>
          <p:nvSpPr>
            <p:cNvPr id="9" name="Freeform 5"/>
            <p:cNvSpPr/>
            <p:nvPr/>
          </p:nvSpPr>
          <p:spPr bwMode="auto">
            <a:xfrm>
              <a:off x="4252914" y="3103562"/>
              <a:ext cx="401637" cy="963611"/>
            </a:xfrm>
            <a:custGeom>
              <a:avLst/>
              <a:gdLst>
                <a:gd name="T0" fmla="*/ 2147483646 w 253"/>
                <a:gd name="T1" fmla="*/ 0 h 607"/>
                <a:gd name="T2" fmla="*/ 2147483646 w 253"/>
                <a:gd name="T3" fmla="*/ 2147483646 h 607"/>
                <a:gd name="T4" fmla="*/ 2147483646 w 253"/>
                <a:gd name="T5" fmla="*/ 2147483646 h 607"/>
                <a:gd name="T6" fmla="*/ 2147483646 w 253"/>
                <a:gd name="T7" fmla="*/ 2147483646 h 607"/>
                <a:gd name="T8" fmla="*/ 2147483646 w 253"/>
                <a:gd name="T9" fmla="*/ 2147483646 h 607"/>
                <a:gd name="T10" fmla="*/ 2147483646 w 253"/>
                <a:gd name="T11" fmla="*/ 2147483646 h 607"/>
                <a:gd name="T12" fmla="*/ 2147483646 w 253"/>
                <a:gd name="T13" fmla="*/ 2147483646 h 607"/>
                <a:gd name="T14" fmla="*/ 2147483646 w 253"/>
                <a:gd name="T15" fmla="*/ 2147483646 h 607"/>
                <a:gd name="T16" fmla="*/ 2147483646 w 253"/>
                <a:gd name="T17" fmla="*/ 0 h 6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53"/>
                <a:gd name="T28" fmla="*/ 0 h 607"/>
                <a:gd name="T29" fmla="*/ 253 w 253"/>
                <a:gd name="T30" fmla="*/ 607 h 60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53" h="607">
                  <a:moveTo>
                    <a:pt x="124" y="0"/>
                  </a:moveTo>
                  <a:cubicBezTo>
                    <a:pt x="106" y="17"/>
                    <a:pt x="65" y="62"/>
                    <a:pt x="41" y="112"/>
                  </a:cubicBezTo>
                  <a:cubicBezTo>
                    <a:pt x="17" y="162"/>
                    <a:pt x="0" y="256"/>
                    <a:pt x="2" y="308"/>
                  </a:cubicBezTo>
                  <a:cubicBezTo>
                    <a:pt x="4" y="360"/>
                    <a:pt x="11" y="419"/>
                    <a:pt x="32" y="468"/>
                  </a:cubicBezTo>
                  <a:cubicBezTo>
                    <a:pt x="53" y="517"/>
                    <a:pt x="108" y="593"/>
                    <a:pt x="124" y="607"/>
                  </a:cubicBezTo>
                  <a:cubicBezTo>
                    <a:pt x="145" y="583"/>
                    <a:pt x="200" y="509"/>
                    <a:pt x="221" y="460"/>
                  </a:cubicBezTo>
                  <a:cubicBezTo>
                    <a:pt x="242" y="411"/>
                    <a:pt x="253" y="303"/>
                    <a:pt x="244" y="244"/>
                  </a:cubicBezTo>
                  <a:cubicBezTo>
                    <a:pt x="235" y="185"/>
                    <a:pt x="213" y="129"/>
                    <a:pt x="193" y="88"/>
                  </a:cubicBezTo>
                  <a:cubicBezTo>
                    <a:pt x="173" y="47"/>
                    <a:pt x="139" y="18"/>
                    <a:pt x="124" y="0"/>
                  </a:cubicBezTo>
                  <a:close/>
                </a:path>
              </a:pathLst>
            </a:custGeom>
            <a:solidFill>
              <a:schemeClr val="accent2"/>
            </a:solidFill>
            <a:ln>
              <a:noFill/>
            </a:ln>
            <a:extLst>
              <a:ext uri="{91240B29-F687-4F45-9708-019B960494DF}">
                <a14:hiddenLine xmlns:a14="http://schemas.microsoft.com/office/drawing/2010/main" w="6350">
                  <a:solidFill>
                    <a:srgbClr val="000000"/>
                  </a:solidFill>
                  <a:round/>
                </a14:hiddenLine>
              </a:ext>
            </a:extLst>
          </p:spPr>
          <p:txBody>
            <a:bodyPr wrap="none" lIns="0" tIns="0" rIns="0" bIns="0" anchor="ctr">
              <a:spAutoFit/>
            </a:bodyPr>
            <a:lstStyle/>
            <a:p>
              <a:endParaRPr lang="zh-CN" altLang="en-US"/>
            </a:p>
          </p:txBody>
        </p:sp>
        <p:sp>
          <p:nvSpPr>
            <p:cNvPr id="10" name="Freeform 9"/>
            <p:cNvSpPr/>
            <p:nvPr/>
          </p:nvSpPr>
          <p:spPr bwMode="auto">
            <a:xfrm>
              <a:off x="4316414" y="3105149"/>
              <a:ext cx="271462" cy="212725"/>
            </a:xfrm>
            <a:custGeom>
              <a:avLst/>
              <a:gdLst>
                <a:gd name="T0" fmla="*/ 2147483646 w 171"/>
                <a:gd name="T1" fmla="*/ 0 h 134"/>
                <a:gd name="T2" fmla="*/ 2147483646 w 171"/>
                <a:gd name="T3" fmla="*/ 2147483646 h 134"/>
                <a:gd name="T4" fmla="*/ 2147483646 w 171"/>
                <a:gd name="T5" fmla="*/ 2147483646 h 134"/>
                <a:gd name="T6" fmla="*/ 2147483646 w 171"/>
                <a:gd name="T7" fmla="*/ 2147483646 h 134"/>
                <a:gd name="T8" fmla="*/ 0 w 171"/>
                <a:gd name="T9" fmla="*/ 2147483646 h 134"/>
                <a:gd name="T10" fmla="*/ 2147483646 w 171"/>
                <a:gd name="T11" fmla="*/ 2147483646 h 134"/>
                <a:gd name="T12" fmla="*/ 2147483646 w 171"/>
                <a:gd name="T13" fmla="*/ 0 h 134"/>
                <a:gd name="T14" fmla="*/ 0 60000 65536"/>
                <a:gd name="T15" fmla="*/ 0 60000 65536"/>
                <a:gd name="T16" fmla="*/ 0 60000 65536"/>
                <a:gd name="T17" fmla="*/ 0 60000 65536"/>
                <a:gd name="T18" fmla="*/ 0 60000 65536"/>
                <a:gd name="T19" fmla="*/ 0 60000 65536"/>
                <a:gd name="T20" fmla="*/ 0 60000 65536"/>
                <a:gd name="T21" fmla="*/ 0 w 171"/>
                <a:gd name="T22" fmla="*/ 0 h 134"/>
                <a:gd name="T23" fmla="*/ 171 w 171"/>
                <a:gd name="T24" fmla="*/ 134 h 13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1" h="134">
                  <a:moveTo>
                    <a:pt x="86" y="0"/>
                  </a:moveTo>
                  <a:cubicBezTo>
                    <a:pt x="101" y="8"/>
                    <a:pt x="121" y="39"/>
                    <a:pt x="135" y="59"/>
                  </a:cubicBezTo>
                  <a:cubicBezTo>
                    <a:pt x="149" y="79"/>
                    <a:pt x="165" y="102"/>
                    <a:pt x="171" y="121"/>
                  </a:cubicBezTo>
                  <a:cubicBezTo>
                    <a:pt x="158" y="128"/>
                    <a:pt x="118" y="134"/>
                    <a:pt x="90" y="134"/>
                  </a:cubicBezTo>
                  <a:cubicBezTo>
                    <a:pt x="62" y="134"/>
                    <a:pt x="14" y="132"/>
                    <a:pt x="0" y="123"/>
                  </a:cubicBezTo>
                  <a:cubicBezTo>
                    <a:pt x="2" y="108"/>
                    <a:pt x="25" y="74"/>
                    <a:pt x="39" y="54"/>
                  </a:cubicBezTo>
                  <a:cubicBezTo>
                    <a:pt x="53" y="34"/>
                    <a:pt x="76" y="11"/>
                    <a:pt x="86" y="0"/>
                  </a:cubicBezTo>
                  <a:close/>
                </a:path>
              </a:pathLst>
            </a:custGeom>
            <a:solidFill>
              <a:schemeClr val="hlink"/>
            </a:solidFill>
            <a:ln>
              <a:noFill/>
            </a:ln>
            <a:extLst>
              <a:ext uri="{91240B29-F687-4F45-9708-019B960494DF}">
                <a14:hiddenLine xmlns:a14="http://schemas.microsoft.com/office/drawing/2010/main" w="6350">
                  <a:solidFill>
                    <a:srgbClr val="000000"/>
                  </a:solidFill>
                  <a:round/>
                </a14:hiddenLine>
              </a:ext>
            </a:extLst>
          </p:spPr>
          <p:txBody>
            <a:bodyPr wrap="none" lIns="0" tIns="0" rIns="0" bIns="0" anchor="ctr">
              <a:spAutoFit/>
            </a:bodyPr>
            <a:lstStyle/>
            <a:p>
              <a:endParaRPr lang="zh-CN" altLang="en-US"/>
            </a:p>
          </p:txBody>
        </p:sp>
        <p:sp>
          <p:nvSpPr>
            <p:cNvPr id="11" name="Oval 10"/>
            <p:cNvSpPr>
              <a:spLocks noChangeArrowheads="1"/>
            </p:cNvSpPr>
            <p:nvPr/>
          </p:nvSpPr>
          <p:spPr bwMode="auto">
            <a:xfrm flipV="1">
              <a:off x="3276600" y="2895599"/>
              <a:ext cx="1373188" cy="1371599"/>
            </a:xfrm>
            <a:prstGeom prst="ellipse">
              <a:avLst/>
            </a:prstGeom>
            <a:noFill/>
            <a:ln w="6350">
              <a:solidFill>
                <a:schemeClr val="tx1"/>
              </a:solidFill>
              <a:round/>
            </a:ln>
            <a:extLst>
              <a:ext uri="{909E8E84-426E-40DD-AFC4-6F175D3DCCD1}">
                <a14:hiddenFill xmlns:a14="http://schemas.microsoft.com/office/drawing/2010/main">
                  <a:solidFill>
                    <a:srgbClr val="FFFFFF"/>
                  </a:solidFill>
                </a14:hiddenFill>
              </a:ext>
            </a:extLst>
          </p:spPr>
          <p:txBody>
            <a:bodyPr wrap="none" lIns="0" tIns="0" rIns="0" bIns="0" anchor="ctr">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1600">
                <a:latin typeface="Arial" panose="020B0604020202020204" pitchFamily="34" charset="0"/>
                <a:cs typeface="华文楷体" panose="02010600040101010101" pitchFamily="2" charset="-122"/>
              </a:endParaRPr>
            </a:p>
          </p:txBody>
        </p:sp>
        <p:sp>
          <p:nvSpPr>
            <p:cNvPr id="12" name="Oval 11"/>
            <p:cNvSpPr>
              <a:spLocks noChangeArrowheads="1"/>
            </p:cNvSpPr>
            <p:nvPr/>
          </p:nvSpPr>
          <p:spPr bwMode="auto">
            <a:xfrm flipV="1">
              <a:off x="4254500" y="2895599"/>
              <a:ext cx="1373188" cy="1371599"/>
            </a:xfrm>
            <a:prstGeom prst="ellipse">
              <a:avLst/>
            </a:prstGeom>
            <a:noFill/>
            <a:ln w="6350">
              <a:solidFill>
                <a:schemeClr val="tx1"/>
              </a:solidFill>
              <a:round/>
            </a:ln>
            <a:extLst>
              <a:ext uri="{909E8E84-426E-40DD-AFC4-6F175D3DCCD1}">
                <a14:hiddenFill xmlns:a14="http://schemas.microsoft.com/office/drawing/2010/main">
                  <a:solidFill>
                    <a:srgbClr val="FFFFFF"/>
                  </a:solidFill>
                </a14:hiddenFill>
              </a:ext>
            </a:extLst>
          </p:spPr>
          <p:txBody>
            <a:bodyPr wrap="none" lIns="0" tIns="0" rIns="0" bIns="0" anchor="ctr">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1600">
                <a:latin typeface="Arial" panose="020B0604020202020204" pitchFamily="34" charset="0"/>
                <a:cs typeface="华文楷体" panose="02010600040101010101" pitchFamily="2" charset="-122"/>
              </a:endParaRPr>
            </a:p>
          </p:txBody>
        </p:sp>
        <p:sp>
          <p:nvSpPr>
            <p:cNvPr id="13" name="Oval 12"/>
            <p:cNvSpPr>
              <a:spLocks noChangeArrowheads="1"/>
            </p:cNvSpPr>
            <p:nvPr/>
          </p:nvSpPr>
          <p:spPr bwMode="auto">
            <a:xfrm flipV="1">
              <a:off x="3771900" y="1943100"/>
              <a:ext cx="1373188" cy="1371600"/>
            </a:xfrm>
            <a:prstGeom prst="ellipse">
              <a:avLst/>
            </a:prstGeom>
            <a:noFill/>
            <a:ln w="6350">
              <a:solidFill>
                <a:schemeClr val="tx1"/>
              </a:solidFill>
              <a:round/>
            </a:ln>
            <a:extLst>
              <a:ext uri="{909E8E84-426E-40DD-AFC4-6F175D3DCCD1}">
                <a14:hiddenFill xmlns:a14="http://schemas.microsoft.com/office/drawing/2010/main">
                  <a:solidFill>
                    <a:srgbClr val="FFFFFF"/>
                  </a:solidFill>
                </a14:hiddenFill>
              </a:ext>
            </a:extLst>
          </p:spPr>
          <p:txBody>
            <a:bodyPr wrap="none" lIns="0" tIns="0" rIns="0" bIns="0" anchor="ctr">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1600">
                <a:latin typeface="Arial" panose="020B0604020202020204" pitchFamily="34" charset="0"/>
                <a:cs typeface="华文楷体" panose="02010600040101010101" pitchFamily="2" charset="-122"/>
              </a:endParaRPr>
            </a:p>
          </p:txBody>
        </p:sp>
      </p:grpSp>
      <p:sp>
        <p:nvSpPr>
          <p:cNvPr id="14" name="TextBox 10"/>
          <p:cNvSpPr txBox="1"/>
          <p:nvPr/>
        </p:nvSpPr>
        <p:spPr>
          <a:xfrm>
            <a:off x="2642047" y="1950023"/>
            <a:ext cx="1532005" cy="769441"/>
          </a:xfrm>
          <a:prstGeom prst="rect">
            <a:avLst/>
          </a:prstGeom>
          <a:noFill/>
        </p:spPr>
        <p:txBody>
          <a:bodyPr wrap="square">
            <a:spAutoFit/>
          </a:bodyPr>
          <a:lstStyle/>
          <a:p>
            <a:pPr eaLnBrk="1" hangingPunct="1">
              <a:defRPr/>
            </a:pPr>
            <a:r>
              <a:rPr lang="zh-CN" altLang="en-US" sz="2400" dirty="0">
                <a:solidFill>
                  <a:srgbClr val="FFFF00"/>
                </a:solidFill>
                <a:latin typeface="Microsoft YaHei UI" panose="020B0503020204020204" pitchFamily="34" charset="-122"/>
                <a:ea typeface="Microsoft YaHei UI" panose="020B0503020204020204" pitchFamily="34" charset="-122"/>
              </a:rPr>
              <a:t>交易动机</a:t>
            </a:r>
            <a:endParaRPr lang="en-US" altLang="zh-CN" sz="2400" dirty="0">
              <a:solidFill>
                <a:srgbClr val="FFFF00"/>
              </a:solidFill>
              <a:latin typeface="Microsoft YaHei UI" panose="020B0503020204020204" pitchFamily="34" charset="-122"/>
              <a:ea typeface="Microsoft YaHei UI" panose="020B0503020204020204" pitchFamily="34" charset="-122"/>
            </a:endParaRPr>
          </a:p>
          <a:p>
            <a:pPr algn="ctr" eaLnBrk="1" hangingPunct="1">
              <a:defRPr/>
            </a:pPr>
            <a:r>
              <a:rPr lang="en-US" altLang="zh-CN" sz="2000" dirty="0">
                <a:latin typeface="Microsoft YaHei UI" panose="020B0503020204020204" pitchFamily="34" charset="-122"/>
                <a:ea typeface="Microsoft YaHei UI" panose="020B0503020204020204" pitchFamily="34" charset="-122"/>
              </a:rPr>
              <a:t>Trading</a:t>
            </a:r>
            <a:endParaRPr lang="zh-CN" altLang="en-US" sz="2000" dirty="0">
              <a:latin typeface="Microsoft YaHei UI" panose="020B0503020204020204" pitchFamily="34" charset="-122"/>
              <a:ea typeface="Microsoft YaHei UI" panose="020B0503020204020204" pitchFamily="34" charset="-122"/>
            </a:endParaRPr>
          </a:p>
        </p:txBody>
      </p:sp>
      <p:sp>
        <p:nvSpPr>
          <p:cNvPr id="15" name="TextBox 12"/>
          <p:cNvSpPr txBox="1"/>
          <p:nvPr/>
        </p:nvSpPr>
        <p:spPr>
          <a:xfrm>
            <a:off x="901413" y="4260829"/>
            <a:ext cx="1800307" cy="769441"/>
          </a:xfrm>
          <a:prstGeom prst="rect">
            <a:avLst/>
          </a:prstGeom>
          <a:noFill/>
        </p:spPr>
        <p:txBody>
          <a:bodyPr wrap="square">
            <a:spAutoFit/>
          </a:bodyPr>
          <a:lstStyle/>
          <a:p>
            <a:pPr algn="ctr">
              <a:defRPr/>
            </a:pPr>
            <a:r>
              <a:rPr lang="zh-CN" altLang="en-US" sz="2400" dirty="0">
                <a:solidFill>
                  <a:srgbClr val="FFFF00"/>
                </a:solidFill>
                <a:latin typeface="Microsoft YaHei UI" panose="020B0503020204020204" pitchFamily="34" charset="-122"/>
                <a:ea typeface="Microsoft YaHei UI" panose="020B0503020204020204" pitchFamily="34" charset="-122"/>
              </a:rPr>
              <a:t>投机动机</a:t>
            </a:r>
            <a:endParaRPr lang="en-US" altLang="zh-CN" sz="2400" dirty="0">
              <a:solidFill>
                <a:srgbClr val="FFFF00"/>
              </a:solidFill>
              <a:latin typeface="Microsoft YaHei UI" panose="020B0503020204020204" pitchFamily="34" charset="-122"/>
              <a:ea typeface="Microsoft YaHei UI" panose="020B0503020204020204" pitchFamily="34" charset="-122"/>
            </a:endParaRPr>
          </a:p>
          <a:p>
            <a:pPr algn="ctr">
              <a:defRPr/>
            </a:pPr>
            <a:r>
              <a:rPr lang="en-US" altLang="zh-CN" sz="2000" dirty="0">
                <a:latin typeface="Microsoft YaHei UI" panose="020B0503020204020204" pitchFamily="34" charset="-122"/>
                <a:ea typeface="Microsoft YaHei UI" panose="020B0503020204020204" pitchFamily="34" charset="-122"/>
              </a:rPr>
              <a:t>Speculation</a:t>
            </a:r>
            <a:endParaRPr lang="zh-CN" altLang="en-US" sz="2000" dirty="0">
              <a:latin typeface="Microsoft YaHei UI" panose="020B0503020204020204" pitchFamily="34" charset="-122"/>
              <a:ea typeface="Microsoft YaHei UI" panose="020B0503020204020204" pitchFamily="34" charset="-122"/>
            </a:endParaRPr>
          </a:p>
        </p:txBody>
      </p:sp>
      <p:sp>
        <p:nvSpPr>
          <p:cNvPr id="16" name="TextBox 13"/>
          <p:cNvSpPr txBox="1"/>
          <p:nvPr/>
        </p:nvSpPr>
        <p:spPr>
          <a:xfrm>
            <a:off x="4049293" y="4233700"/>
            <a:ext cx="1735433" cy="769441"/>
          </a:xfrm>
          <a:prstGeom prst="rect">
            <a:avLst/>
          </a:prstGeom>
          <a:noFill/>
        </p:spPr>
        <p:txBody>
          <a:bodyPr wrap="square">
            <a:spAutoFit/>
          </a:bodyPr>
          <a:lstStyle/>
          <a:p>
            <a:pPr algn="ctr">
              <a:defRPr/>
            </a:pPr>
            <a:r>
              <a:rPr lang="zh-CN" altLang="en-US" sz="2400" dirty="0">
                <a:solidFill>
                  <a:srgbClr val="FFFF00"/>
                </a:solidFill>
                <a:latin typeface="Microsoft YaHei UI" panose="020B0503020204020204" pitchFamily="34" charset="-122"/>
                <a:ea typeface="Microsoft YaHei UI" panose="020B0503020204020204" pitchFamily="34" charset="-122"/>
              </a:rPr>
              <a:t>预防动机</a:t>
            </a:r>
            <a:endParaRPr lang="en-US" altLang="zh-CN" sz="2400" dirty="0">
              <a:solidFill>
                <a:srgbClr val="FFFF00"/>
              </a:solidFill>
              <a:latin typeface="Microsoft YaHei UI" panose="020B0503020204020204" pitchFamily="34" charset="-122"/>
              <a:ea typeface="Microsoft YaHei UI" panose="020B0503020204020204" pitchFamily="34" charset="-122"/>
            </a:endParaRPr>
          </a:p>
          <a:p>
            <a:pPr algn="ctr">
              <a:defRPr/>
            </a:pPr>
            <a:r>
              <a:rPr lang="en-US" altLang="zh-CN" sz="2000" dirty="0">
                <a:latin typeface="Microsoft YaHei UI" panose="020B0503020204020204" pitchFamily="34" charset="-122"/>
                <a:ea typeface="Microsoft YaHei UI" panose="020B0503020204020204" pitchFamily="34" charset="-122"/>
              </a:rPr>
              <a:t>Prevention</a:t>
            </a:r>
            <a:endParaRPr lang="zh-CN" altLang="en-US" sz="2000" dirty="0">
              <a:latin typeface="Microsoft YaHei UI" panose="020B0503020204020204" pitchFamily="34" charset="-122"/>
              <a:ea typeface="Microsoft YaHei UI" panose="020B0503020204020204" pitchFamily="34" charset="-122"/>
            </a:endParaRPr>
          </a:p>
        </p:txBody>
      </p:sp>
      <p:sp>
        <p:nvSpPr>
          <p:cNvPr id="17" name="Rectangle 2"/>
          <p:cNvSpPr>
            <a:spLocks noChangeArrowheads="1"/>
          </p:cNvSpPr>
          <p:nvPr/>
        </p:nvSpPr>
        <p:spPr bwMode="auto">
          <a:xfrm>
            <a:off x="11547" y="241304"/>
            <a:ext cx="10333179"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spcBef>
                <a:spcPct val="0"/>
              </a:spcBef>
              <a:buNone/>
            </a:pPr>
            <a:r>
              <a:rPr lang="zh-CN" altLang="en-US" sz="2800" dirty="0">
                <a:solidFill>
                  <a:srgbClr val="FFFF00"/>
                </a:solidFill>
                <a:latin typeface="Microsoft YaHei UI" panose="020B0503020204020204" pitchFamily="34" charset="-122"/>
                <a:ea typeface="Microsoft YaHei UI" panose="020B0503020204020204" pitchFamily="34" charset="-122"/>
                <a:cs typeface="+mj-cs"/>
              </a:rPr>
              <a:t>  持有现金的动机 </a:t>
            </a:r>
            <a:r>
              <a:rPr lang="en-US" altLang="zh-CN" sz="2800" kern="0" dirty="0">
                <a:latin typeface="Microsoft YaHei UI" panose="020B0503020204020204" pitchFamily="34" charset="-122"/>
                <a:ea typeface="Microsoft YaHei UI" panose="020B0503020204020204" pitchFamily="34" charset="-122"/>
                <a:cs typeface="+mj-cs"/>
              </a:rPr>
              <a:t>The Motivation to Hold Cash  </a:t>
            </a:r>
            <a:r>
              <a:rPr lang="zh-CN" altLang="en-US" sz="2800" kern="0" dirty="0">
                <a:latin typeface="Microsoft YaHei UI" panose="020B0503020204020204" pitchFamily="34" charset="-122"/>
                <a:ea typeface="Microsoft YaHei UI" panose="020B0503020204020204" pitchFamily="34" charset="-122"/>
                <a:cs typeface="+mj-cs"/>
              </a:rPr>
              <a:t> </a:t>
            </a:r>
            <a:r>
              <a:rPr lang="en-US" altLang="zh-CN" sz="2800" kern="0" dirty="0">
                <a:latin typeface="Microsoft YaHei UI" panose="020B0503020204020204" pitchFamily="34" charset="-122"/>
                <a:ea typeface="Microsoft YaHei UI" panose="020B0503020204020204" pitchFamily="34" charset="-122"/>
                <a:cs typeface="+mj-cs"/>
              </a:rPr>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2"/>
          <p:cNvSpPr txBox="1">
            <a:spLocks noChangeArrowheads="1"/>
          </p:cNvSpPr>
          <p:nvPr/>
        </p:nvSpPr>
        <p:spPr bwMode="auto">
          <a:xfrm>
            <a:off x="85436" y="175491"/>
            <a:ext cx="7696200" cy="633846"/>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dirty="0">
                <a:solidFill>
                  <a:srgbClr val="FFFF00"/>
                </a:solidFill>
                <a:latin typeface="Microsoft YaHei UI" panose="020B0503020204020204" pitchFamily="34" charset="-122"/>
                <a:ea typeface="Microsoft YaHei UI" panose="020B0503020204020204" pitchFamily="34" charset="-122"/>
              </a:rPr>
              <a:t>  浮差的决策 </a:t>
            </a:r>
            <a:r>
              <a:rPr lang="en-US" altLang="zh-CN" sz="2800" kern="0" dirty="0">
                <a:solidFill>
                  <a:schemeClr val="tx1"/>
                </a:solidFill>
                <a:latin typeface="Microsoft YaHei UI" panose="020B0503020204020204" pitchFamily="34" charset="-122"/>
                <a:ea typeface="Microsoft YaHei UI" panose="020B0503020204020204" pitchFamily="34" charset="-122"/>
              </a:rPr>
              <a:t>The Decision About Floating </a:t>
            </a:r>
            <a:r>
              <a:rPr lang="zh-CN" altLang="en-US" sz="2800" kern="0" dirty="0">
                <a:solidFill>
                  <a:schemeClr val="tx1"/>
                </a:solidFill>
                <a:latin typeface="Microsoft YaHei UI" panose="020B0503020204020204" pitchFamily="34" charset="-122"/>
                <a:ea typeface="Microsoft YaHei UI" panose="020B0503020204020204" pitchFamily="34" charset="-122"/>
              </a:rPr>
              <a:t> </a:t>
            </a:r>
          </a:p>
        </p:txBody>
      </p:sp>
      <p:sp>
        <p:nvSpPr>
          <p:cNvPr id="14" name="TextBox 1"/>
          <p:cNvSpPr txBox="1"/>
          <p:nvPr/>
        </p:nvSpPr>
        <p:spPr>
          <a:xfrm>
            <a:off x="295100" y="984828"/>
            <a:ext cx="8430493" cy="5116914"/>
          </a:xfrm>
          <a:prstGeom prst="rect">
            <a:avLst/>
          </a:prstGeom>
          <a:noFill/>
        </p:spPr>
        <p:txBody>
          <a:bodyPr wrap="square">
            <a:spAutoFit/>
          </a:bodyPr>
          <a:lstStyle/>
          <a:p>
            <a:pPr eaLnBrk="1" hangingPunct="1">
              <a:lnSpc>
                <a:spcPct val="150000"/>
              </a:lnSpc>
              <a:defRPr/>
            </a:pPr>
            <a:r>
              <a:rPr lang="zh-CN" altLang="en-US" sz="2000" dirty="0">
                <a:solidFill>
                  <a:srgbClr val="FFFF00"/>
                </a:solidFill>
                <a:latin typeface="Microsoft YaHei UI" panose="020B0503020204020204" pitchFamily="34" charset="-122"/>
                <a:ea typeface="Microsoft YaHei UI" panose="020B0503020204020204" pitchFamily="34" charset="-122"/>
              </a:rPr>
              <a:t>浮差就是付款动作完成的时间与收款方可以使用该现金的时间差。</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eaLnBrk="1" hangingPunct="1">
              <a:lnSpc>
                <a:spcPct val="150000"/>
              </a:lnSpc>
              <a:defRPr/>
            </a:pPr>
            <a:r>
              <a:rPr lang="en-US" altLang="zh-CN" sz="2000" dirty="0">
                <a:latin typeface="Microsoft YaHei UI" panose="020B0503020204020204" pitchFamily="34" charset="-122"/>
                <a:ea typeface="Microsoft YaHei UI" panose="020B0503020204020204" pitchFamily="34" charset="-122"/>
              </a:rPr>
              <a:t>Floating is the gap between the time when the payer completed payment and time when the receiver can use that amount of money.</a:t>
            </a:r>
          </a:p>
          <a:p>
            <a:pPr eaLnBrk="1" hangingPunct="1">
              <a:lnSpc>
                <a:spcPct val="150000"/>
              </a:lnSpc>
              <a:defRPr/>
            </a:pPr>
            <a:r>
              <a:rPr lang="zh-CN" altLang="en-US" sz="2000" dirty="0">
                <a:solidFill>
                  <a:srgbClr val="FFFF00"/>
                </a:solidFill>
                <a:latin typeface="Microsoft YaHei UI" panose="020B0503020204020204" pitchFamily="34" charset="-122"/>
                <a:ea typeface="Microsoft YaHei UI" panose="020B0503020204020204" pitchFamily="34" charset="-122"/>
              </a:rPr>
              <a:t>缩短浮差的收益：</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eaLnBrk="1" hangingPunct="1">
              <a:lnSpc>
                <a:spcPct val="150000"/>
              </a:lnSpc>
              <a:defRPr/>
            </a:pPr>
            <a:r>
              <a:rPr lang="en-US" altLang="zh-CN" sz="2000" dirty="0">
                <a:latin typeface="Microsoft YaHei UI" panose="020B0503020204020204" pitchFamily="34" charset="-122"/>
                <a:ea typeface="Microsoft YaHei UI" panose="020B0503020204020204" pitchFamily="34" charset="-122"/>
              </a:rPr>
              <a:t>The benefit of shortening floating  </a:t>
            </a:r>
          </a:p>
          <a:p>
            <a:pPr marL="342900" indent="-342900" eaLnBrk="1" hangingPunct="1">
              <a:lnSpc>
                <a:spcPct val="150000"/>
              </a:lnSpc>
              <a:buFont typeface="Arial" panose="020B0604020202020204" pitchFamily="34" charset="0"/>
              <a:buChar char="•"/>
              <a:defRPr/>
            </a:pPr>
            <a:r>
              <a:rPr lang="zh-CN" altLang="en-US" sz="2000" dirty="0">
                <a:solidFill>
                  <a:srgbClr val="FFFF00"/>
                </a:solidFill>
                <a:latin typeface="Microsoft YaHei UI" panose="020B0503020204020204" pitchFamily="34" charset="-122"/>
                <a:ea typeface="Microsoft YaHei UI" panose="020B0503020204020204" pitchFamily="34" charset="-122"/>
              </a:rPr>
              <a:t>一笔支付：支付的金额 </a:t>
            </a:r>
            <a:r>
              <a:rPr lang="en-US" altLang="zh-CN" sz="2000" dirty="0">
                <a:solidFill>
                  <a:srgbClr val="FFFF00"/>
                </a:solidFill>
                <a:latin typeface="Microsoft YaHei UI" panose="020B0503020204020204" pitchFamily="34" charset="-122"/>
                <a:ea typeface="Microsoft YaHei UI" panose="020B0503020204020204" pitchFamily="34" charset="-122"/>
              </a:rPr>
              <a:t>×</a:t>
            </a:r>
            <a:r>
              <a:rPr lang="zh-CN" altLang="en-US" sz="2000" dirty="0">
                <a:solidFill>
                  <a:srgbClr val="FFFF00"/>
                </a:solidFill>
                <a:latin typeface="Microsoft YaHei UI" panose="020B0503020204020204" pitchFamily="34" charset="-122"/>
                <a:ea typeface="Microsoft YaHei UI" panose="020B0503020204020204" pitchFamily="34" charset="-122"/>
              </a:rPr>
              <a:t> 缩短的天数 </a:t>
            </a:r>
            <a:r>
              <a:rPr lang="en-US" altLang="zh-CN" sz="2000" dirty="0">
                <a:solidFill>
                  <a:srgbClr val="FFFF00"/>
                </a:solidFill>
                <a:latin typeface="Microsoft YaHei UI" panose="020B0503020204020204" pitchFamily="34" charset="-122"/>
                <a:ea typeface="Microsoft YaHei UI" panose="020B0503020204020204" pitchFamily="34" charset="-122"/>
              </a:rPr>
              <a:t>×</a:t>
            </a:r>
            <a:r>
              <a:rPr lang="zh-CN" altLang="en-US" sz="2000" dirty="0">
                <a:solidFill>
                  <a:srgbClr val="FFFF00"/>
                </a:solidFill>
                <a:latin typeface="Microsoft YaHei UI" panose="020B0503020204020204" pitchFamily="34" charset="-122"/>
                <a:ea typeface="Microsoft YaHei UI" panose="020B0503020204020204" pitchFamily="34" charset="-122"/>
              </a:rPr>
              <a:t> 年利率</a:t>
            </a:r>
            <a:r>
              <a:rPr lang="en-US" altLang="zh-CN" sz="2000" dirty="0">
                <a:solidFill>
                  <a:srgbClr val="FFFF00"/>
                </a:solidFill>
                <a:latin typeface="Microsoft YaHei UI" panose="020B0503020204020204" pitchFamily="34" charset="-122"/>
                <a:ea typeface="Microsoft YaHei UI" panose="020B0503020204020204" pitchFamily="34" charset="-122"/>
              </a:rPr>
              <a:t>/365</a:t>
            </a:r>
          </a:p>
          <a:p>
            <a:pPr marL="342900" indent="-342900" eaLnBrk="1" hangingPunct="1">
              <a:lnSpc>
                <a:spcPct val="150000"/>
              </a:lnSpc>
              <a:buFont typeface="Arial" panose="020B0604020202020204" pitchFamily="34" charset="0"/>
              <a:buChar char="•"/>
              <a:defRPr/>
            </a:pPr>
            <a:r>
              <a:rPr lang="en-US" altLang="zh-CN" sz="2000" dirty="0">
                <a:latin typeface="Microsoft YaHei UI" panose="020B0503020204020204" pitchFamily="34" charset="-122"/>
                <a:ea typeface="Microsoft YaHei UI" panose="020B0503020204020204" pitchFamily="34" charset="-122"/>
              </a:rPr>
              <a:t>One payment: the amount of payment</a:t>
            </a:r>
            <a:r>
              <a:rPr lang="zh-CN" altLang="en-US" sz="2000" dirty="0">
                <a:latin typeface="Microsoft YaHei UI" panose="020B0503020204020204" pitchFamily="34" charset="-122"/>
                <a:ea typeface="Microsoft YaHei UI" panose="020B0503020204020204" pitchFamily="34" charset="-122"/>
              </a:rPr>
              <a:t> </a:t>
            </a:r>
            <a:r>
              <a:rPr lang="en-US" altLang="zh-CN" sz="2000" dirty="0">
                <a:latin typeface="Microsoft YaHei UI" panose="020B0503020204020204" pitchFamily="34" charset="-122"/>
                <a:ea typeface="Microsoft YaHei UI" panose="020B0503020204020204" pitchFamily="34" charset="-122"/>
              </a:rPr>
              <a:t>×</a:t>
            </a:r>
            <a:r>
              <a:rPr lang="zh-CN" altLang="en-US" sz="2000" dirty="0">
                <a:latin typeface="Microsoft YaHei UI" panose="020B0503020204020204" pitchFamily="34" charset="-122"/>
                <a:ea typeface="Microsoft YaHei UI" panose="020B0503020204020204" pitchFamily="34" charset="-122"/>
              </a:rPr>
              <a:t> </a:t>
            </a:r>
            <a:r>
              <a:rPr lang="en-US" altLang="zh-CN" sz="2000" dirty="0">
                <a:latin typeface="Microsoft YaHei UI" panose="020B0503020204020204" pitchFamily="34" charset="-122"/>
                <a:ea typeface="Microsoft YaHei UI" panose="020B0503020204020204" pitchFamily="34" charset="-122"/>
              </a:rPr>
              <a:t>the days shortened</a:t>
            </a:r>
            <a:r>
              <a:rPr lang="zh-CN" altLang="en-US" sz="2000" dirty="0">
                <a:latin typeface="Microsoft YaHei UI" panose="020B0503020204020204" pitchFamily="34" charset="-122"/>
                <a:ea typeface="Microsoft YaHei UI" panose="020B0503020204020204" pitchFamily="34" charset="-122"/>
              </a:rPr>
              <a:t> </a:t>
            </a:r>
            <a:r>
              <a:rPr lang="en-US" altLang="zh-CN" sz="2000" dirty="0">
                <a:latin typeface="Microsoft YaHei UI" panose="020B0503020204020204" pitchFamily="34" charset="-122"/>
                <a:ea typeface="Microsoft YaHei UI" panose="020B0503020204020204" pitchFamily="34" charset="-122"/>
              </a:rPr>
              <a:t>× annual rate/365</a:t>
            </a:r>
          </a:p>
          <a:p>
            <a:pPr marL="342900" indent="-342900" eaLnBrk="1" hangingPunct="1">
              <a:lnSpc>
                <a:spcPct val="150000"/>
              </a:lnSpc>
              <a:buFont typeface="Arial" panose="020B0604020202020204" pitchFamily="34" charset="0"/>
              <a:buChar char="•"/>
              <a:defRPr/>
            </a:pPr>
            <a:r>
              <a:rPr lang="zh-CN" altLang="en-US" sz="2000" dirty="0">
                <a:solidFill>
                  <a:srgbClr val="FFFF00"/>
                </a:solidFill>
                <a:latin typeface="Microsoft YaHei UI" panose="020B0503020204020204" pitchFamily="34" charset="-122"/>
                <a:ea typeface="Microsoft YaHei UI" panose="020B0503020204020204" pitchFamily="34" charset="-122"/>
              </a:rPr>
              <a:t>每天支付：平均每天支付的金额 </a:t>
            </a:r>
            <a:r>
              <a:rPr lang="en-US" altLang="zh-CN" sz="2000" dirty="0">
                <a:solidFill>
                  <a:srgbClr val="FFFF00"/>
                </a:solidFill>
                <a:latin typeface="Microsoft YaHei UI" panose="020B0503020204020204" pitchFamily="34" charset="-122"/>
                <a:ea typeface="Microsoft YaHei UI" panose="020B0503020204020204" pitchFamily="34" charset="-122"/>
              </a:rPr>
              <a:t>×</a:t>
            </a:r>
            <a:r>
              <a:rPr lang="zh-CN" altLang="en-US" sz="2000" dirty="0">
                <a:solidFill>
                  <a:srgbClr val="FFFF00"/>
                </a:solidFill>
                <a:latin typeface="Microsoft YaHei UI" panose="020B0503020204020204" pitchFamily="34" charset="-122"/>
                <a:ea typeface="Microsoft YaHei UI" panose="020B0503020204020204" pitchFamily="34" charset="-122"/>
              </a:rPr>
              <a:t> 缩短的天数 </a:t>
            </a:r>
            <a:r>
              <a:rPr lang="en-US" altLang="zh-CN" sz="2000" dirty="0">
                <a:solidFill>
                  <a:srgbClr val="FFFF00"/>
                </a:solidFill>
                <a:latin typeface="Microsoft YaHei UI" panose="020B0503020204020204" pitchFamily="34" charset="-122"/>
                <a:ea typeface="Microsoft YaHei UI" panose="020B0503020204020204" pitchFamily="34" charset="-122"/>
              </a:rPr>
              <a:t>×</a:t>
            </a:r>
            <a:r>
              <a:rPr lang="zh-CN" altLang="en-US" sz="2000" dirty="0">
                <a:solidFill>
                  <a:srgbClr val="FFFF00"/>
                </a:solidFill>
                <a:latin typeface="Microsoft YaHei UI" panose="020B0503020204020204" pitchFamily="34" charset="-122"/>
                <a:ea typeface="Microsoft YaHei UI" panose="020B0503020204020204" pitchFamily="34" charset="-122"/>
              </a:rPr>
              <a:t> 年利率</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marL="342900" indent="-342900">
              <a:lnSpc>
                <a:spcPct val="150000"/>
              </a:lnSpc>
              <a:buFont typeface="Arial" panose="020B0604020202020204" pitchFamily="34" charset="0"/>
              <a:buChar char="•"/>
              <a:defRPr/>
            </a:pPr>
            <a:r>
              <a:rPr lang="en-US" altLang="zh-CN" sz="2000" dirty="0">
                <a:latin typeface="Microsoft YaHei UI" panose="020B0503020204020204" pitchFamily="34" charset="-122"/>
                <a:ea typeface="Microsoft YaHei UI" panose="020B0503020204020204" pitchFamily="34" charset="-122"/>
              </a:rPr>
              <a:t>Payment everyday:  average daily amount of payment ×</a:t>
            </a:r>
            <a:r>
              <a:rPr lang="zh-CN" altLang="en-US" sz="2000" dirty="0">
                <a:latin typeface="Microsoft YaHei UI" panose="020B0503020204020204" pitchFamily="34" charset="-122"/>
                <a:ea typeface="Microsoft YaHei UI" panose="020B0503020204020204" pitchFamily="34" charset="-122"/>
              </a:rPr>
              <a:t> </a:t>
            </a:r>
            <a:r>
              <a:rPr lang="en-US" altLang="zh-CN" sz="2000" dirty="0">
                <a:latin typeface="Microsoft YaHei UI" panose="020B0503020204020204" pitchFamily="34" charset="-122"/>
                <a:ea typeface="Microsoft YaHei UI" panose="020B0503020204020204" pitchFamily="34" charset="-122"/>
              </a:rPr>
              <a:t>the days shortened</a:t>
            </a:r>
            <a:r>
              <a:rPr lang="zh-CN" altLang="en-US" sz="2000" dirty="0">
                <a:latin typeface="Microsoft YaHei UI" panose="020B0503020204020204" pitchFamily="34" charset="-122"/>
                <a:ea typeface="Microsoft YaHei UI" panose="020B0503020204020204" pitchFamily="34" charset="-122"/>
              </a:rPr>
              <a:t> </a:t>
            </a:r>
            <a:r>
              <a:rPr lang="en-US" altLang="zh-CN" sz="2000" dirty="0">
                <a:latin typeface="Microsoft YaHei UI" panose="020B0503020204020204" pitchFamily="34" charset="-122"/>
                <a:ea typeface="Microsoft YaHei UI" panose="020B0503020204020204" pitchFamily="34" charset="-122"/>
              </a:rPr>
              <a:t>× annual rate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5450" y="1709738"/>
            <a:ext cx="8533531" cy="2092241"/>
          </a:xfrm>
        </p:spPr>
        <p:txBody>
          <a:bodyPr>
            <a:normAutofit/>
          </a:bodyPr>
          <a:lstStyle/>
          <a:p>
            <a:pPr>
              <a:lnSpc>
                <a:spcPct val="150000"/>
              </a:lnSpc>
            </a:pPr>
            <a:r>
              <a:rPr lang="en-US" altLang="zh-CN" sz="3600" kern="0" dirty="0">
                <a:solidFill>
                  <a:srgbClr val="FFFF00"/>
                </a:solidFill>
                <a:latin typeface="Microsoft YaHei UI" panose="020B0503020204020204" pitchFamily="34" charset="-122"/>
                <a:ea typeface="Microsoft YaHei UI" panose="020B0503020204020204" pitchFamily="34" charset="-122"/>
              </a:rPr>
              <a:t>1.</a:t>
            </a:r>
            <a:r>
              <a:rPr lang="zh-CN" altLang="en-US" sz="3600" kern="0" dirty="0">
                <a:solidFill>
                  <a:srgbClr val="FFFF00"/>
                </a:solidFill>
                <a:latin typeface="Microsoft YaHei UI" panose="020B0503020204020204" pitchFamily="34" charset="-122"/>
                <a:ea typeface="Microsoft YaHei UI" panose="020B0503020204020204" pitchFamily="34" charset="-122"/>
              </a:rPr>
              <a:t> 决策中的数字化机会 </a:t>
            </a:r>
            <a:br>
              <a:rPr lang="en-US" altLang="zh-CN" sz="3600" kern="0" dirty="0">
                <a:solidFill>
                  <a:srgbClr val="FFFF00"/>
                </a:solidFill>
                <a:latin typeface="Microsoft YaHei UI" panose="020B0503020204020204" pitchFamily="34" charset="-122"/>
                <a:ea typeface="Microsoft YaHei UI" panose="020B0503020204020204" pitchFamily="34" charset="-122"/>
              </a:rPr>
            </a:br>
            <a:r>
              <a:rPr lang="en-US" altLang="zh-CN" sz="2800" kern="0" dirty="0">
                <a:latin typeface="Microsoft YaHei UI" panose="020B0503020204020204" pitchFamily="34" charset="-122"/>
                <a:ea typeface="Microsoft YaHei UI" panose="020B0503020204020204" pitchFamily="34" charset="-122"/>
              </a:rPr>
              <a:t>1. </a:t>
            </a:r>
            <a:r>
              <a:rPr lang="en-US" altLang="zh-CN" sz="2800" kern="0" dirty="0">
                <a:latin typeface="Microsoft YaHei UI" panose="020B0503020204020204" pitchFamily="34" charset="-122"/>
                <a:ea typeface="Microsoft YaHei UI" panose="020B0503020204020204" pitchFamily="34" charset="-122"/>
                <a:cs typeface="+mj-cs"/>
              </a:rPr>
              <a:t>The Chance of Digitalization for Decision </a:t>
            </a:r>
            <a:endParaRPr lang="zh-CN" altLang="en-US" sz="2800" dirty="0">
              <a:latin typeface="Microsoft YaHei UI" panose="020B0503020204020204" pitchFamily="34" charset="-122"/>
              <a:ea typeface="Microsoft YaHei UI" panose="020B0503020204020204" pitchFamily="34" charset="-122"/>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76200" y="240145"/>
            <a:ext cx="11653982" cy="926708"/>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dirty="0">
                <a:solidFill>
                  <a:srgbClr val="FFFF00"/>
                </a:solidFill>
                <a:latin typeface="Microsoft YaHei UI" panose="020B0503020204020204" pitchFamily="34" charset="-122"/>
                <a:ea typeface="Microsoft YaHei UI" panose="020B0503020204020204" pitchFamily="34" charset="-122"/>
              </a:rPr>
              <a:t>  选择有价证券的因素 </a:t>
            </a:r>
            <a:endParaRPr lang="en-US" altLang="zh-CN" sz="2800" dirty="0">
              <a:solidFill>
                <a:srgbClr val="FFFF00"/>
              </a:solidFill>
              <a:latin typeface="Microsoft YaHei UI" panose="020B0503020204020204" pitchFamily="34" charset="-122"/>
              <a:ea typeface="Microsoft YaHei UI" panose="020B0503020204020204" pitchFamily="34" charset="-122"/>
            </a:endParaRPr>
          </a:p>
          <a:p>
            <a:pPr eaLnBrk="1" hangingPunct="1">
              <a:defRPr/>
            </a:pPr>
            <a:r>
              <a:rPr lang="en-US" altLang="zh-CN" sz="2800" dirty="0">
                <a:solidFill>
                  <a:srgbClr val="FFFF00"/>
                </a:solidFill>
                <a:latin typeface="Microsoft YaHei UI" panose="020B0503020204020204" pitchFamily="34" charset="-122"/>
                <a:ea typeface="Microsoft YaHei UI" panose="020B0503020204020204" pitchFamily="34" charset="-122"/>
              </a:rPr>
              <a:t>  </a:t>
            </a:r>
            <a:r>
              <a:rPr lang="en-US" altLang="zh-CN" sz="2800" kern="0" dirty="0">
                <a:solidFill>
                  <a:schemeClr val="tx1"/>
                </a:solidFill>
                <a:latin typeface="Microsoft YaHei UI" panose="020B0503020204020204" pitchFamily="34" charset="-122"/>
                <a:ea typeface="Microsoft YaHei UI" panose="020B0503020204020204" pitchFamily="34" charset="-122"/>
              </a:rPr>
              <a:t>The Factors of Choosing Marketable Security</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grpSp>
        <p:nvGrpSpPr>
          <p:cNvPr id="3" name="Group 1"/>
          <p:cNvGrpSpPr/>
          <p:nvPr/>
        </p:nvGrpSpPr>
        <p:grpSpPr bwMode="auto">
          <a:xfrm>
            <a:off x="382851" y="1462800"/>
            <a:ext cx="7160495" cy="4272976"/>
            <a:chOff x="609600" y="1231900"/>
            <a:chExt cx="7761288" cy="3835400"/>
          </a:xfrm>
        </p:grpSpPr>
        <p:sp>
          <p:nvSpPr>
            <p:cNvPr id="4" name="Oval 3"/>
            <p:cNvSpPr>
              <a:spLocks noChangeArrowheads="1"/>
            </p:cNvSpPr>
            <p:nvPr/>
          </p:nvSpPr>
          <p:spPr bwMode="auto">
            <a:xfrm>
              <a:off x="1601788" y="1687513"/>
              <a:ext cx="5651500" cy="3197225"/>
            </a:xfrm>
            <a:prstGeom prst="ellipse">
              <a:avLst/>
            </a:prstGeom>
            <a:solidFill>
              <a:srgbClr val="969696"/>
            </a:solidFill>
            <a:ln w="6350">
              <a:solidFill>
                <a:schemeClr val="accent2"/>
              </a:solidFill>
              <a:round/>
            </a:ln>
            <a:effectLst>
              <a:outerShdw dist="35921" dir="2700000" algn="ctr" rotWithShape="0">
                <a:schemeClr val="hlink"/>
              </a:outerShdw>
            </a:effectLst>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b="1">
                <a:latin typeface="Microsoft YaHei UI" panose="020B0503020204020204" pitchFamily="34" charset="-122"/>
                <a:ea typeface="Microsoft YaHei UI" panose="020B0503020204020204" pitchFamily="34" charset="-122"/>
              </a:endParaRPr>
            </a:p>
          </p:txBody>
        </p:sp>
        <p:sp>
          <p:nvSpPr>
            <p:cNvPr id="5" name="Oval 4"/>
            <p:cNvSpPr>
              <a:spLocks noChangeArrowheads="1"/>
            </p:cNvSpPr>
            <p:nvPr/>
          </p:nvSpPr>
          <p:spPr bwMode="auto">
            <a:xfrm>
              <a:off x="609600" y="2254250"/>
              <a:ext cx="2222500" cy="1035050"/>
            </a:xfrm>
            <a:prstGeom prst="ellipse">
              <a:avLst/>
            </a:prstGeom>
            <a:solidFill>
              <a:schemeClr val="bg1"/>
            </a:solidFill>
            <a:ln w="6350">
              <a:solidFill>
                <a:schemeClr val="tx1"/>
              </a:solidFill>
              <a:round/>
            </a:ln>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latin typeface="Microsoft YaHei UI" panose="020B0503020204020204" pitchFamily="34" charset="-122"/>
                <a:ea typeface="Microsoft YaHei UI" panose="020B0503020204020204" pitchFamily="34" charset="-122"/>
              </a:endParaRPr>
            </a:p>
          </p:txBody>
        </p:sp>
        <p:sp>
          <p:nvSpPr>
            <p:cNvPr id="6" name="Text Box 5"/>
            <p:cNvSpPr txBox="1">
              <a:spLocks noChangeArrowheads="1"/>
            </p:cNvSpPr>
            <p:nvPr/>
          </p:nvSpPr>
          <p:spPr bwMode="auto">
            <a:xfrm flipH="1">
              <a:off x="752475" y="2496310"/>
              <a:ext cx="1936750" cy="552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a:spcBef>
                  <a:spcPct val="0"/>
                </a:spcBef>
                <a:buNone/>
              </a:pPr>
              <a:r>
                <a:rPr lang="zh-CN" altLang="en-US" sz="2000" dirty="0">
                  <a:solidFill>
                    <a:srgbClr val="FFFF00"/>
                  </a:solidFill>
                  <a:latin typeface="Microsoft YaHei UI" panose="020B0503020204020204" pitchFamily="34" charset="-122"/>
                  <a:ea typeface="Microsoft YaHei UI" panose="020B0503020204020204" pitchFamily="34" charset="-122"/>
                </a:rPr>
                <a:t>税收</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FontTx/>
                <a:buNone/>
              </a:pPr>
              <a:r>
                <a:rPr lang="en-US" altLang="zh-CN" sz="2000" dirty="0">
                  <a:latin typeface="Microsoft YaHei UI" panose="020B0503020204020204" pitchFamily="34" charset="-122"/>
                  <a:ea typeface="Microsoft YaHei UI" panose="020B0503020204020204" pitchFamily="34" charset="-122"/>
                </a:rPr>
                <a:t>Tax</a:t>
              </a:r>
              <a:endParaRPr lang="zh-CN" altLang="en-US" sz="2000" dirty="0">
                <a:latin typeface="Microsoft YaHei UI" panose="020B0503020204020204" pitchFamily="34" charset="-122"/>
                <a:ea typeface="Microsoft YaHei UI" panose="020B0503020204020204" pitchFamily="34" charset="-122"/>
              </a:endParaRPr>
            </a:p>
          </p:txBody>
        </p:sp>
        <p:sp>
          <p:nvSpPr>
            <p:cNvPr id="7" name="Oval 6"/>
            <p:cNvSpPr>
              <a:spLocks noChangeArrowheads="1"/>
            </p:cNvSpPr>
            <p:nvPr/>
          </p:nvSpPr>
          <p:spPr bwMode="auto">
            <a:xfrm>
              <a:off x="1600200" y="4032250"/>
              <a:ext cx="2222500" cy="1035050"/>
            </a:xfrm>
            <a:prstGeom prst="ellipse">
              <a:avLst/>
            </a:prstGeom>
            <a:solidFill>
              <a:schemeClr val="bg1"/>
            </a:solidFill>
            <a:ln w="6350">
              <a:solidFill>
                <a:schemeClr val="tx1"/>
              </a:solidFill>
              <a:round/>
            </a:ln>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latin typeface="Microsoft YaHei UI" panose="020B0503020204020204" pitchFamily="34" charset="-122"/>
                <a:ea typeface="Microsoft YaHei UI" panose="020B0503020204020204" pitchFamily="34" charset="-122"/>
              </a:endParaRPr>
            </a:p>
          </p:txBody>
        </p:sp>
        <p:sp>
          <p:nvSpPr>
            <p:cNvPr id="8" name="Text Box 7"/>
            <p:cNvSpPr txBox="1">
              <a:spLocks noChangeArrowheads="1"/>
            </p:cNvSpPr>
            <p:nvPr/>
          </p:nvSpPr>
          <p:spPr bwMode="auto">
            <a:xfrm flipH="1">
              <a:off x="1743074" y="4274310"/>
              <a:ext cx="1936750" cy="552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a:spcBef>
                  <a:spcPct val="0"/>
                </a:spcBef>
                <a:buNone/>
              </a:pPr>
              <a:r>
                <a:rPr lang="zh-CN" altLang="en-US" sz="2000" dirty="0">
                  <a:solidFill>
                    <a:srgbClr val="FFFF00"/>
                  </a:solidFill>
                  <a:latin typeface="Microsoft YaHei UI" panose="020B0503020204020204" pitchFamily="34" charset="-122"/>
                  <a:ea typeface="Microsoft YaHei UI" panose="020B0503020204020204" pitchFamily="34" charset="-122"/>
                </a:rPr>
                <a:t>到期日</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FontTx/>
                <a:buNone/>
              </a:pPr>
              <a:r>
                <a:rPr lang="en-US" altLang="zh-CN" sz="2000" dirty="0">
                  <a:latin typeface="Microsoft YaHei UI" panose="020B0503020204020204" pitchFamily="34" charset="-122"/>
                  <a:ea typeface="Microsoft YaHei UI" panose="020B0503020204020204" pitchFamily="34" charset="-122"/>
                </a:rPr>
                <a:t>Maturity</a:t>
              </a:r>
              <a:endParaRPr lang="zh-CN" altLang="en-US" sz="2000" dirty="0">
                <a:latin typeface="Microsoft YaHei UI" panose="020B0503020204020204" pitchFamily="34" charset="-122"/>
                <a:ea typeface="Microsoft YaHei UI" panose="020B0503020204020204" pitchFamily="34" charset="-122"/>
              </a:endParaRPr>
            </a:p>
          </p:txBody>
        </p:sp>
        <p:sp>
          <p:nvSpPr>
            <p:cNvPr id="9" name="Oval 8"/>
            <p:cNvSpPr>
              <a:spLocks noChangeArrowheads="1"/>
            </p:cNvSpPr>
            <p:nvPr/>
          </p:nvSpPr>
          <p:spPr bwMode="auto">
            <a:xfrm>
              <a:off x="3316288" y="1231900"/>
              <a:ext cx="2222500" cy="1035050"/>
            </a:xfrm>
            <a:prstGeom prst="ellipse">
              <a:avLst/>
            </a:prstGeom>
            <a:solidFill>
              <a:schemeClr val="bg1"/>
            </a:solidFill>
            <a:ln w="6350">
              <a:solidFill>
                <a:schemeClr val="tx1"/>
              </a:solidFill>
              <a:round/>
            </a:ln>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latin typeface="Microsoft YaHei UI" panose="020B0503020204020204" pitchFamily="34" charset="-122"/>
                <a:ea typeface="Microsoft YaHei UI" panose="020B0503020204020204" pitchFamily="34" charset="-122"/>
              </a:endParaRPr>
            </a:p>
          </p:txBody>
        </p:sp>
        <p:sp>
          <p:nvSpPr>
            <p:cNvPr id="10" name="Text Box 9"/>
            <p:cNvSpPr txBox="1">
              <a:spLocks noChangeArrowheads="1"/>
            </p:cNvSpPr>
            <p:nvPr/>
          </p:nvSpPr>
          <p:spPr bwMode="auto">
            <a:xfrm flipH="1">
              <a:off x="3459163" y="1473960"/>
              <a:ext cx="1936750" cy="552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a:spcBef>
                  <a:spcPct val="0"/>
                </a:spcBef>
                <a:buFontTx/>
                <a:buNone/>
              </a:pPr>
              <a:r>
                <a:rPr lang="zh-CN" altLang="en-US" sz="2000" dirty="0">
                  <a:solidFill>
                    <a:srgbClr val="FFFF00"/>
                  </a:solidFill>
                  <a:latin typeface="Microsoft YaHei UI" panose="020B0503020204020204" pitchFamily="34" charset="-122"/>
                  <a:ea typeface="Microsoft YaHei UI" panose="020B0503020204020204" pitchFamily="34" charset="-122"/>
                </a:rPr>
                <a:t>安全性</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FontTx/>
                <a:buNone/>
              </a:pPr>
              <a:r>
                <a:rPr lang="en-US" altLang="zh-CN" sz="2000" dirty="0">
                  <a:latin typeface="Microsoft YaHei UI" panose="020B0503020204020204" pitchFamily="34" charset="-122"/>
                  <a:ea typeface="Microsoft YaHei UI" panose="020B0503020204020204" pitchFamily="34" charset="-122"/>
                </a:rPr>
                <a:t>Safety</a:t>
              </a:r>
              <a:endParaRPr lang="zh-CN" altLang="en-US" sz="2000" dirty="0">
                <a:latin typeface="Microsoft YaHei UI" panose="020B0503020204020204" pitchFamily="34" charset="-122"/>
                <a:ea typeface="Microsoft YaHei UI" panose="020B0503020204020204" pitchFamily="34" charset="-122"/>
              </a:endParaRPr>
            </a:p>
          </p:txBody>
        </p:sp>
        <p:sp>
          <p:nvSpPr>
            <p:cNvPr id="11" name="Oval 10"/>
            <p:cNvSpPr>
              <a:spLocks noChangeArrowheads="1"/>
            </p:cNvSpPr>
            <p:nvPr/>
          </p:nvSpPr>
          <p:spPr bwMode="auto">
            <a:xfrm>
              <a:off x="6148388" y="2254250"/>
              <a:ext cx="2222500" cy="1035050"/>
            </a:xfrm>
            <a:prstGeom prst="ellipse">
              <a:avLst/>
            </a:prstGeom>
            <a:solidFill>
              <a:schemeClr val="bg1"/>
            </a:solidFill>
            <a:ln w="6350">
              <a:solidFill>
                <a:schemeClr val="tx1"/>
              </a:solidFill>
              <a:round/>
            </a:ln>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latin typeface="Microsoft YaHei UI" panose="020B0503020204020204" pitchFamily="34" charset="-122"/>
                <a:ea typeface="Microsoft YaHei UI" panose="020B0503020204020204" pitchFamily="34" charset="-122"/>
              </a:endParaRPr>
            </a:p>
          </p:txBody>
        </p:sp>
        <p:sp>
          <p:nvSpPr>
            <p:cNvPr id="12" name="Text Box 11"/>
            <p:cNvSpPr txBox="1">
              <a:spLocks noChangeArrowheads="1"/>
            </p:cNvSpPr>
            <p:nvPr/>
          </p:nvSpPr>
          <p:spPr bwMode="auto">
            <a:xfrm flipH="1">
              <a:off x="6291263" y="2496310"/>
              <a:ext cx="1936750" cy="552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a:spcBef>
                  <a:spcPct val="0"/>
                </a:spcBef>
                <a:buNone/>
              </a:pPr>
              <a:r>
                <a:rPr lang="zh-CN" altLang="en-US" sz="2000" dirty="0">
                  <a:solidFill>
                    <a:srgbClr val="FFFF00"/>
                  </a:solidFill>
                  <a:latin typeface="Microsoft YaHei UI" panose="020B0503020204020204" pitchFamily="34" charset="-122"/>
                  <a:ea typeface="Microsoft YaHei UI" panose="020B0503020204020204" pitchFamily="34" charset="-122"/>
                </a:rPr>
                <a:t>流动性</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FontTx/>
                <a:buNone/>
              </a:pPr>
              <a:r>
                <a:rPr lang="en-US" altLang="zh-CN" sz="2000" dirty="0">
                  <a:latin typeface="Microsoft YaHei UI" panose="020B0503020204020204" pitchFamily="34" charset="-122"/>
                  <a:ea typeface="Microsoft YaHei UI" panose="020B0503020204020204" pitchFamily="34" charset="-122"/>
                </a:rPr>
                <a:t>Liquidity</a:t>
              </a:r>
              <a:endParaRPr lang="zh-CN" altLang="en-US" sz="2000" dirty="0">
                <a:latin typeface="Microsoft YaHei UI" panose="020B0503020204020204" pitchFamily="34" charset="-122"/>
                <a:ea typeface="Microsoft YaHei UI" panose="020B0503020204020204" pitchFamily="34" charset="-122"/>
              </a:endParaRPr>
            </a:p>
          </p:txBody>
        </p:sp>
        <p:sp>
          <p:nvSpPr>
            <p:cNvPr id="13" name="Oval 12"/>
            <p:cNvSpPr>
              <a:spLocks noChangeArrowheads="1"/>
            </p:cNvSpPr>
            <p:nvPr/>
          </p:nvSpPr>
          <p:spPr bwMode="auto">
            <a:xfrm>
              <a:off x="5016500" y="4032250"/>
              <a:ext cx="2220913" cy="1035050"/>
            </a:xfrm>
            <a:prstGeom prst="ellipse">
              <a:avLst/>
            </a:prstGeom>
            <a:solidFill>
              <a:schemeClr val="bg1"/>
            </a:solidFill>
            <a:ln w="6350">
              <a:solidFill>
                <a:schemeClr val="tx1"/>
              </a:solidFill>
              <a:round/>
            </a:ln>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latin typeface="Microsoft YaHei UI" panose="020B0503020204020204" pitchFamily="34" charset="-122"/>
                <a:ea typeface="Microsoft YaHei UI" panose="020B0503020204020204" pitchFamily="34" charset="-122"/>
              </a:endParaRPr>
            </a:p>
          </p:txBody>
        </p:sp>
        <p:sp>
          <p:nvSpPr>
            <p:cNvPr id="14" name="Text Box 13"/>
            <p:cNvSpPr txBox="1">
              <a:spLocks noChangeArrowheads="1"/>
            </p:cNvSpPr>
            <p:nvPr/>
          </p:nvSpPr>
          <p:spPr bwMode="auto">
            <a:xfrm flipH="1">
              <a:off x="5157788" y="4274310"/>
              <a:ext cx="1936750" cy="552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a:spcBef>
                  <a:spcPct val="0"/>
                </a:spcBef>
                <a:buNone/>
              </a:pPr>
              <a:r>
                <a:rPr lang="zh-CN" altLang="en-US" sz="2000" dirty="0">
                  <a:solidFill>
                    <a:srgbClr val="FFFF00"/>
                  </a:solidFill>
                  <a:latin typeface="Microsoft YaHei UI" panose="020B0503020204020204" pitchFamily="34" charset="-122"/>
                  <a:ea typeface="Microsoft YaHei UI" panose="020B0503020204020204" pitchFamily="34" charset="-122"/>
                </a:rPr>
                <a:t>收益性</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FontTx/>
                <a:buNone/>
              </a:pPr>
              <a:r>
                <a:rPr lang="en-US" altLang="zh-CN" sz="2000" dirty="0">
                  <a:latin typeface="Microsoft YaHei UI" panose="020B0503020204020204" pitchFamily="34" charset="-122"/>
                  <a:ea typeface="Microsoft YaHei UI" panose="020B0503020204020204" pitchFamily="34" charset="-122"/>
                </a:rPr>
                <a:t>Earning</a:t>
              </a:r>
              <a:endParaRPr lang="zh-CN" altLang="en-US" sz="2000" dirty="0">
                <a:latin typeface="Microsoft YaHei UI" panose="020B0503020204020204" pitchFamily="34" charset="-122"/>
                <a:ea typeface="Microsoft YaHei UI" panose="020B0503020204020204" pitchFamily="34" charset="-122"/>
              </a:endParaRPr>
            </a:p>
          </p:txBody>
        </p:sp>
      </p:gr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177800" y="296862"/>
            <a:ext cx="11450782" cy="955675"/>
          </a:xfrm>
          <a:prstGeom prst="rect">
            <a:avLst/>
          </a:prstGeom>
          <a:noFill/>
          <a:ln>
            <a:noFill/>
          </a:ln>
        </p:spPr>
        <p:txBody>
          <a:bodyPr anchor="ctr"/>
          <a:lstStyle>
            <a:defPPr>
              <a:defRPr lang="en-US"/>
            </a:defPPr>
            <a:lvl1pPr fontAlgn="base">
              <a:spcBef>
                <a:spcPct val="0"/>
              </a:spcBef>
              <a:spcAft>
                <a:spcPct val="0"/>
              </a:spcAft>
              <a:defRPr sz="2000" b="1" kern="0">
                <a:solidFill>
                  <a:schemeClr val="bg1"/>
                </a:solidFill>
                <a:latin typeface="微软雅黑" panose="020B0503020204020204" charset="-122"/>
                <a:ea typeface="+mj-ea"/>
                <a:cs typeface="+mj-cs"/>
              </a:defRPr>
            </a:lvl1pPr>
            <a:lvl2pPr eaLnBrk="0" fontAlgn="base" hangingPunct="0">
              <a:spcBef>
                <a:spcPct val="0"/>
              </a:spcBef>
              <a:spcAft>
                <a:spcPct val="0"/>
              </a:spcAft>
              <a:defRPr sz="3200">
                <a:solidFill>
                  <a:schemeClr val="tx2"/>
                </a:solidFill>
                <a:latin typeface="Franklin Gothic Demi Cond" pitchFamily="34" charset="0"/>
              </a:defRPr>
            </a:lvl2pPr>
            <a:lvl3pPr eaLnBrk="0" fontAlgn="base" hangingPunct="0">
              <a:spcBef>
                <a:spcPct val="0"/>
              </a:spcBef>
              <a:spcAft>
                <a:spcPct val="0"/>
              </a:spcAft>
              <a:defRPr sz="3200">
                <a:solidFill>
                  <a:schemeClr val="tx2"/>
                </a:solidFill>
                <a:latin typeface="Franklin Gothic Demi Cond" pitchFamily="34" charset="0"/>
              </a:defRPr>
            </a:lvl3pPr>
            <a:lvl4pPr eaLnBrk="0" fontAlgn="base" hangingPunct="0">
              <a:spcBef>
                <a:spcPct val="0"/>
              </a:spcBef>
              <a:spcAft>
                <a:spcPct val="0"/>
              </a:spcAft>
              <a:defRPr sz="3200">
                <a:solidFill>
                  <a:schemeClr val="tx2"/>
                </a:solidFill>
                <a:latin typeface="Franklin Gothic Demi Cond" pitchFamily="34" charset="0"/>
              </a:defRPr>
            </a:lvl4pPr>
            <a:lvl5pPr eaLnBrk="0" fontAlgn="base" hangingPunct="0">
              <a:spcBef>
                <a:spcPct val="0"/>
              </a:spcBef>
              <a:spcAft>
                <a:spcPct val="0"/>
              </a:spcAft>
              <a:defRPr sz="3200">
                <a:solidFill>
                  <a:schemeClr val="tx2"/>
                </a:solidFill>
                <a:latin typeface="Franklin Gothic Demi Cond" pitchFamily="34" charset="0"/>
              </a:defRPr>
            </a:lvl5pPr>
            <a:lvl6pPr marL="457200" fontAlgn="base">
              <a:spcBef>
                <a:spcPct val="0"/>
              </a:spcBef>
              <a:spcAft>
                <a:spcPct val="0"/>
              </a:spcAft>
              <a:defRPr sz="3200">
                <a:solidFill>
                  <a:schemeClr val="tx2"/>
                </a:solidFill>
                <a:latin typeface="Franklin Gothic Demi Cond" pitchFamily="34" charset="0"/>
              </a:defRPr>
            </a:lvl6pPr>
            <a:lvl7pPr marL="914400" fontAlgn="base">
              <a:spcBef>
                <a:spcPct val="0"/>
              </a:spcBef>
              <a:spcAft>
                <a:spcPct val="0"/>
              </a:spcAft>
              <a:defRPr sz="3200">
                <a:solidFill>
                  <a:schemeClr val="tx2"/>
                </a:solidFill>
                <a:latin typeface="Franklin Gothic Demi Cond" pitchFamily="34" charset="0"/>
              </a:defRPr>
            </a:lvl7pPr>
            <a:lvl8pPr marL="1371600" fontAlgn="base">
              <a:spcBef>
                <a:spcPct val="0"/>
              </a:spcBef>
              <a:spcAft>
                <a:spcPct val="0"/>
              </a:spcAft>
              <a:defRPr sz="3200">
                <a:solidFill>
                  <a:schemeClr val="tx2"/>
                </a:solidFill>
                <a:latin typeface="Franklin Gothic Demi Cond" pitchFamily="34" charset="0"/>
              </a:defRPr>
            </a:lvl8pPr>
            <a:lvl9pPr marL="1828800" fontAlgn="base">
              <a:spcBef>
                <a:spcPct val="0"/>
              </a:spcBef>
              <a:spcAft>
                <a:spcPct val="0"/>
              </a:spcAft>
              <a:defRPr sz="3200">
                <a:solidFill>
                  <a:schemeClr val="tx2"/>
                </a:solidFill>
                <a:latin typeface="Franklin Gothic Demi Cond" pitchFamily="34" charset="0"/>
              </a:defRPr>
            </a:lvl9pPr>
          </a:lstStyle>
          <a:p>
            <a:r>
              <a:rPr lang="zh-CN" altLang="en-US" sz="2800" b="0" kern="1200" dirty="0">
                <a:solidFill>
                  <a:srgbClr val="FFFF00"/>
                </a:solidFill>
                <a:latin typeface="Microsoft YaHei UI" panose="020B0503020204020204" pitchFamily="34" charset="-122"/>
                <a:ea typeface="Microsoft YaHei UI" panose="020B0503020204020204" pitchFamily="34" charset="-122"/>
              </a:rPr>
              <a:t>  影响信用政策的因素 </a:t>
            </a:r>
            <a:endParaRPr lang="en-US" altLang="zh-CN" sz="2800" b="0" kern="1200" dirty="0">
              <a:solidFill>
                <a:srgbClr val="FFFF00"/>
              </a:solidFill>
              <a:latin typeface="Microsoft YaHei UI" panose="020B0503020204020204" pitchFamily="34" charset="-122"/>
              <a:ea typeface="Microsoft YaHei UI" panose="020B0503020204020204" pitchFamily="34" charset="-122"/>
            </a:endParaRPr>
          </a:p>
          <a:p>
            <a:r>
              <a:rPr lang="en-US" altLang="zh-CN" sz="2800" b="0" kern="1200" dirty="0">
                <a:solidFill>
                  <a:srgbClr val="FFFF00"/>
                </a:solidFill>
                <a:latin typeface="Microsoft YaHei UI" panose="020B0503020204020204" pitchFamily="34" charset="-122"/>
                <a:ea typeface="Microsoft YaHei UI" panose="020B0503020204020204" pitchFamily="34" charset="-122"/>
              </a:rPr>
              <a:t>  </a:t>
            </a:r>
            <a:r>
              <a:rPr lang="en-US" altLang="zh-CN" sz="2800" b="0" dirty="0">
                <a:solidFill>
                  <a:schemeClr val="tx1"/>
                </a:solidFill>
                <a:latin typeface="Microsoft YaHei UI" panose="020B0503020204020204" pitchFamily="34" charset="-122"/>
                <a:ea typeface="Microsoft YaHei UI" panose="020B0503020204020204" pitchFamily="34" charset="-122"/>
              </a:rPr>
              <a:t>The Factors</a:t>
            </a:r>
            <a:r>
              <a:rPr lang="zh-CN" altLang="en-US" sz="2800" b="0" dirty="0">
                <a:solidFill>
                  <a:schemeClr val="tx1"/>
                </a:solidFill>
                <a:latin typeface="Microsoft YaHei UI" panose="020B0503020204020204" pitchFamily="34" charset="-122"/>
                <a:ea typeface="Microsoft YaHei UI" panose="020B0503020204020204" pitchFamily="34" charset="-122"/>
              </a:rPr>
              <a:t> </a:t>
            </a:r>
            <a:r>
              <a:rPr lang="en-US" altLang="zh-CN" sz="2800" b="0" dirty="0">
                <a:solidFill>
                  <a:schemeClr val="tx1"/>
                </a:solidFill>
                <a:latin typeface="Microsoft YaHei UI" panose="020B0503020204020204" pitchFamily="34" charset="-122"/>
                <a:ea typeface="Microsoft YaHei UI" panose="020B0503020204020204" pitchFamily="34" charset="-122"/>
              </a:rPr>
              <a:t>Determining The Credit Policies </a:t>
            </a:r>
            <a:r>
              <a:rPr lang="zh-CN" altLang="en-US" sz="2800" b="0" dirty="0">
                <a:solidFill>
                  <a:schemeClr val="tx1"/>
                </a:solidFill>
                <a:latin typeface="Microsoft YaHei UI" panose="020B0503020204020204" pitchFamily="34" charset="-122"/>
                <a:ea typeface="Microsoft YaHei UI" panose="020B0503020204020204" pitchFamily="34" charset="-122"/>
              </a:rPr>
              <a:t> </a:t>
            </a:r>
          </a:p>
        </p:txBody>
      </p:sp>
      <p:grpSp>
        <p:nvGrpSpPr>
          <p:cNvPr id="3" name="Group 1"/>
          <p:cNvGrpSpPr/>
          <p:nvPr/>
        </p:nvGrpSpPr>
        <p:grpSpPr bwMode="auto">
          <a:xfrm>
            <a:off x="447958" y="1754910"/>
            <a:ext cx="7975605" cy="4027054"/>
            <a:chOff x="685800" y="1409700"/>
            <a:chExt cx="7862888" cy="3270250"/>
          </a:xfrm>
        </p:grpSpPr>
        <p:sp>
          <p:nvSpPr>
            <p:cNvPr id="4" name="Arc 2"/>
            <p:cNvSpPr/>
            <p:nvPr/>
          </p:nvSpPr>
          <p:spPr bwMode="auto">
            <a:xfrm>
              <a:off x="1749425" y="1843088"/>
              <a:ext cx="5734050" cy="2055812"/>
            </a:xfrm>
            <a:custGeom>
              <a:avLst/>
              <a:gdLst>
                <a:gd name="T0" fmla="*/ 0 w 43200"/>
                <a:gd name="T1" fmla="*/ 2147483646 h 21600"/>
                <a:gd name="T2" fmla="*/ 2147483646 w 43200"/>
                <a:gd name="T3" fmla="*/ 2147483646 h 21600"/>
                <a:gd name="T4" fmla="*/ 2147483646 w 43200"/>
                <a:gd name="T5" fmla="*/ 2147483646 h 21600"/>
                <a:gd name="T6" fmla="*/ 0 60000 65536"/>
                <a:gd name="T7" fmla="*/ 0 60000 65536"/>
                <a:gd name="T8" fmla="*/ 0 60000 65536"/>
                <a:gd name="T9" fmla="*/ 0 w 43200"/>
                <a:gd name="T10" fmla="*/ 0 h 21600"/>
                <a:gd name="T11" fmla="*/ 43200 w 43200"/>
                <a:gd name="T12" fmla="*/ 21600 h 21600"/>
              </a:gdLst>
              <a:ahLst/>
              <a:cxnLst>
                <a:cxn ang="T6">
                  <a:pos x="T0" y="T1"/>
                </a:cxn>
                <a:cxn ang="T7">
                  <a:pos x="T2" y="T3"/>
                </a:cxn>
                <a:cxn ang="T8">
                  <a:pos x="T4" y="T5"/>
                </a:cxn>
              </a:cxnLst>
              <a:rect l="T9" t="T10" r="T11" b="T12"/>
              <a:pathLst>
                <a:path w="43200" h="21600" fill="none" extrusionOk="0">
                  <a:moveTo>
                    <a:pt x="0" y="21600"/>
                  </a:moveTo>
                  <a:cubicBezTo>
                    <a:pt x="0" y="9670"/>
                    <a:pt x="9670" y="0"/>
                    <a:pt x="21600" y="0"/>
                  </a:cubicBezTo>
                  <a:cubicBezTo>
                    <a:pt x="33529" y="0"/>
                    <a:pt x="43200" y="9670"/>
                    <a:pt x="43200" y="21600"/>
                  </a:cubicBezTo>
                </a:path>
                <a:path w="43200" h="21600" stroke="0" extrusionOk="0">
                  <a:moveTo>
                    <a:pt x="0" y="21600"/>
                  </a:moveTo>
                  <a:cubicBezTo>
                    <a:pt x="0" y="9670"/>
                    <a:pt x="9670" y="0"/>
                    <a:pt x="21600" y="0"/>
                  </a:cubicBezTo>
                  <a:cubicBezTo>
                    <a:pt x="33529" y="0"/>
                    <a:pt x="43200" y="9670"/>
                    <a:pt x="43200" y="21600"/>
                  </a:cubicBezTo>
                  <a:lnTo>
                    <a:pt x="21600" y="21600"/>
                  </a:lnTo>
                  <a:lnTo>
                    <a:pt x="0" y="21600"/>
                  </a:lnTo>
                  <a:close/>
                </a:path>
              </a:pathLst>
            </a:custGeom>
            <a:noFill/>
            <a:ln w="635000">
              <a:solidFill>
                <a:schemeClr val="folHlink"/>
              </a:solidFill>
              <a:round/>
            </a:ln>
            <a:extLst>
              <a:ext uri="{909E8E84-426E-40DD-AFC4-6F175D3DCCD1}">
                <a14:hiddenFill xmlns:a14="http://schemas.microsoft.com/office/drawing/2010/main">
                  <a:solidFill>
                    <a:srgbClr val="FFFFFF"/>
                  </a:solidFill>
                </a14:hiddenFill>
              </a:ext>
            </a:extLst>
          </p:spPr>
          <p:txBody>
            <a:bodyPr wrap="none" lIns="0" tIns="0" rIns="0" bIns="0" anchor="ctr"/>
            <a:lstStyle/>
            <a:p>
              <a:endParaRPr lang="zh-CN" altLang="en-US" sz="2000">
                <a:solidFill>
                  <a:srgbClr val="FFFF00"/>
                </a:solidFill>
                <a:latin typeface="Microsoft YaHei UI" panose="020B0503020204020204" pitchFamily="34" charset="-122"/>
                <a:ea typeface="Microsoft YaHei UI" panose="020B0503020204020204" pitchFamily="34" charset="-122"/>
              </a:endParaRPr>
            </a:p>
          </p:txBody>
        </p:sp>
        <p:sp>
          <p:nvSpPr>
            <p:cNvPr id="5" name="Rectangle 3"/>
            <p:cNvSpPr>
              <a:spLocks noChangeArrowheads="1"/>
            </p:cNvSpPr>
            <p:nvPr/>
          </p:nvSpPr>
          <p:spPr bwMode="auto">
            <a:xfrm>
              <a:off x="1277938" y="3727450"/>
              <a:ext cx="963612" cy="358775"/>
            </a:xfrm>
            <a:prstGeom prst="rect">
              <a:avLst/>
            </a:prstGeom>
            <a:solidFill>
              <a:schemeClr val="accent1"/>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solidFill>
                  <a:srgbClr val="FFFF00"/>
                </a:solidFill>
                <a:latin typeface="Microsoft YaHei UI" panose="020B0503020204020204" pitchFamily="34" charset="-122"/>
                <a:ea typeface="Microsoft YaHei UI" panose="020B0503020204020204" pitchFamily="34" charset="-122"/>
                <a:cs typeface="华文楷体" panose="02010600040101010101" pitchFamily="2" charset="-122"/>
              </a:endParaRPr>
            </a:p>
          </p:txBody>
        </p:sp>
        <p:sp>
          <p:nvSpPr>
            <p:cNvPr id="6" name="Rectangle 4"/>
            <p:cNvSpPr>
              <a:spLocks noChangeArrowheads="1"/>
            </p:cNvSpPr>
            <p:nvPr/>
          </p:nvSpPr>
          <p:spPr bwMode="auto">
            <a:xfrm>
              <a:off x="7043738" y="3727450"/>
              <a:ext cx="927100" cy="371475"/>
            </a:xfrm>
            <a:prstGeom prst="rect">
              <a:avLst/>
            </a:prstGeom>
            <a:solidFill>
              <a:schemeClr val="accent1"/>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solidFill>
                  <a:srgbClr val="FFFF00"/>
                </a:solidFill>
                <a:latin typeface="Microsoft YaHei UI" panose="020B0503020204020204" pitchFamily="34" charset="-122"/>
                <a:ea typeface="Microsoft YaHei UI" panose="020B0503020204020204" pitchFamily="34" charset="-122"/>
                <a:cs typeface="华文楷体" panose="02010600040101010101" pitchFamily="2" charset="-122"/>
              </a:endParaRPr>
            </a:p>
          </p:txBody>
        </p:sp>
        <p:sp>
          <p:nvSpPr>
            <p:cNvPr id="7" name="Rectangle 6"/>
            <p:cNvSpPr>
              <a:spLocks noChangeArrowheads="1"/>
            </p:cNvSpPr>
            <p:nvPr/>
          </p:nvSpPr>
          <p:spPr bwMode="auto">
            <a:xfrm>
              <a:off x="685800" y="4041775"/>
              <a:ext cx="7862888" cy="638175"/>
            </a:xfrm>
            <a:prstGeom prst="rect">
              <a:avLst/>
            </a:prstGeom>
            <a:solidFill>
              <a:schemeClr val="bg1">
                <a:lumMod val="50000"/>
                <a:lumOff val="50000"/>
              </a:schemeClr>
            </a:solidFill>
            <a:ln w="6350">
              <a:solidFill>
                <a:schemeClr val="accent2"/>
              </a:solidFill>
              <a:miter lim="800000"/>
            </a:ln>
            <a:effectLst>
              <a:outerShdw dist="35921" dir="2700000" algn="ctr" rotWithShape="0">
                <a:schemeClr val="hlink"/>
              </a:outerShdw>
            </a:effectLst>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dirty="0">
                <a:solidFill>
                  <a:srgbClr val="FFFF00"/>
                </a:solidFill>
                <a:latin typeface="Microsoft YaHei UI" panose="020B0503020204020204" pitchFamily="34" charset="-122"/>
                <a:ea typeface="Microsoft YaHei UI" panose="020B0503020204020204" pitchFamily="34" charset="-122"/>
                <a:cs typeface="华文楷体" panose="02010600040101010101" pitchFamily="2" charset="-122"/>
              </a:endParaRPr>
            </a:p>
          </p:txBody>
        </p:sp>
        <p:sp>
          <p:nvSpPr>
            <p:cNvPr id="8" name="Text Box 7"/>
            <p:cNvSpPr txBox="1">
              <a:spLocks noChangeArrowheads="1"/>
            </p:cNvSpPr>
            <p:nvPr/>
          </p:nvSpPr>
          <p:spPr bwMode="auto">
            <a:xfrm flipH="1">
              <a:off x="842079" y="4110132"/>
              <a:ext cx="7544681" cy="499872"/>
            </a:xfrm>
            <a:prstGeom prst="rect">
              <a:avLst/>
            </a:prstGeom>
            <a:noFill/>
            <a:ln>
              <a:noFill/>
            </a:ln>
          </p:spPr>
          <p:txBody>
            <a:bodyPr lIns="0" tIns="0" rIns="0" bIns="0" anchor="ctr">
              <a:spAutoFit/>
            </a:bodyPr>
            <a:lstStyle>
              <a:lvl1pPr algn="l" eaLnBrk="0" hangingPunct="0">
                <a:spcBef>
                  <a:spcPct val="20000"/>
                </a:spcBef>
                <a:buClr>
                  <a:schemeClr val="tx2"/>
                </a:buClr>
                <a:buFont typeface="Wingdings" panose="05000000000000000000" pitchFamily="2" charset="2"/>
                <a:buChar char="§"/>
                <a:defRPr sz="2000">
                  <a:solidFill>
                    <a:schemeClr val="tx1"/>
                  </a:solidFill>
                  <a:latin typeface="华文楷体"/>
                  <a:ea typeface="华文楷体"/>
                  <a:cs typeface="华文楷体"/>
                </a:defRPr>
              </a:lvl1pPr>
              <a:lvl2pPr marL="742950" indent="-285750" algn="l" eaLnBrk="0" hangingPunct="0">
                <a:spcBef>
                  <a:spcPct val="20000"/>
                </a:spcBef>
                <a:buClr>
                  <a:schemeClr val="tx1"/>
                </a:buClr>
                <a:buFont typeface="Arial" panose="020B0604020202020204" pitchFamily="34" charset="0"/>
                <a:buChar char="–"/>
                <a:defRPr>
                  <a:solidFill>
                    <a:schemeClr val="tx1"/>
                  </a:solidFill>
                  <a:latin typeface="华文楷体"/>
                  <a:ea typeface="华文楷体"/>
                  <a:cs typeface="华文楷体"/>
                </a:defRPr>
              </a:lvl2pPr>
              <a:lvl3pPr marL="1143000" indent="-228600" algn="l" eaLnBrk="0" hangingPunct="0">
                <a:spcBef>
                  <a:spcPct val="20000"/>
                </a:spcBef>
                <a:buClr>
                  <a:schemeClr val="tx2"/>
                </a:buClr>
                <a:buFont typeface="Wingdings" panose="05000000000000000000" pitchFamily="2" charset="2"/>
                <a:buChar char="§"/>
                <a:defRPr sz="1600">
                  <a:solidFill>
                    <a:schemeClr val="tx1"/>
                  </a:solidFill>
                  <a:latin typeface="华文楷体"/>
                  <a:ea typeface="华文楷体"/>
                  <a:cs typeface="华文楷体"/>
                </a:defRPr>
              </a:lvl3pPr>
              <a:lvl4pPr marL="1600200" indent="-228600" algn="l" eaLnBrk="0" hangingPunct="0">
                <a:spcBef>
                  <a:spcPct val="20000"/>
                </a:spcBef>
                <a:buClr>
                  <a:schemeClr val="tx1"/>
                </a:buClr>
                <a:buFont typeface="Arial" panose="020B0604020202020204" pitchFamily="34" charset="0"/>
                <a:buChar char="–"/>
                <a:defRPr sz="1400">
                  <a:solidFill>
                    <a:schemeClr val="tx1"/>
                  </a:solidFill>
                  <a:latin typeface="华文楷体"/>
                  <a:ea typeface="华文楷体"/>
                  <a:cs typeface="华文楷体"/>
                </a:defRPr>
              </a:lvl4pPr>
              <a:lvl5pPr marL="2057400" indent="-228600" algn="l" eaLnBrk="0" hangingPunct="0">
                <a:spcBef>
                  <a:spcPct val="20000"/>
                </a:spcBef>
                <a:buClr>
                  <a:schemeClr val="tx2"/>
                </a:buClr>
                <a:buFont typeface="Wingdings" panose="05000000000000000000" pitchFamily="2" charset="2"/>
                <a:buChar char="§"/>
                <a:defRPr sz="1200">
                  <a:solidFill>
                    <a:schemeClr val="tx1"/>
                  </a:solidFill>
                  <a:latin typeface="华文楷体"/>
                  <a:ea typeface="华文楷体"/>
                  <a:cs typeface="华文楷体"/>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9pPr>
            </a:lstStyle>
            <a:p>
              <a:pPr algn="ctr">
                <a:spcBef>
                  <a:spcPct val="0"/>
                </a:spcBef>
                <a:buClrTx/>
                <a:buFontTx/>
                <a:buNone/>
                <a:defRPr/>
              </a:pPr>
              <a:r>
                <a:rPr lang="zh-CN" altLang="en-US" dirty="0">
                  <a:solidFill>
                    <a:srgbClr val="FFFF00"/>
                  </a:solidFill>
                  <a:latin typeface="Microsoft YaHei UI" panose="020B0503020204020204" pitchFamily="34" charset="-122"/>
                  <a:ea typeface="Microsoft YaHei UI" panose="020B0503020204020204" pitchFamily="34" charset="-122"/>
                </a:rPr>
                <a:t>企业的信用政策</a:t>
              </a:r>
              <a:endParaRPr lang="en-US" altLang="zh-CN"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FontTx/>
                <a:buNone/>
                <a:defRPr/>
              </a:pPr>
              <a:r>
                <a:rPr lang="en-US" altLang="zh-CN" dirty="0">
                  <a:latin typeface="Microsoft YaHei UI" panose="020B0503020204020204" pitchFamily="34" charset="-122"/>
                  <a:ea typeface="Microsoft YaHei UI" panose="020B0503020204020204" pitchFamily="34" charset="-122"/>
                </a:rPr>
                <a:t>The Credit Policies of Enterprise </a:t>
              </a:r>
              <a:endParaRPr lang="zh-CN" altLang="en-US" dirty="0">
                <a:latin typeface="Microsoft YaHei UI" panose="020B0503020204020204" pitchFamily="34" charset="-122"/>
                <a:ea typeface="Microsoft YaHei UI" panose="020B0503020204020204" pitchFamily="34" charset="-122"/>
              </a:endParaRPr>
            </a:p>
          </p:txBody>
        </p:sp>
        <p:sp>
          <p:nvSpPr>
            <p:cNvPr id="9" name="AutoShape 8"/>
            <p:cNvSpPr>
              <a:spLocks noChangeArrowheads="1"/>
            </p:cNvSpPr>
            <p:nvPr/>
          </p:nvSpPr>
          <p:spPr bwMode="auto">
            <a:xfrm flipV="1">
              <a:off x="3275013" y="3716338"/>
              <a:ext cx="2679700" cy="241300"/>
            </a:xfrm>
            <a:prstGeom prst="triangle">
              <a:avLst>
                <a:gd name="adj" fmla="val 50000"/>
              </a:avLst>
            </a:prstGeom>
            <a:solidFill>
              <a:schemeClr val="hlink"/>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solidFill>
                  <a:srgbClr val="FFFF00"/>
                </a:solidFill>
                <a:latin typeface="Microsoft YaHei UI" panose="020B0503020204020204" pitchFamily="34" charset="-122"/>
                <a:ea typeface="Microsoft YaHei UI" panose="020B0503020204020204" pitchFamily="34" charset="-122"/>
                <a:cs typeface="华文楷体" panose="02010600040101010101" pitchFamily="2" charset="-122"/>
              </a:endParaRPr>
            </a:p>
          </p:txBody>
        </p:sp>
        <p:sp>
          <p:nvSpPr>
            <p:cNvPr id="10" name="Oval 10"/>
            <p:cNvSpPr>
              <a:spLocks noChangeArrowheads="1"/>
            </p:cNvSpPr>
            <p:nvPr/>
          </p:nvSpPr>
          <p:spPr bwMode="auto">
            <a:xfrm>
              <a:off x="817563" y="2565400"/>
              <a:ext cx="1882775" cy="876300"/>
            </a:xfrm>
            <a:prstGeom prst="ellipse">
              <a:avLst/>
            </a:prstGeom>
            <a:solidFill>
              <a:schemeClr val="bg1"/>
            </a:solidFill>
            <a:ln w="6350">
              <a:solidFill>
                <a:schemeClr val="tx1"/>
              </a:solidFill>
              <a:round/>
            </a:ln>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solidFill>
                  <a:srgbClr val="FFFF00"/>
                </a:solidFill>
                <a:latin typeface="Microsoft YaHei UI" panose="020B0503020204020204" pitchFamily="34" charset="-122"/>
                <a:ea typeface="Microsoft YaHei UI" panose="020B0503020204020204" pitchFamily="34" charset="-122"/>
                <a:cs typeface="华文楷体" panose="02010600040101010101" pitchFamily="2" charset="-122"/>
              </a:endParaRPr>
            </a:p>
          </p:txBody>
        </p:sp>
        <p:sp>
          <p:nvSpPr>
            <p:cNvPr id="11" name="Text Box 11"/>
            <p:cNvSpPr txBox="1">
              <a:spLocks noChangeArrowheads="1"/>
            </p:cNvSpPr>
            <p:nvPr/>
          </p:nvSpPr>
          <p:spPr bwMode="auto">
            <a:xfrm flipH="1">
              <a:off x="938105" y="2679426"/>
              <a:ext cx="1639985" cy="649834"/>
            </a:xfrm>
            <a:prstGeom prst="rect">
              <a:avLst/>
            </a:prstGeom>
            <a:noFill/>
            <a:ln>
              <a:noFill/>
            </a:ln>
          </p:spPr>
          <p:txBody>
            <a:bodyPr lIns="0" tIns="0" rIns="0" bIns="0" anchor="ctr">
              <a:spAutoFit/>
            </a:bodyPr>
            <a:lstStyle>
              <a:lvl1pPr algn="l" eaLnBrk="0" hangingPunct="0">
                <a:spcBef>
                  <a:spcPct val="20000"/>
                </a:spcBef>
                <a:buClr>
                  <a:schemeClr val="tx2"/>
                </a:buClr>
                <a:buFont typeface="Wingdings" panose="05000000000000000000" pitchFamily="2" charset="2"/>
                <a:buChar char="§"/>
                <a:defRPr sz="2000">
                  <a:solidFill>
                    <a:schemeClr val="tx1"/>
                  </a:solidFill>
                  <a:latin typeface="华文楷体"/>
                  <a:ea typeface="华文楷体"/>
                  <a:cs typeface="华文楷体"/>
                </a:defRPr>
              </a:lvl1pPr>
              <a:lvl2pPr marL="742950" indent="-285750" algn="l" eaLnBrk="0" hangingPunct="0">
                <a:spcBef>
                  <a:spcPct val="20000"/>
                </a:spcBef>
                <a:buClr>
                  <a:schemeClr val="tx1"/>
                </a:buClr>
                <a:buFont typeface="Arial" panose="020B0604020202020204" pitchFamily="34" charset="0"/>
                <a:buChar char="–"/>
                <a:defRPr>
                  <a:solidFill>
                    <a:schemeClr val="tx1"/>
                  </a:solidFill>
                  <a:latin typeface="华文楷体"/>
                  <a:ea typeface="华文楷体"/>
                  <a:cs typeface="华文楷体"/>
                </a:defRPr>
              </a:lvl2pPr>
              <a:lvl3pPr marL="1143000" indent="-228600" algn="l" eaLnBrk="0" hangingPunct="0">
                <a:spcBef>
                  <a:spcPct val="20000"/>
                </a:spcBef>
                <a:buClr>
                  <a:schemeClr val="tx2"/>
                </a:buClr>
                <a:buFont typeface="Wingdings" panose="05000000000000000000" pitchFamily="2" charset="2"/>
                <a:buChar char="§"/>
                <a:defRPr sz="1600">
                  <a:solidFill>
                    <a:schemeClr val="tx1"/>
                  </a:solidFill>
                  <a:latin typeface="华文楷体"/>
                  <a:ea typeface="华文楷体"/>
                  <a:cs typeface="华文楷体"/>
                </a:defRPr>
              </a:lvl3pPr>
              <a:lvl4pPr marL="1600200" indent="-228600" algn="l" eaLnBrk="0" hangingPunct="0">
                <a:spcBef>
                  <a:spcPct val="20000"/>
                </a:spcBef>
                <a:buClr>
                  <a:schemeClr val="tx1"/>
                </a:buClr>
                <a:buFont typeface="Arial" panose="020B0604020202020204" pitchFamily="34" charset="0"/>
                <a:buChar char="–"/>
                <a:defRPr sz="1400">
                  <a:solidFill>
                    <a:schemeClr val="tx1"/>
                  </a:solidFill>
                  <a:latin typeface="华文楷体"/>
                  <a:ea typeface="华文楷体"/>
                  <a:cs typeface="华文楷体"/>
                </a:defRPr>
              </a:lvl4pPr>
              <a:lvl5pPr marL="2057400" indent="-228600" algn="l" eaLnBrk="0" hangingPunct="0">
                <a:spcBef>
                  <a:spcPct val="20000"/>
                </a:spcBef>
                <a:buClr>
                  <a:schemeClr val="tx2"/>
                </a:buClr>
                <a:buFont typeface="Wingdings" panose="05000000000000000000" pitchFamily="2" charset="2"/>
                <a:buChar char="§"/>
                <a:defRPr sz="1200">
                  <a:solidFill>
                    <a:schemeClr val="tx1"/>
                  </a:solidFill>
                  <a:latin typeface="华文楷体"/>
                  <a:ea typeface="华文楷体"/>
                  <a:cs typeface="华文楷体"/>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9pPr>
            </a:lstStyle>
            <a:p>
              <a:pPr algn="ctr">
                <a:spcBef>
                  <a:spcPct val="0"/>
                </a:spcBef>
                <a:buClrTx/>
                <a:buFontTx/>
                <a:buNone/>
                <a:defRPr/>
              </a:pPr>
              <a:r>
                <a:rPr lang="zh-CN" altLang="en-US" dirty="0">
                  <a:solidFill>
                    <a:srgbClr val="FFFF00"/>
                  </a:solidFill>
                  <a:latin typeface="Microsoft YaHei UI" panose="020B0503020204020204" pitchFamily="34" charset="-122"/>
                  <a:ea typeface="Microsoft YaHei UI" panose="020B0503020204020204" pitchFamily="34" charset="-122"/>
                </a:rPr>
                <a:t>企业实力</a:t>
              </a:r>
              <a:endParaRPr lang="en-US" altLang="zh-CN"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FontTx/>
                <a:buNone/>
                <a:defRPr/>
              </a:pPr>
              <a:r>
                <a:rPr lang="en-US" altLang="zh-CN" sz="1600" dirty="0">
                  <a:latin typeface="Microsoft YaHei UI" panose="020B0503020204020204" pitchFamily="34" charset="-122"/>
                  <a:ea typeface="Microsoft YaHei UI" panose="020B0503020204020204" pitchFamily="34" charset="-122"/>
                </a:rPr>
                <a:t>The Power of Enterprise</a:t>
              </a:r>
              <a:endParaRPr lang="zh-CN" altLang="en-US" sz="1600" dirty="0">
                <a:latin typeface="Microsoft YaHei UI" panose="020B0503020204020204" pitchFamily="34" charset="-122"/>
                <a:ea typeface="Microsoft YaHei UI" panose="020B0503020204020204" pitchFamily="34" charset="-122"/>
              </a:endParaRPr>
            </a:p>
          </p:txBody>
        </p:sp>
        <p:sp>
          <p:nvSpPr>
            <p:cNvPr id="12" name="Oval 12"/>
            <p:cNvSpPr>
              <a:spLocks noChangeArrowheads="1"/>
            </p:cNvSpPr>
            <p:nvPr/>
          </p:nvSpPr>
          <p:spPr bwMode="auto">
            <a:xfrm>
              <a:off x="6484938" y="2565400"/>
              <a:ext cx="1882775" cy="876300"/>
            </a:xfrm>
            <a:prstGeom prst="ellipse">
              <a:avLst/>
            </a:prstGeom>
            <a:solidFill>
              <a:schemeClr val="bg1"/>
            </a:solidFill>
            <a:ln w="6350">
              <a:solidFill>
                <a:schemeClr val="tx1"/>
              </a:solidFill>
              <a:round/>
            </a:ln>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solidFill>
                  <a:srgbClr val="FFFF00"/>
                </a:solidFill>
                <a:latin typeface="Microsoft YaHei UI" panose="020B0503020204020204" pitchFamily="34" charset="-122"/>
                <a:ea typeface="Microsoft YaHei UI" panose="020B0503020204020204" pitchFamily="34" charset="-122"/>
                <a:cs typeface="华文楷体" panose="02010600040101010101" pitchFamily="2" charset="-122"/>
              </a:endParaRPr>
            </a:p>
          </p:txBody>
        </p:sp>
        <p:sp>
          <p:nvSpPr>
            <p:cNvPr id="13" name="Text Box 13"/>
            <p:cNvSpPr txBox="1">
              <a:spLocks noChangeArrowheads="1"/>
            </p:cNvSpPr>
            <p:nvPr/>
          </p:nvSpPr>
          <p:spPr bwMode="auto">
            <a:xfrm flipH="1">
              <a:off x="6605561" y="2679426"/>
              <a:ext cx="1641867" cy="649834"/>
            </a:xfrm>
            <a:prstGeom prst="rect">
              <a:avLst/>
            </a:prstGeom>
            <a:noFill/>
            <a:ln>
              <a:noFill/>
            </a:ln>
          </p:spPr>
          <p:txBody>
            <a:bodyPr lIns="0" tIns="0" rIns="0" bIns="0" anchor="ctr">
              <a:spAutoFit/>
            </a:bodyPr>
            <a:lstStyle>
              <a:lvl1pPr algn="l" eaLnBrk="0" hangingPunct="0">
                <a:spcBef>
                  <a:spcPct val="20000"/>
                </a:spcBef>
                <a:buClr>
                  <a:schemeClr val="tx2"/>
                </a:buClr>
                <a:buFont typeface="Wingdings" panose="05000000000000000000" pitchFamily="2" charset="2"/>
                <a:buChar char="§"/>
                <a:defRPr sz="2000">
                  <a:solidFill>
                    <a:schemeClr val="tx1"/>
                  </a:solidFill>
                  <a:latin typeface="华文楷体"/>
                  <a:ea typeface="华文楷体"/>
                  <a:cs typeface="华文楷体"/>
                </a:defRPr>
              </a:lvl1pPr>
              <a:lvl2pPr marL="742950" indent="-285750" algn="l" eaLnBrk="0" hangingPunct="0">
                <a:spcBef>
                  <a:spcPct val="20000"/>
                </a:spcBef>
                <a:buClr>
                  <a:schemeClr val="tx1"/>
                </a:buClr>
                <a:buFont typeface="Arial" panose="020B0604020202020204" pitchFamily="34" charset="0"/>
                <a:buChar char="–"/>
                <a:defRPr>
                  <a:solidFill>
                    <a:schemeClr val="tx1"/>
                  </a:solidFill>
                  <a:latin typeface="华文楷体"/>
                  <a:ea typeface="华文楷体"/>
                  <a:cs typeface="华文楷体"/>
                </a:defRPr>
              </a:lvl2pPr>
              <a:lvl3pPr marL="1143000" indent="-228600" algn="l" eaLnBrk="0" hangingPunct="0">
                <a:spcBef>
                  <a:spcPct val="20000"/>
                </a:spcBef>
                <a:buClr>
                  <a:schemeClr val="tx2"/>
                </a:buClr>
                <a:buFont typeface="Wingdings" panose="05000000000000000000" pitchFamily="2" charset="2"/>
                <a:buChar char="§"/>
                <a:defRPr sz="1600">
                  <a:solidFill>
                    <a:schemeClr val="tx1"/>
                  </a:solidFill>
                  <a:latin typeface="华文楷体"/>
                  <a:ea typeface="华文楷体"/>
                  <a:cs typeface="华文楷体"/>
                </a:defRPr>
              </a:lvl3pPr>
              <a:lvl4pPr marL="1600200" indent="-228600" algn="l" eaLnBrk="0" hangingPunct="0">
                <a:spcBef>
                  <a:spcPct val="20000"/>
                </a:spcBef>
                <a:buClr>
                  <a:schemeClr val="tx1"/>
                </a:buClr>
                <a:buFont typeface="Arial" panose="020B0604020202020204" pitchFamily="34" charset="0"/>
                <a:buChar char="–"/>
                <a:defRPr sz="1400">
                  <a:solidFill>
                    <a:schemeClr val="tx1"/>
                  </a:solidFill>
                  <a:latin typeface="华文楷体"/>
                  <a:ea typeface="华文楷体"/>
                  <a:cs typeface="华文楷体"/>
                </a:defRPr>
              </a:lvl4pPr>
              <a:lvl5pPr marL="2057400" indent="-228600" algn="l" eaLnBrk="0" hangingPunct="0">
                <a:spcBef>
                  <a:spcPct val="20000"/>
                </a:spcBef>
                <a:buClr>
                  <a:schemeClr val="tx2"/>
                </a:buClr>
                <a:buFont typeface="Wingdings" panose="05000000000000000000" pitchFamily="2" charset="2"/>
                <a:buChar char="§"/>
                <a:defRPr sz="1200">
                  <a:solidFill>
                    <a:schemeClr val="tx1"/>
                  </a:solidFill>
                  <a:latin typeface="华文楷体"/>
                  <a:ea typeface="华文楷体"/>
                  <a:cs typeface="华文楷体"/>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9pPr>
            </a:lstStyle>
            <a:p>
              <a:pPr algn="ctr">
                <a:spcBef>
                  <a:spcPct val="0"/>
                </a:spcBef>
                <a:buClrTx/>
                <a:buFontTx/>
                <a:buNone/>
                <a:defRPr/>
              </a:pPr>
              <a:r>
                <a:rPr lang="zh-CN" altLang="en-US" dirty="0">
                  <a:solidFill>
                    <a:srgbClr val="FFFF00"/>
                  </a:solidFill>
                  <a:latin typeface="Microsoft YaHei UI" panose="020B0503020204020204" pitchFamily="34" charset="-122"/>
                  <a:ea typeface="Microsoft YaHei UI" panose="020B0503020204020204" pitchFamily="34" charset="-122"/>
                </a:rPr>
                <a:t>行业惯例</a:t>
              </a:r>
              <a:endParaRPr lang="en-US" altLang="zh-CN"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FontTx/>
                <a:buNone/>
                <a:defRPr/>
              </a:pPr>
              <a:r>
                <a:rPr lang="en-US" altLang="zh-CN" sz="1600" dirty="0">
                  <a:latin typeface="Microsoft YaHei UI" panose="020B0503020204020204" pitchFamily="34" charset="-122"/>
                  <a:ea typeface="Microsoft YaHei UI" panose="020B0503020204020204" pitchFamily="34" charset="-122"/>
                </a:rPr>
                <a:t>Industry tradition</a:t>
              </a:r>
              <a:endParaRPr lang="zh-CN" altLang="en-US" sz="1600" dirty="0">
                <a:latin typeface="Microsoft YaHei UI" panose="020B0503020204020204" pitchFamily="34" charset="-122"/>
                <a:ea typeface="Microsoft YaHei UI" panose="020B0503020204020204" pitchFamily="34" charset="-122"/>
              </a:endParaRPr>
            </a:p>
          </p:txBody>
        </p:sp>
        <p:sp>
          <p:nvSpPr>
            <p:cNvPr id="14" name="Oval 14"/>
            <p:cNvSpPr>
              <a:spLocks noChangeArrowheads="1"/>
            </p:cNvSpPr>
            <p:nvPr/>
          </p:nvSpPr>
          <p:spPr bwMode="auto">
            <a:xfrm>
              <a:off x="2292350" y="1409700"/>
              <a:ext cx="1882775" cy="876300"/>
            </a:xfrm>
            <a:prstGeom prst="ellipse">
              <a:avLst/>
            </a:prstGeom>
            <a:solidFill>
              <a:schemeClr val="bg1"/>
            </a:solidFill>
            <a:ln w="6350">
              <a:solidFill>
                <a:schemeClr val="tx1"/>
              </a:solidFill>
              <a:round/>
            </a:ln>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solidFill>
                  <a:srgbClr val="FFFF00"/>
                </a:solidFill>
                <a:latin typeface="Microsoft YaHei UI" panose="020B0503020204020204" pitchFamily="34" charset="-122"/>
                <a:ea typeface="Microsoft YaHei UI" panose="020B0503020204020204" pitchFamily="34" charset="-122"/>
                <a:cs typeface="华文楷体" panose="02010600040101010101" pitchFamily="2" charset="-122"/>
              </a:endParaRPr>
            </a:p>
          </p:txBody>
        </p:sp>
        <p:sp>
          <p:nvSpPr>
            <p:cNvPr id="15" name="Text Box 15"/>
            <p:cNvSpPr txBox="1">
              <a:spLocks noChangeArrowheads="1"/>
            </p:cNvSpPr>
            <p:nvPr/>
          </p:nvSpPr>
          <p:spPr bwMode="auto">
            <a:xfrm flipH="1">
              <a:off x="2412397" y="1623701"/>
              <a:ext cx="1641867" cy="449885"/>
            </a:xfrm>
            <a:prstGeom prst="rect">
              <a:avLst/>
            </a:prstGeom>
            <a:noFill/>
            <a:ln>
              <a:noFill/>
            </a:ln>
          </p:spPr>
          <p:txBody>
            <a:bodyPr lIns="0" tIns="0" rIns="0" bIns="0" anchor="ctr">
              <a:spAutoFit/>
            </a:bodyPr>
            <a:lstStyle>
              <a:lvl1pPr algn="l" eaLnBrk="0" hangingPunct="0">
                <a:spcBef>
                  <a:spcPct val="20000"/>
                </a:spcBef>
                <a:buClr>
                  <a:schemeClr val="tx2"/>
                </a:buClr>
                <a:buFont typeface="Wingdings" panose="05000000000000000000" pitchFamily="2" charset="2"/>
                <a:buChar char="§"/>
                <a:defRPr sz="2000">
                  <a:solidFill>
                    <a:schemeClr val="tx1"/>
                  </a:solidFill>
                  <a:latin typeface="华文楷体"/>
                  <a:ea typeface="华文楷体"/>
                  <a:cs typeface="华文楷体"/>
                </a:defRPr>
              </a:lvl1pPr>
              <a:lvl2pPr marL="742950" indent="-285750" algn="l" eaLnBrk="0" hangingPunct="0">
                <a:spcBef>
                  <a:spcPct val="20000"/>
                </a:spcBef>
                <a:buClr>
                  <a:schemeClr val="tx1"/>
                </a:buClr>
                <a:buFont typeface="Arial" panose="020B0604020202020204" pitchFamily="34" charset="0"/>
                <a:buChar char="–"/>
                <a:defRPr>
                  <a:solidFill>
                    <a:schemeClr val="tx1"/>
                  </a:solidFill>
                  <a:latin typeface="华文楷体"/>
                  <a:ea typeface="华文楷体"/>
                  <a:cs typeface="华文楷体"/>
                </a:defRPr>
              </a:lvl2pPr>
              <a:lvl3pPr marL="1143000" indent="-228600" algn="l" eaLnBrk="0" hangingPunct="0">
                <a:spcBef>
                  <a:spcPct val="20000"/>
                </a:spcBef>
                <a:buClr>
                  <a:schemeClr val="tx2"/>
                </a:buClr>
                <a:buFont typeface="Wingdings" panose="05000000000000000000" pitchFamily="2" charset="2"/>
                <a:buChar char="§"/>
                <a:defRPr sz="1600">
                  <a:solidFill>
                    <a:schemeClr val="tx1"/>
                  </a:solidFill>
                  <a:latin typeface="华文楷体"/>
                  <a:ea typeface="华文楷体"/>
                  <a:cs typeface="华文楷体"/>
                </a:defRPr>
              </a:lvl3pPr>
              <a:lvl4pPr marL="1600200" indent="-228600" algn="l" eaLnBrk="0" hangingPunct="0">
                <a:spcBef>
                  <a:spcPct val="20000"/>
                </a:spcBef>
                <a:buClr>
                  <a:schemeClr val="tx1"/>
                </a:buClr>
                <a:buFont typeface="Arial" panose="020B0604020202020204" pitchFamily="34" charset="0"/>
                <a:buChar char="–"/>
                <a:defRPr sz="1400">
                  <a:solidFill>
                    <a:schemeClr val="tx1"/>
                  </a:solidFill>
                  <a:latin typeface="华文楷体"/>
                  <a:ea typeface="华文楷体"/>
                  <a:cs typeface="华文楷体"/>
                </a:defRPr>
              </a:lvl4pPr>
              <a:lvl5pPr marL="2057400" indent="-228600" algn="l" eaLnBrk="0" hangingPunct="0">
                <a:spcBef>
                  <a:spcPct val="20000"/>
                </a:spcBef>
                <a:buClr>
                  <a:schemeClr val="tx2"/>
                </a:buClr>
                <a:buFont typeface="Wingdings" panose="05000000000000000000" pitchFamily="2" charset="2"/>
                <a:buChar char="§"/>
                <a:defRPr sz="1200">
                  <a:solidFill>
                    <a:schemeClr val="tx1"/>
                  </a:solidFill>
                  <a:latin typeface="华文楷体"/>
                  <a:ea typeface="华文楷体"/>
                  <a:cs typeface="华文楷体"/>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9pPr>
            </a:lstStyle>
            <a:p>
              <a:pPr algn="ctr">
                <a:spcBef>
                  <a:spcPct val="0"/>
                </a:spcBef>
                <a:buClrTx/>
                <a:buFontTx/>
                <a:buNone/>
                <a:defRPr/>
              </a:pPr>
              <a:r>
                <a:rPr lang="zh-CN" altLang="en-US" dirty="0">
                  <a:solidFill>
                    <a:srgbClr val="FFFF00"/>
                  </a:solidFill>
                  <a:latin typeface="Microsoft YaHei UI" panose="020B0503020204020204" pitchFamily="34" charset="-122"/>
                  <a:ea typeface="Microsoft YaHei UI" panose="020B0503020204020204" pitchFamily="34" charset="-122"/>
                </a:rPr>
                <a:t>目标市场</a:t>
              </a:r>
              <a:endParaRPr lang="en-US" altLang="zh-CN"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FontTx/>
                <a:buNone/>
                <a:defRPr/>
              </a:pPr>
              <a:r>
                <a:rPr lang="en-US" altLang="zh-CN" sz="1600" dirty="0">
                  <a:latin typeface="Microsoft YaHei UI" panose="020B0503020204020204" pitchFamily="34" charset="-122"/>
                  <a:ea typeface="Microsoft YaHei UI" panose="020B0503020204020204" pitchFamily="34" charset="-122"/>
                </a:rPr>
                <a:t>Target Market</a:t>
              </a:r>
              <a:endParaRPr lang="zh-CN" altLang="en-US" sz="1600" dirty="0">
                <a:latin typeface="Microsoft YaHei UI" panose="020B0503020204020204" pitchFamily="34" charset="-122"/>
                <a:ea typeface="Microsoft YaHei UI" panose="020B0503020204020204" pitchFamily="34" charset="-122"/>
              </a:endParaRPr>
            </a:p>
          </p:txBody>
        </p:sp>
        <p:sp>
          <p:nvSpPr>
            <p:cNvPr id="16" name="Oval 16"/>
            <p:cNvSpPr>
              <a:spLocks noChangeArrowheads="1"/>
            </p:cNvSpPr>
            <p:nvPr/>
          </p:nvSpPr>
          <p:spPr bwMode="auto">
            <a:xfrm>
              <a:off x="5187950" y="1423988"/>
              <a:ext cx="1882775" cy="876300"/>
            </a:xfrm>
            <a:prstGeom prst="ellipse">
              <a:avLst/>
            </a:prstGeom>
            <a:solidFill>
              <a:schemeClr val="bg1"/>
            </a:solidFill>
            <a:ln w="6350">
              <a:solidFill>
                <a:schemeClr val="tx1"/>
              </a:solidFill>
              <a:round/>
            </a:ln>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solidFill>
                  <a:srgbClr val="FFFF00"/>
                </a:solidFill>
                <a:latin typeface="Microsoft YaHei UI" panose="020B0503020204020204" pitchFamily="34" charset="-122"/>
                <a:ea typeface="Microsoft YaHei UI" panose="020B0503020204020204" pitchFamily="34" charset="-122"/>
                <a:cs typeface="华文楷体" panose="02010600040101010101" pitchFamily="2" charset="-122"/>
              </a:endParaRPr>
            </a:p>
          </p:txBody>
        </p:sp>
        <p:sp>
          <p:nvSpPr>
            <p:cNvPr id="17" name="Text Box 17"/>
            <p:cNvSpPr txBox="1">
              <a:spLocks noChangeArrowheads="1"/>
            </p:cNvSpPr>
            <p:nvPr/>
          </p:nvSpPr>
          <p:spPr bwMode="auto">
            <a:xfrm flipH="1">
              <a:off x="5308260" y="1538014"/>
              <a:ext cx="1641867" cy="649834"/>
            </a:xfrm>
            <a:prstGeom prst="rect">
              <a:avLst/>
            </a:prstGeom>
            <a:noFill/>
            <a:ln>
              <a:noFill/>
            </a:ln>
          </p:spPr>
          <p:txBody>
            <a:bodyPr lIns="0" tIns="0" rIns="0" bIns="0" anchor="ctr">
              <a:spAutoFit/>
            </a:bodyPr>
            <a:lstStyle>
              <a:lvl1pPr algn="l" eaLnBrk="0" hangingPunct="0">
                <a:spcBef>
                  <a:spcPct val="20000"/>
                </a:spcBef>
                <a:buClr>
                  <a:schemeClr val="tx2"/>
                </a:buClr>
                <a:buFont typeface="Wingdings" panose="05000000000000000000" pitchFamily="2" charset="2"/>
                <a:buChar char="§"/>
                <a:defRPr sz="2000">
                  <a:solidFill>
                    <a:schemeClr val="tx1"/>
                  </a:solidFill>
                  <a:latin typeface="华文楷体"/>
                  <a:ea typeface="华文楷体"/>
                  <a:cs typeface="华文楷体"/>
                </a:defRPr>
              </a:lvl1pPr>
              <a:lvl2pPr marL="742950" indent="-285750" algn="l" eaLnBrk="0" hangingPunct="0">
                <a:spcBef>
                  <a:spcPct val="20000"/>
                </a:spcBef>
                <a:buClr>
                  <a:schemeClr val="tx1"/>
                </a:buClr>
                <a:buFont typeface="Arial" panose="020B0604020202020204" pitchFamily="34" charset="0"/>
                <a:buChar char="–"/>
                <a:defRPr>
                  <a:solidFill>
                    <a:schemeClr val="tx1"/>
                  </a:solidFill>
                  <a:latin typeface="华文楷体"/>
                  <a:ea typeface="华文楷体"/>
                  <a:cs typeface="华文楷体"/>
                </a:defRPr>
              </a:lvl2pPr>
              <a:lvl3pPr marL="1143000" indent="-228600" algn="l" eaLnBrk="0" hangingPunct="0">
                <a:spcBef>
                  <a:spcPct val="20000"/>
                </a:spcBef>
                <a:buClr>
                  <a:schemeClr val="tx2"/>
                </a:buClr>
                <a:buFont typeface="Wingdings" panose="05000000000000000000" pitchFamily="2" charset="2"/>
                <a:buChar char="§"/>
                <a:defRPr sz="1600">
                  <a:solidFill>
                    <a:schemeClr val="tx1"/>
                  </a:solidFill>
                  <a:latin typeface="华文楷体"/>
                  <a:ea typeface="华文楷体"/>
                  <a:cs typeface="华文楷体"/>
                </a:defRPr>
              </a:lvl3pPr>
              <a:lvl4pPr marL="1600200" indent="-228600" algn="l" eaLnBrk="0" hangingPunct="0">
                <a:spcBef>
                  <a:spcPct val="20000"/>
                </a:spcBef>
                <a:buClr>
                  <a:schemeClr val="tx1"/>
                </a:buClr>
                <a:buFont typeface="Arial" panose="020B0604020202020204" pitchFamily="34" charset="0"/>
                <a:buChar char="–"/>
                <a:defRPr sz="1400">
                  <a:solidFill>
                    <a:schemeClr val="tx1"/>
                  </a:solidFill>
                  <a:latin typeface="华文楷体"/>
                  <a:ea typeface="华文楷体"/>
                  <a:cs typeface="华文楷体"/>
                </a:defRPr>
              </a:lvl4pPr>
              <a:lvl5pPr marL="2057400" indent="-228600" algn="l" eaLnBrk="0" hangingPunct="0">
                <a:spcBef>
                  <a:spcPct val="20000"/>
                </a:spcBef>
                <a:buClr>
                  <a:schemeClr val="tx2"/>
                </a:buClr>
                <a:buFont typeface="Wingdings" panose="05000000000000000000" pitchFamily="2" charset="2"/>
                <a:buChar char="§"/>
                <a:defRPr sz="1200">
                  <a:solidFill>
                    <a:schemeClr val="tx1"/>
                  </a:solidFill>
                  <a:latin typeface="华文楷体"/>
                  <a:ea typeface="华文楷体"/>
                  <a:cs typeface="华文楷体"/>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9pPr>
            </a:lstStyle>
            <a:p>
              <a:pPr algn="ctr">
                <a:spcBef>
                  <a:spcPct val="0"/>
                </a:spcBef>
                <a:buClrTx/>
                <a:buFontTx/>
                <a:buNone/>
                <a:defRPr/>
              </a:pPr>
              <a:r>
                <a:rPr lang="zh-CN" altLang="en-US" dirty="0">
                  <a:solidFill>
                    <a:srgbClr val="FFFF00"/>
                  </a:solidFill>
                  <a:latin typeface="Microsoft YaHei UI" panose="020B0503020204020204" pitchFamily="34" charset="-122"/>
                  <a:ea typeface="Microsoft YaHei UI" panose="020B0503020204020204" pitchFamily="34" charset="-122"/>
                </a:rPr>
                <a:t>经济环境</a:t>
              </a:r>
              <a:endParaRPr lang="en-US" altLang="zh-CN"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FontTx/>
                <a:buNone/>
                <a:defRPr/>
              </a:pPr>
              <a:r>
                <a:rPr lang="en-US" altLang="zh-CN" sz="1600" dirty="0">
                  <a:latin typeface="Microsoft YaHei UI" panose="020B0503020204020204" pitchFamily="34" charset="-122"/>
                  <a:ea typeface="Microsoft YaHei UI" panose="020B0503020204020204" pitchFamily="34" charset="-122"/>
                </a:rPr>
                <a:t>Economic </a:t>
              </a:r>
            </a:p>
            <a:p>
              <a:pPr algn="ctr">
                <a:spcBef>
                  <a:spcPct val="0"/>
                </a:spcBef>
                <a:buClrTx/>
                <a:buFontTx/>
                <a:buNone/>
                <a:defRPr/>
              </a:pPr>
              <a:r>
                <a:rPr lang="en-US" altLang="zh-CN" sz="1600" dirty="0">
                  <a:latin typeface="Microsoft YaHei UI" panose="020B0503020204020204" pitchFamily="34" charset="-122"/>
                  <a:ea typeface="Microsoft YaHei UI" panose="020B0503020204020204" pitchFamily="34" charset="-122"/>
                </a:rPr>
                <a:t>Environment</a:t>
              </a:r>
              <a:endParaRPr lang="zh-CN" altLang="en-US" sz="1600" dirty="0">
                <a:latin typeface="Microsoft YaHei UI" panose="020B0503020204020204" pitchFamily="34" charset="-122"/>
                <a:ea typeface="Microsoft YaHei UI" panose="020B0503020204020204" pitchFamily="34" charset="-122"/>
              </a:endParaRPr>
            </a:p>
          </p:txBody>
        </p:sp>
      </p:gr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76199" y="235357"/>
            <a:ext cx="11512617" cy="564743"/>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dirty="0">
                <a:solidFill>
                  <a:srgbClr val="FFFF00"/>
                </a:solidFill>
                <a:latin typeface="Microsoft YaHei UI" panose="020B0503020204020204" pitchFamily="34" charset="-122"/>
                <a:ea typeface="Microsoft YaHei UI" panose="020B0503020204020204" pitchFamily="34" charset="-122"/>
              </a:rPr>
              <a:t>  最佳信用政策的决策 </a:t>
            </a:r>
            <a:r>
              <a:rPr lang="en-US" altLang="zh-CN" sz="2800" kern="0" dirty="0">
                <a:solidFill>
                  <a:schemeClr val="tx1"/>
                </a:solidFill>
                <a:latin typeface="Microsoft YaHei UI" panose="020B0503020204020204" pitchFamily="34" charset="-122"/>
                <a:ea typeface="Microsoft YaHei UI" panose="020B0503020204020204" pitchFamily="34" charset="-122"/>
              </a:rPr>
              <a:t>The Best Credit Policy Decision</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grpSp>
        <p:nvGrpSpPr>
          <p:cNvPr id="3" name="Group 1"/>
          <p:cNvGrpSpPr/>
          <p:nvPr/>
        </p:nvGrpSpPr>
        <p:grpSpPr bwMode="auto">
          <a:xfrm>
            <a:off x="418164" y="1209974"/>
            <a:ext cx="8296977" cy="4671062"/>
            <a:chOff x="581026" y="1257300"/>
            <a:chExt cx="8029575" cy="3733800"/>
          </a:xfrm>
        </p:grpSpPr>
        <p:sp>
          <p:nvSpPr>
            <p:cNvPr id="4" name="Arc 2"/>
            <p:cNvSpPr/>
            <p:nvPr/>
          </p:nvSpPr>
          <p:spPr bwMode="auto">
            <a:xfrm>
              <a:off x="1670626" y="1963738"/>
              <a:ext cx="5801737" cy="2055812"/>
            </a:xfrm>
            <a:custGeom>
              <a:avLst/>
              <a:gdLst>
                <a:gd name="T0" fmla="*/ 0 w 43200"/>
                <a:gd name="T1" fmla="*/ 2147483646 h 21600"/>
                <a:gd name="T2" fmla="*/ 2147483646 w 43200"/>
                <a:gd name="T3" fmla="*/ 2147483646 h 21600"/>
                <a:gd name="T4" fmla="*/ 2147483646 w 43200"/>
                <a:gd name="T5" fmla="*/ 2147483646 h 21600"/>
                <a:gd name="T6" fmla="*/ 0 60000 65536"/>
                <a:gd name="T7" fmla="*/ 0 60000 65536"/>
                <a:gd name="T8" fmla="*/ 0 60000 65536"/>
                <a:gd name="T9" fmla="*/ 0 w 43200"/>
                <a:gd name="T10" fmla="*/ 0 h 21600"/>
                <a:gd name="T11" fmla="*/ 43200 w 43200"/>
                <a:gd name="T12" fmla="*/ 21600 h 21600"/>
              </a:gdLst>
              <a:ahLst/>
              <a:cxnLst>
                <a:cxn ang="T6">
                  <a:pos x="T0" y="T1"/>
                </a:cxn>
                <a:cxn ang="T7">
                  <a:pos x="T2" y="T3"/>
                </a:cxn>
                <a:cxn ang="T8">
                  <a:pos x="T4" y="T5"/>
                </a:cxn>
              </a:cxnLst>
              <a:rect l="T9" t="T10" r="T11" b="T12"/>
              <a:pathLst>
                <a:path w="43200" h="21600" fill="none" extrusionOk="0">
                  <a:moveTo>
                    <a:pt x="0" y="21600"/>
                  </a:moveTo>
                  <a:cubicBezTo>
                    <a:pt x="0" y="9670"/>
                    <a:pt x="9670" y="0"/>
                    <a:pt x="21600" y="0"/>
                  </a:cubicBezTo>
                  <a:cubicBezTo>
                    <a:pt x="33529" y="0"/>
                    <a:pt x="43200" y="9670"/>
                    <a:pt x="43200" y="21600"/>
                  </a:cubicBezTo>
                </a:path>
                <a:path w="43200" h="21600" stroke="0" extrusionOk="0">
                  <a:moveTo>
                    <a:pt x="0" y="21600"/>
                  </a:moveTo>
                  <a:cubicBezTo>
                    <a:pt x="0" y="9670"/>
                    <a:pt x="9670" y="0"/>
                    <a:pt x="21600" y="0"/>
                  </a:cubicBezTo>
                  <a:cubicBezTo>
                    <a:pt x="33529" y="0"/>
                    <a:pt x="43200" y="9670"/>
                    <a:pt x="43200" y="21600"/>
                  </a:cubicBezTo>
                  <a:lnTo>
                    <a:pt x="21600" y="21600"/>
                  </a:lnTo>
                  <a:lnTo>
                    <a:pt x="0" y="21600"/>
                  </a:lnTo>
                  <a:close/>
                </a:path>
              </a:pathLst>
            </a:custGeom>
            <a:noFill/>
            <a:ln w="635000">
              <a:solidFill>
                <a:schemeClr val="folHlink"/>
              </a:solidFill>
              <a:round/>
            </a:ln>
            <a:extLst>
              <a:ext uri="{909E8E84-426E-40DD-AFC4-6F175D3DCCD1}">
                <a14:hiddenFill xmlns:a14="http://schemas.microsoft.com/office/drawing/2010/main">
                  <a:solidFill>
                    <a:srgbClr val="FFFFFF"/>
                  </a:solidFill>
                </a14:hiddenFill>
              </a:ext>
            </a:extLst>
          </p:spPr>
          <p:txBody>
            <a:bodyPr wrap="none" lIns="0" tIns="0" rIns="0" bIns="0" anchor="ctr"/>
            <a:lstStyle/>
            <a:p>
              <a:endParaRPr lang="zh-CN" altLang="en-US" sz="2000">
                <a:solidFill>
                  <a:srgbClr val="FFFF00"/>
                </a:solidFill>
                <a:latin typeface="Microsoft YaHei UI" panose="020B0503020204020204" pitchFamily="34" charset="-122"/>
                <a:ea typeface="Microsoft YaHei UI" panose="020B0503020204020204" pitchFamily="34" charset="-122"/>
              </a:endParaRPr>
            </a:p>
          </p:txBody>
        </p:sp>
        <p:sp>
          <p:nvSpPr>
            <p:cNvPr id="5" name="Oval 4"/>
            <p:cNvSpPr>
              <a:spLocks noChangeArrowheads="1"/>
            </p:cNvSpPr>
            <p:nvPr/>
          </p:nvSpPr>
          <p:spPr bwMode="auto">
            <a:xfrm>
              <a:off x="581026" y="2906713"/>
              <a:ext cx="1905000" cy="876300"/>
            </a:xfrm>
            <a:prstGeom prst="ellipse">
              <a:avLst/>
            </a:prstGeom>
            <a:solidFill>
              <a:schemeClr val="bg1"/>
            </a:solidFill>
            <a:ln w="6350">
              <a:solidFill>
                <a:schemeClr val="tx1"/>
              </a:solidFill>
              <a:round/>
            </a:ln>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solidFill>
                  <a:srgbClr val="FFFF00"/>
                </a:solidFill>
                <a:latin typeface="Microsoft YaHei UI" panose="020B0503020204020204" pitchFamily="34" charset="-122"/>
                <a:ea typeface="Microsoft YaHei UI" panose="020B0503020204020204" pitchFamily="34" charset="-122"/>
              </a:endParaRPr>
            </a:p>
          </p:txBody>
        </p:sp>
        <p:sp>
          <p:nvSpPr>
            <p:cNvPr id="6" name="Text Box 5"/>
            <p:cNvSpPr txBox="1">
              <a:spLocks noChangeArrowheads="1"/>
            </p:cNvSpPr>
            <p:nvPr/>
          </p:nvSpPr>
          <p:spPr bwMode="auto">
            <a:xfrm flipH="1">
              <a:off x="704505" y="3124238"/>
              <a:ext cx="1662458" cy="442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a:spcBef>
                  <a:spcPct val="0"/>
                </a:spcBef>
                <a:buFontTx/>
                <a:buNone/>
              </a:pPr>
              <a:r>
                <a:rPr lang="zh-CN" altLang="en-US" sz="2000" dirty="0">
                  <a:solidFill>
                    <a:srgbClr val="FFFF00"/>
                  </a:solidFill>
                  <a:latin typeface="Microsoft YaHei UI" panose="020B0503020204020204" pitchFamily="34" charset="-122"/>
                  <a:ea typeface="Microsoft YaHei UI" panose="020B0503020204020204" pitchFamily="34" charset="-122"/>
                </a:rPr>
                <a:t>坏账成本</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FontTx/>
                <a:buNone/>
              </a:pPr>
              <a:r>
                <a:rPr lang="en-US" altLang="zh-CN" sz="1600" dirty="0">
                  <a:latin typeface="Microsoft YaHei UI" panose="020B0503020204020204" pitchFamily="34" charset="-122"/>
                  <a:ea typeface="Microsoft YaHei UI" panose="020B0503020204020204" pitchFamily="34" charset="-122"/>
                </a:rPr>
                <a:t>Bad Debt Cost</a:t>
              </a:r>
              <a:endParaRPr lang="zh-CN" altLang="en-US" sz="1600" dirty="0">
                <a:latin typeface="Microsoft YaHei UI" panose="020B0503020204020204" pitchFamily="34" charset="-122"/>
                <a:ea typeface="Microsoft YaHei UI" panose="020B0503020204020204" pitchFamily="34" charset="-122"/>
              </a:endParaRPr>
            </a:p>
          </p:txBody>
        </p:sp>
        <p:sp>
          <p:nvSpPr>
            <p:cNvPr id="7" name="Oval 6"/>
            <p:cNvSpPr>
              <a:spLocks noChangeArrowheads="1"/>
            </p:cNvSpPr>
            <p:nvPr/>
          </p:nvSpPr>
          <p:spPr bwMode="auto">
            <a:xfrm>
              <a:off x="6705601" y="2906713"/>
              <a:ext cx="1905000" cy="876300"/>
            </a:xfrm>
            <a:prstGeom prst="ellipse">
              <a:avLst/>
            </a:prstGeom>
            <a:solidFill>
              <a:schemeClr val="bg1"/>
            </a:solidFill>
            <a:ln w="6350">
              <a:solidFill>
                <a:schemeClr val="tx1"/>
              </a:solidFill>
              <a:round/>
            </a:ln>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solidFill>
                  <a:srgbClr val="FFFF00"/>
                </a:solidFill>
                <a:latin typeface="Microsoft YaHei UI" panose="020B0503020204020204" pitchFamily="34" charset="-122"/>
                <a:ea typeface="Microsoft YaHei UI" panose="020B0503020204020204" pitchFamily="34" charset="-122"/>
              </a:endParaRPr>
            </a:p>
          </p:txBody>
        </p:sp>
        <p:sp>
          <p:nvSpPr>
            <p:cNvPr id="8" name="Text Box 7"/>
            <p:cNvSpPr txBox="1">
              <a:spLocks noChangeArrowheads="1"/>
            </p:cNvSpPr>
            <p:nvPr/>
          </p:nvSpPr>
          <p:spPr bwMode="auto">
            <a:xfrm flipH="1">
              <a:off x="6829098" y="3025830"/>
              <a:ext cx="1660852" cy="639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a:spcBef>
                  <a:spcPct val="0"/>
                </a:spcBef>
                <a:buFontTx/>
                <a:buNone/>
              </a:pPr>
              <a:r>
                <a:rPr lang="zh-CN" altLang="en-US" sz="2000" dirty="0">
                  <a:solidFill>
                    <a:srgbClr val="FFFF00"/>
                  </a:solidFill>
                  <a:latin typeface="Microsoft YaHei UI" panose="020B0503020204020204" pitchFamily="34" charset="-122"/>
                  <a:ea typeface="Microsoft YaHei UI" panose="020B0503020204020204" pitchFamily="34" charset="-122"/>
                </a:rPr>
                <a:t>边际贡献</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FontTx/>
                <a:buNone/>
              </a:pPr>
              <a:r>
                <a:rPr lang="en-US" altLang="zh-CN" sz="1600" dirty="0">
                  <a:latin typeface="Microsoft YaHei UI" panose="020B0503020204020204" pitchFamily="34" charset="-122"/>
                  <a:ea typeface="Microsoft YaHei UI" panose="020B0503020204020204" pitchFamily="34" charset="-122"/>
                </a:rPr>
                <a:t>Contribution Margin</a:t>
              </a:r>
              <a:endParaRPr lang="zh-CN" altLang="en-US" sz="1600" dirty="0">
                <a:latin typeface="Microsoft YaHei UI" panose="020B0503020204020204" pitchFamily="34" charset="-122"/>
                <a:ea typeface="Microsoft YaHei UI" panose="020B0503020204020204" pitchFamily="34" charset="-122"/>
              </a:endParaRPr>
            </a:p>
          </p:txBody>
        </p:sp>
        <p:sp>
          <p:nvSpPr>
            <p:cNvPr id="9" name="Oval 8"/>
            <p:cNvSpPr>
              <a:spLocks noChangeArrowheads="1"/>
            </p:cNvSpPr>
            <p:nvPr/>
          </p:nvSpPr>
          <p:spPr bwMode="auto">
            <a:xfrm>
              <a:off x="1622444" y="1897063"/>
              <a:ext cx="1903394" cy="876300"/>
            </a:xfrm>
            <a:prstGeom prst="ellipse">
              <a:avLst/>
            </a:prstGeom>
            <a:solidFill>
              <a:schemeClr val="bg1"/>
            </a:solidFill>
            <a:ln w="6350">
              <a:solidFill>
                <a:schemeClr val="tx1"/>
              </a:solidFill>
              <a:round/>
            </a:ln>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solidFill>
                  <a:srgbClr val="FFFF00"/>
                </a:solidFill>
                <a:latin typeface="Microsoft YaHei UI" panose="020B0503020204020204" pitchFamily="34" charset="-122"/>
                <a:ea typeface="Microsoft YaHei UI" panose="020B0503020204020204" pitchFamily="34" charset="-122"/>
              </a:endParaRPr>
            </a:p>
          </p:txBody>
        </p:sp>
        <p:sp>
          <p:nvSpPr>
            <p:cNvPr id="10" name="Text Box 9"/>
            <p:cNvSpPr txBox="1">
              <a:spLocks noChangeArrowheads="1"/>
            </p:cNvSpPr>
            <p:nvPr/>
          </p:nvSpPr>
          <p:spPr bwMode="auto">
            <a:xfrm flipH="1">
              <a:off x="1744336" y="2114589"/>
              <a:ext cx="1660852" cy="442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a:spcBef>
                  <a:spcPct val="0"/>
                </a:spcBef>
                <a:buFontTx/>
                <a:buNone/>
              </a:pPr>
              <a:r>
                <a:rPr lang="zh-CN" altLang="en-US" sz="2000" dirty="0">
                  <a:solidFill>
                    <a:srgbClr val="FFFF00"/>
                  </a:solidFill>
                  <a:latin typeface="Microsoft YaHei UI" panose="020B0503020204020204" pitchFamily="34" charset="-122"/>
                  <a:ea typeface="Microsoft YaHei UI" panose="020B0503020204020204" pitchFamily="34" charset="-122"/>
                </a:rPr>
                <a:t>收账成本</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FontTx/>
                <a:buNone/>
              </a:pPr>
              <a:r>
                <a:rPr lang="en-US" altLang="zh-CN" sz="1600" dirty="0">
                  <a:latin typeface="Microsoft YaHei UI" panose="020B0503020204020204" pitchFamily="34" charset="-122"/>
                  <a:ea typeface="Microsoft YaHei UI" panose="020B0503020204020204" pitchFamily="34" charset="-122"/>
                </a:rPr>
                <a:t>Collecting Cost</a:t>
              </a:r>
              <a:endParaRPr lang="zh-CN" altLang="en-US" sz="1600" dirty="0">
                <a:latin typeface="Microsoft YaHei UI" panose="020B0503020204020204" pitchFamily="34" charset="-122"/>
                <a:ea typeface="Microsoft YaHei UI" panose="020B0503020204020204" pitchFamily="34" charset="-122"/>
              </a:endParaRPr>
            </a:p>
          </p:txBody>
        </p:sp>
        <p:sp>
          <p:nvSpPr>
            <p:cNvPr id="11" name="Oval 10"/>
            <p:cNvSpPr>
              <a:spLocks noChangeArrowheads="1"/>
            </p:cNvSpPr>
            <p:nvPr/>
          </p:nvSpPr>
          <p:spPr bwMode="auto">
            <a:xfrm>
              <a:off x="5668964" y="1897063"/>
              <a:ext cx="1905000" cy="876300"/>
            </a:xfrm>
            <a:prstGeom prst="ellipse">
              <a:avLst/>
            </a:prstGeom>
            <a:solidFill>
              <a:schemeClr val="bg1"/>
            </a:solidFill>
            <a:ln w="6350">
              <a:solidFill>
                <a:schemeClr val="tx1"/>
              </a:solidFill>
              <a:round/>
            </a:ln>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solidFill>
                  <a:srgbClr val="FFFF00"/>
                </a:solidFill>
                <a:latin typeface="Microsoft YaHei UI" panose="020B0503020204020204" pitchFamily="34" charset="-122"/>
                <a:ea typeface="Microsoft YaHei UI" panose="020B0503020204020204" pitchFamily="34" charset="-122"/>
              </a:endParaRPr>
            </a:p>
          </p:txBody>
        </p:sp>
        <p:sp>
          <p:nvSpPr>
            <p:cNvPr id="12" name="Text Box 11"/>
            <p:cNvSpPr txBox="1">
              <a:spLocks noChangeArrowheads="1"/>
            </p:cNvSpPr>
            <p:nvPr/>
          </p:nvSpPr>
          <p:spPr bwMode="auto">
            <a:xfrm flipH="1">
              <a:off x="5794067" y="2114589"/>
              <a:ext cx="1659246" cy="442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a:spcBef>
                  <a:spcPct val="0"/>
                </a:spcBef>
                <a:buFontTx/>
                <a:buNone/>
              </a:pPr>
              <a:r>
                <a:rPr lang="zh-CN" altLang="en-US" sz="2000" dirty="0">
                  <a:solidFill>
                    <a:srgbClr val="FFFF00"/>
                  </a:solidFill>
                  <a:latin typeface="Microsoft YaHei UI" panose="020B0503020204020204" pitchFamily="34" charset="-122"/>
                  <a:ea typeface="Microsoft YaHei UI" panose="020B0503020204020204" pitchFamily="34" charset="-122"/>
                </a:rPr>
                <a:t>利息收入</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FontTx/>
                <a:buNone/>
              </a:pPr>
              <a:r>
                <a:rPr lang="en-US" altLang="zh-CN" sz="1600" dirty="0">
                  <a:latin typeface="Microsoft YaHei UI" panose="020B0503020204020204" pitchFamily="34" charset="-122"/>
                  <a:ea typeface="Microsoft YaHei UI" panose="020B0503020204020204" pitchFamily="34" charset="-122"/>
                </a:rPr>
                <a:t>Interest Income</a:t>
              </a:r>
              <a:endParaRPr lang="zh-CN" altLang="en-US" sz="1600" dirty="0">
                <a:latin typeface="Microsoft YaHei UI" panose="020B0503020204020204" pitchFamily="34" charset="-122"/>
                <a:ea typeface="Microsoft YaHei UI" panose="020B0503020204020204" pitchFamily="34" charset="-122"/>
              </a:endParaRPr>
            </a:p>
          </p:txBody>
        </p:sp>
        <p:sp>
          <p:nvSpPr>
            <p:cNvPr id="13" name="Oval 12"/>
            <p:cNvSpPr>
              <a:spLocks noChangeArrowheads="1"/>
            </p:cNvSpPr>
            <p:nvPr/>
          </p:nvSpPr>
          <p:spPr bwMode="auto">
            <a:xfrm>
              <a:off x="3641726" y="1257300"/>
              <a:ext cx="1905000" cy="876300"/>
            </a:xfrm>
            <a:prstGeom prst="ellipse">
              <a:avLst/>
            </a:prstGeom>
            <a:solidFill>
              <a:schemeClr val="bg1"/>
            </a:solidFill>
            <a:ln w="6350">
              <a:solidFill>
                <a:schemeClr val="tx1"/>
              </a:solidFill>
              <a:round/>
            </a:ln>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solidFill>
                  <a:srgbClr val="FFFF00"/>
                </a:solidFill>
                <a:latin typeface="Microsoft YaHei UI" panose="020B0503020204020204" pitchFamily="34" charset="-122"/>
                <a:ea typeface="Microsoft YaHei UI" panose="020B0503020204020204" pitchFamily="34" charset="-122"/>
              </a:endParaRPr>
            </a:p>
          </p:txBody>
        </p:sp>
        <p:sp>
          <p:nvSpPr>
            <p:cNvPr id="14" name="Text Box 13"/>
            <p:cNvSpPr txBox="1">
              <a:spLocks noChangeArrowheads="1"/>
            </p:cNvSpPr>
            <p:nvPr/>
          </p:nvSpPr>
          <p:spPr bwMode="auto">
            <a:xfrm flipH="1">
              <a:off x="3765224" y="1401129"/>
              <a:ext cx="1660852" cy="6888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a:spcBef>
                  <a:spcPct val="0"/>
                </a:spcBef>
                <a:buFontTx/>
                <a:buNone/>
              </a:pPr>
              <a:r>
                <a:rPr lang="zh-CN" altLang="en-US" sz="2000" dirty="0">
                  <a:solidFill>
                    <a:srgbClr val="FFFF00"/>
                  </a:solidFill>
                  <a:latin typeface="Microsoft YaHei UI" panose="020B0503020204020204" pitchFamily="34" charset="-122"/>
                  <a:ea typeface="Microsoft YaHei UI" panose="020B0503020204020204" pitchFamily="34" charset="-122"/>
                </a:rPr>
                <a:t>资本成本</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FontTx/>
                <a:buNone/>
              </a:pPr>
              <a:r>
                <a:rPr lang="en-US" altLang="zh-CN" sz="1600" dirty="0">
                  <a:latin typeface="Microsoft YaHei UI" panose="020B0503020204020204" pitchFamily="34" charset="-122"/>
                  <a:ea typeface="Microsoft YaHei UI" panose="020B0503020204020204" pitchFamily="34" charset="-122"/>
                </a:rPr>
                <a:t>Capital Cost </a:t>
              </a:r>
            </a:p>
            <a:p>
              <a:pPr algn="ctr">
                <a:spcBef>
                  <a:spcPct val="0"/>
                </a:spcBef>
                <a:buFontTx/>
                <a:buNone/>
              </a:pPr>
              <a:endParaRPr lang="zh-CN" altLang="en-US" sz="2000" dirty="0">
                <a:solidFill>
                  <a:srgbClr val="FFFF00"/>
                </a:solidFill>
                <a:latin typeface="Microsoft YaHei UI" panose="020B0503020204020204" pitchFamily="34" charset="-122"/>
                <a:ea typeface="Microsoft YaHei UI" panose="020B0503020204020204" pitchFamily="34" charset="-122"/>
              </a:endParaRPr>
            </a:p>
          </p:txBody>
        </p:sp>
        <p:sp>
          <p:nvSpPr>
            <p:cNvPr id="15" name="AutoShape 14"/>
            <p:cNvSpPr>
              <a:spLocks noChangeArrowheads="1"/>
            </p:cNvSpPr>
            <p:nvPr/>
          </p:nvSpPr>
          <p:spPr bwMode="auto">
            <a:xfrm flipV="1">
              <a:off x="3232268" y="4025900"/>
              <a:ext cx="2711332" cy="241300"/>
            </a:xfrm>
            <a:prstGeom prst="triangle">
              <a:avLst>
                <a:gd name="adj" fmla="val 50000"/>
              </a:avLst>
            </a:prstGeom>
            <a:solidFill>
              <a:schemeClr val="hlink"/>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solidFill>
                  <a:srgbClr val="FFFF00"/>
                </a:solidFill>
                <a:latin typeface="Microsoft YaHei UI" panose="020B0503020204020204" pitchFamily="34" charset="-122"/>
                <a:ea typeface="Microsoft YaHei UI" panose="020B0503020204020204" pitchFamily="34" charset="-122"/>
              </a:endParaRPr>
            </a:p>
          </p:txBody>
        </p:sp>
        <p:sp>
          <p:nvSpPr>
            <p:cNvPr id="16" name="Text Box 15"/>
            <p:cNvSpPr txBox="1">
              <a:spLocks noChangeArrowheads="1"/>
            </p:cNvSpPr>
            <p:nvPr/>
          </p:nvSpPr>
          <p:spPr bwMode="auto">
            <a:xfrm flipH="1">
              <a:off x="3400403" y="3524292"/>
              <a:ext cx="2451121" cy="492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a:spcBef>
                  <a:spcPct val="0"/>
                </a:spcBef>
                <a:buFontTx/>
                <a:buNone/>
              </a:pPr>
              <a:r>
                <a:rPr lang="zh-CN" altLang="en-US" sz="2000" dirty="0">
                  <a:solidFill>
                    <a:srgbClr val="FFFF00"/>
                  </a:solidFill>
                  <a:latin typeface="Microsoft YaHei UI" panose="020B0503020204020204" pitchFamily="34" charset="-122"/>
                  <a:ea typeface="Microsoft YaHei UI" panose="020B0503020204020204" pitchFamily="34" charset="-122"/>
                </a:rPr>
                <a:t>相关因素</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FontTx/>
                <a:buNone/>
              </a:pPr>
              <a:r>
                <a:rPr lang="en-US" altLang="zh-CN" sz="2000" dirty="0">
                  <a:latin typeface="Microsoft YaHei UI" panose="020B0503020204020204" pitchFamily="34" charset="-122"/>
                  <a:ea typeface="Microsoft YaHei UI" panose="020B0503020204020204" pitchFamily="34" charset="-122"/>
                </a:rPr>
                <a:t>Relevant Factors</a:t>
              </a:r>
            </a:p>
          </p:txBody>
        </p:sp>
        <p:sp>
          <p:nvSpPr>
            <p:cNvPr id="17" name="Rectangle 16"/>
            <p:cNvSpPr>
              <a:spLocks noChangeArrowheads="1"/>
            </p:cNvSpPr>
            <p:nvPr/>
          </p:nvSpPr>
          <p:spPr bwMode="auto">
            <a:xfrm>
              <a:off x="1255451" y="4025900"/>
              <a:ext cx="974988" cy="358775"/>
            </a:xfrm>
            <a:prstGeom prst="rect">
              <a:avLst/>
            </a:prstGeom>
            <a:solidFill>
              <a:schemeClr val="accent1"/>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solidFill>
                  <a:srgbClr val="FFFF00"/>
                </a:solidFill>
                <a:latin typeface="Microsoft YaHei UI" panose="020B0503020204020204" pitchFamily="34" charset="-122"/>
                <a:ea typeface="Microsoft YaHei UI" panose="020B0503020204020204" pitchFamily="34" charset="-122"/>
              </a:endParaRPr>
            </a:p>
          </p:txBody>
        </p:sp>
        <p:sp>
          <p:nvSpPr>
            <p:cNvPr id="18" name="Rectangle 17"/>
            <p:cNvSpPr>
              <a:spLocks noChangeArrowheads="1"/>
            </p:cNvSpPr>
            <p:nvPr/>
          </p:nvSpPr>
          <p:spPr bwMode="auto">
            <a:xfrm>
              <a:off x="7021681" y="4025900"/>
              <a:ext cx="938044" cy="371475"/>
            </a:xfrm>
            <a:prstGeom prst="rect">
              <a:avLst/>
            </a:prstGeom>
            <a:solidFill>
              <a:schemeClr val="accent1"/>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solidFill>
                  <a:srgbClr val="FFFF00"/>
                </a:solidFill>
                <a:latin typeface="Microsoft YaHei UI" panose="020B0503020204020204" pitchFamily="34" charset="-122"/>
                <a:ea typeface="Microsoft YaHei UI" panose="020B0503020204020204" pitchFamily="34" charset="-122"/>
              </a:endParaRPr>
            </a:p>
          </p:txBody>
        </p:sp>
        <p:sp>
          <p:nvSpPr>
            <p:cNvPr id="19" name="Rectangle 18"/>
            <p:cNvSpPr>
              <a:spLocks noChangeArrowheads="1"/>
            </p:cNvSpPr>
            <p:nvPr/>
          </p:nvSpPr>
          <p:spPr bwMode="auto">
            <a:xfrm>
              <a:off x="581872" y="4352925"/>
              <a:ext cx="7955704" cy="638175"/>
            </a:xfrm>
            <a:prstGeom prst="rect">
              <a:avLst/>
            </a:prstGeom>
            <a:solidFill>
              <a:schemeClr val="bg1">
                <a:lumMod val="50000"/>
                <a:lumOff val="50000"/>
              </a:schemeClr>
            </a:solidFill>
            <a:ln w="6350">
              <a:solidFill>
                <a:schemeClr val="accent2"/>
              </a:solidFill>
              <a:miter lim="800000"/>
            </a:ln>
            <a:effectLst>
              <a:outerShdw dist="35921" dir="2700000" algn="ctr" rotWithShape="0">
                <a:schemeClr val="hlink"/>
              </a:outerShdw>
            </a:effectLst>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b="1">
                <a:solidFill>
                  <a:srgbClr val="FFFF00"/>
                </a:solidFill>
                <a:latin typeface="Microsoft YaHei UI" panose="020B0503020204020204" pitchFamily="34" charset="-122"/>
                <a:ea typeface="Microsoft YaHei UI" panose="020B0503020204020204" pitchFamily="34" charset="-122"/>
              </a:endParaRPr>
            </a:p>
          </p:txBody>
        </p:sp>
        <p:sp>
          <p:nvSpPr>
            <p:cNvPr id="20" name="Text Box 19"/>
            <p:cNvSpPr txBox="1">
              <a:spLocks noChangeArrowheads="1"/>
            </p:cNvSpPr>
            <p:nvPr/>
          </p:nvSpPr>
          <p:spPr bwMode="auto">
            <a:xfrm flipH="1">
              <a:off x="742800" y="4425198"/>
              <a:ext cx="7632850" cy="492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a:spcBef>
                  <a:spcPct val="0"/>
                </a:spcBef>
                <a:buFontTx/>
                <a:buNone/>
              </a:pPr>
              <a:r>
                <a:rPr lang="zh-CN" altLang="en-US" sz="2000" dirty="0">
                  <a:solidFill>
                    <a:srgbClr val="FFFF00"/>
                  </a:solidFill>
                  <a:latin typeface="Microsoft YaHei UI" panose="020B0503020204020204" pitchFamily="34" charset="-122"/>
                  <a:ea typeface="Microsoft YaHei UI" panose="020B0503020204020204" pitchFamily="34" charset="-122"/>
                </a:rPr>
                <a:t>最佳信用政策</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FontTx/>
                <a:buNone/>
              </a:pPr>
              <a:r>
                <a:rPr lang="en-US" altLang="zh-CN" sz="2000" dirty="0">
                  <a:latin typeface="Microsoft YaHei UI" panose="020B0503020204020204" pitchFamily="34" charset="-122"/>
                  <a:ea typeface="Microsoft YaHei UI" panose="020B0503020204020204" pitchFamily="34" charset="-122"/>
                </a:rPr>
                <a:t>The Best Credit Policy</a:t>
              </a:r>
              <a:endParaRPr lang="zh-CN" altLang="en-US" sz="2000" dirty="0">
                <a:latin typeface="Microsoft YaHei UI" panose="020B0503020204020204" pitchFamily="34" charset="-122"/>
                <a:ea typeface="Microsoft YaHei UI" panose="020B0503020204020204" pitchFamily="34" charset="-122"/>
              </a:endParaRPr>
            </a:p>
          </p:txBody>
        </p:sp>
      </p:gr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Rectangle 2"/>
          <p:cNvSpPr txBox="1">
            <a:spLocks noChangeArrowheads="1"/>
          </p:cNvSpPr>
          <p:nvPr/>
        </p:nvSpPr>
        <p:spPr bwMode="auto">
          <a:xfrm>
            <a:off x="76199" y="235357"/>
            <a:ext cx="11512617" cy="564743"/>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dirty="0">
                <a:solidFill>
                  <a:srgbClr val="FFFF00"/>
                </a:solidFill>
                <a:latin typeface="Microsoft YaHei UI" panose="020B0503020204020204" pitchFamily="34" charset="-122"/>
                <a:ea typeface="Microsoft YaHei UI" panose="020B0503020204020204" pitchFamily="34" charset="-122"/>
              </a:rPr>
              <a:t>  最佳信用政策的决策 </a:t>
            </a:r>
            <a:r>
              <a:rPr lang="en-US" altLang="zh-CN" sz="2800" kern="0" dirty="0">
                <a:solidFill>
                  <a:schemeClr val="tx1"/>
                </a:solidFill>
                <a:latin typeface="Microsoft YaHei UI" panose="020B0503020204020204" pitchFamily="34" charset="-122"/>
                <a:ea typeface="Microsoft YaHei UI" panose="020B0503020204020204" pitchFamily="34" charset="-122"/>
              </a:rPr>
              <a:t>The Best Credit Policy </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graphicFrame>
        <p:nvGraphicFramePr>
          <p:cNvPr id="11" name="表格 22"/>
          <p:cNvGraphicFramePr>
            <a:graphicFrameLocks noGrp="1"/>
          </p:cNvGraphicFramePr>
          <p:nvPr/>
        </p:nvGraphicFramePr>
        <p:xfrm>
          <a:off x="373149" y="1116816"/>
          <a:ext cx="8589816" cy="4937760"/>
        </p:xfrm>
        <a:graphic>
          <a:graphicData uri="http://schemas.openxmlformats.org/drawingml/2006/table">
            <a:tbl>
              <a:tblPr firstRow="1" bandRow="1">
                <a:tableStyleId>{5C22544A-7EE6-4342-B048-85BDC9FD1C3A}</a:tableStyleId>
              </a:tblPr>
              <a:tblGrid>
                <a:gridCol w="2262909">
                  <a:extLst>
                    <a:ext uri="{9D8B030D-6E8A-4147-A177-3AD203B41FA5}">
                      <a16:colId xmlns:a16="http://schemas.microsoft.com/office/drawing/2014/main" val="20000"/>
                    </a:ext>
                  </a:extLst>
                </a:gridCol>
                <a:gridCol w="1330037">
                  <a:extLst>
                    <a:ext uri="{9D8B030D-6E8A-4147-A177-3AD203B41FA5}">
                      <a16:colId xmlns:a16="http://schemas.microsoft.com/office/drawing/2014/main" val="20001"/>
                    </a:ext>
                  </a:extLst>
                </a:gridCol>
                <a:gridCol w="1228436">
                  <a:extLst>
                    <a:ext uri="{9D8B030D-6E8A-4147-A177-3AD203B41FA5}">
                      <a16:colId xmlns:a16="http://schemas.microsoft.com/office/drawing/2014/main" val="20002"/>
                    </a:ext>
                  </a:extLst>
                </a:gridCol>
                <a:gridCol w="1246909">
                  <a:extLst>
                    <a:ext uri="{9D8B030D-6E8A-4147-A177-3AD203B41FA5}">
                      <a16:colId xmlns:a16="http://schemas.microsoft.com/office/drawing/2014/main" val="20003"/>
                    </a:ext>
                  </a:extLst>
                </a:gridCol>
                <a:gridCol w="1283855">
                  <a:extLst>
                    <a:ext uri="{9D8B030D-6E8A-4147-A177-3AD203B41FA5}">
                      <a16:colId xmlns:a16="http://schemas.microsoft.com/office/drawing/2014/main" val="20004"/>
                    </a:ext>
                  </a:extLst>
                </a:gridCol>
                <a:gridCol w="1237670">
                  <a:extLst>
                    <a:ext uri="{9D8B030D-6E8A-4147-A177-3AD203B41FA5}">
                      <a16:colId xmlns:a16="http://schemas.microsoft.com/office/drawing/2014/main" val="20005"/>
                    </a:ext>
                  </a:extLst>
                </a:gridCol>
              </a:tblGrid>
              <a:tr h="365978">
                <a:tc>
                  <a:txBody>
                    <a:bodyPr/>
                    <a:lstStyle/>
                    <a:p>
                      <a:pPr algn="ctr"/>
                      <a:r>
                        <a:rPr lang="zh-CN" altLang="en-US" sz="2000" b="0" kern="1200" dirty="0">
                          <a:solidFill>
                            <a:srgbClr val="FFFF00"/>
                          </a:solidFill>
                          <a:latin typeface="Microsoft YaHei UI" panose="020B0503020204020204" pitchFamily="34" charset="-122"/>
                          <a:ea typeface="Microsoft YaHei UI" panose="020B0503020204020204" pitchFamily="34" charset="-122"/>
                          <a:cs typeface="+mn-cs"/>
                        </a:rPr>
                        <a:t>账期</a:t>
                      </a:r>
                    </a:p>
                  </a:txBody>
                  <a:tcPr/>
                </a:tc>
                <a:tc>
                  <a:txBody>
                    <a:bodyPr/>
                    <a:lstStyle/>
                    <a:p>
                      <a:pPr algn="ctr"/>
                      <a:r>
                        <a:rPr lang="en-US" altLang="zh-CN" sz="2000" b="0" dirty="0">
                          <a:solidFill>
                            <a:srgbClr val="FFFF00"/>
                          </a:solidFill>
                          <a:latin typeface="Microsoft YaHei UI" panose="020B0503020204020204" pitchFamily="34" charset="-122"/>
                          <a:ea typeface="Microsoft YaHei UI" panose="020B0503020204020204" pitchFamily="34" charset="-122"/>
                        </a:rPr>
                        <a:t>15</a:t>
                      </a:r>
                      <a:r>
                        <a:rPr lang="zh-CN" altLang="en-US" sz="2000" b="0" dirty="0">
                          <a:solidFill>
                            <a:srgbClr val="FFFF00"/>
                          </a:solidFill>
                          <a:latin typeface="Microsoft YaHei UI" panose="020B0503020204020204" pitchFamily="34" charset="-122"/>
                          <a:ea typeface="Microsoft YaHei UI" panose="020B0503020204020204" pitchFamily="34" charset="-122"/>
                        </a:rPr>
                        <a:t>天</a:t>
                      </a:r>
                    </a:p>
                  </a:txBody>
                  <a:tcPr/>
                </a:tc>
                <a:tc>
                  <a:txBody>
                    <a:bodyPr/>
                    <a:lstStyle/>
                    <a:p>
                      <a:pPr algn="ctr"/>
                      <a:r>
                        <a:rPr lang="en-US" altLang="zh-CN" sz="2000" b="0" dirty="0">
                          <a:solidFill>
                            <a:srgbClr val="FFFF00"/>
                          </a:solidFill>
                          <a:latin typeface="Microsoft YaHei UI" panose="020B0503020204020204" pitchFamily="34" charset="-122"/>
                          <a:ea typeface="Microsoft YaHei UI" panose="020B0503020204020204" pitchFamily="34" charset="-122"/>
                        </a:rPr>
                        <a:t>30</a:t>
                      </a:r>
                      <a:r>
                        <a:rPr lang="zh-CN" altLang="en-US" sz="2000" b="0" dirty="0">
                          <a:solidFill>
                            <a:srgbClr val="FFFF00"/>
                          </a:solidFill>
                          <a:latin typeface="Microsoft YaHei UI" panose="020B0503020204020204" pitchFamily="34" charset="-122"/>
                          <a:ea typeface="Microsoft YaHei UI" panose="020B0503020204020204" pitchFamily="34" charset="-122"/>
                        </a:rPr>
                        <a:t>天</a:t>
                      </a:r>
                    </a:p>
                  </a:txBody>
                  <a:tcPr/>
                </a:tc>
                <a:tc>
                  <a:txBody>
                    <a:bodyPr/>
                    <a:lstStyle/>
                    <a:p>
                      <a:pPr algn="ctr"/>
                      <a:r>
                        <a:rPr lang="en-US" altLang="zh-CN" sz="2000" b="0" dirty="0">
                          <a:solidFill>
                            <a:srgbClr val="FFFF00"/>
                          </a:solidFill>
                          <a:latin typeface="Microsoft YaHei UI" panose="020B0503020204020204" pitchFamily="34" charset="-122"/>
                          <a:ea typeface="Microsoft YaHei UI" panose="020B0503020204020204" pitchFamily="34" charset="-122"/>
                        </a:rPr>
                        <a:t>45</a:t>
                      </a:r>
                      <a:r>
                        <a:rPr lang="zh-CN" altLang="en-US" sz="2000" b="0" dirty="0">
                          <a:solidFill>
                            <a:srgbClr val="FFFF00"/>
                          </a:solidFill>
                          <a:latin typeface="Microsoft YaHei UI" panose="020B0503020204020204" pitchFamily="34" charset="-122"/>
                          <a:ea typeface="Microsoft YaHei UI" panose="020B0503020204020204" pitchFamily="34" charset="-122"/>
                        </a:rPr>
                        <a:t>天</a:t>
                      </a:r>
                    </a:p>
                  </a:txBody>
                  <a:tcPr/>
                </a:tc>
                <a:tc>
                  <a:txBody>
                    <a:bodyPr/>
                    <a:lstStyle/>
                    <a:p>
                      <a:pPr algn="ctr"/>
                      <a:r>
                        <a:rPr lang="en-US" altLang="zh-CN" sz="2000" b="0" dirty="0">
                          <a:solidFill>
                            <a:srgbClr val="FFFF00"/>
                          </a:solidFill>
                          <a:latin typeface="Microsoft YaHei UI" panose="020B0503020204020204" pitchFamily="34" charset="-122"/>
                          <a:ea typeface="Microsoft YaHei UI" panose="020B0503020204020204" pitchFamily="34" charset="-122"/>
                        </a:rPr>
                        <a:t>60</a:t>
                      </a:r>
                      <a:r>
                        <a:rPr lang="zh-CN" altLang="en-US" sz="2000" b="0" dirty="0">
                          <a:solidFill>
                            <a:srgbClr val="FFFF00"/>
                          </a:solidFill>
                          <a:latin typeface="Microsoft YaHei UI" panose="020B0503020204020204" pitchFamily="34" charset="-122"/>
                          <a:ea typeface="Microsoft YaHei UI" panose="020B0503020204020204" pitchFamily="34" charset="-122"/>
                        </a:rPr>
                        <a:t>天</a:t>
                      </a:r>
                    </a:p>
                  </a:txBody>
                  <a:tcPr/>
                </a:tc>
                <a:tc>
                  <a:txBody>
                    <a:bodyPr/>
                    <a:lstStyle/>
                    <a:p>
                      <a:pPr algn="ctr"/>
                      <a:r>
                        <a:rPr lang="en-US" altLang="zh-CN" sz="2400" b="0" dirty="0">
                          <a:solidFill>
                            <a:srgbClr val="FFFF00"/>
                          </a:solidFill>
                          <a:latin typeface="Microsoft YaHei UI" panose="020B0503020204020204" pitchFamily="34" charset="-122"/>
                          <a:ea typeface="Microsoft YaHei UI" panose="020B0503020204020204" pitchFamily="34" charset="-122"/>
                        </a:rPr>
                        <a:t>90</a:t>
                      </a:r>
                      <a:r>
                        <a:rPr lang="zh-CN" altLang="en-US" sz="2400" b="0" dirty="0">
                          <a:solidFill>
                            <a:srgbClr val="FFFF00"/>
                          </a:solidFill>
                          <a:latin typeface="Microsoft YaHei UI" panose="020B0503020204020204" pitchFamily="34" charset="-122"/>
                          <a:ea typeface="Microsoft YaHei UI" panose="020B0503020204020204" pitchFamily="34" charset="-122"/>
                        </a:rPr>
                        <a:t>天</a:t>
                      </a:r>
                    </a:p>
                  </a:txBody>
                  <a:tcPr/>
                </a:tc>
                <a:extLst>
                  <a:ext uri="{0D108BD9-81ED-4DB2-BD59-A6C34878D82A}">
                    <a16:rowId xmlns:a16="http://schemas.microsoft.com/office/drawing/2014/main" val="10000"/>
                  </a:ext>
                </a:extLst>
              </a:tr>
              <a:tr h="512369">
                <a:tc>
                  <a:txBody>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收入</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1600" dirty="0">
                          <a:solidFill>
                            <a:schemeClr val="tx1"/>
                          </a:solidFill>
                          <a:latin typeface="Microsoft YaHei UI" panose="020B0503020204020204" pitchFamily="34" charset="-122"/>
                          <a:ea typeface="Microsoft YaHei UI" panose="020B0503020204020204" pitchFamily="34" charset="-122"/>
                        </a:rPr>
                        <a:t>Revenue</a:t>
                      </a:r>
                      <a:endParaRPr lang="zh-CN" altLang="en-US" sz="1600" dirty="0">
                        <a:solidFill>
                          <a:schemeClr val="tx1"/>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10,000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15,000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18,000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20,000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21,000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1"/>
                  </a:ext>
                </a:extLst>
              </a:tr>
              <a:tr h="512369">
                <a:tc>
                  <a:txBody>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边际贡献</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1600" kern="1200" dirty="0">
                          <a:solidFill>
                            <a:schemeClr val="tx1"/>
                          </a:solidFill>
                          <a:latin typeface="Microsoft YaHei UI" panose="020B0503020204020204" pitchFamily="34" charset="-122"/>
                          <a:ea typeface="Microsoft YaHei UI" panose="020B0503020204020204" pitchFamily="34" charset="-122"/>
                          <a:cs typeface="+mn-cs"/>
                        </a:rPr>
                        <a:t>Contribution Margin</a:t>
                      </a:r>
                      <a:endParaRPr lang="zh-CN" altLang="en-US" sz="1600" kern="1200" dirty="0">
                        <a:solidFill>
                          <a:schemeClr val="tx1"/>
                        </a:solidFill>
                        <a:latin typeface="Microsoft YaHei UI" panose="020B0503020204020204" pitchFamily="34" charset="-122"/>
                        <a:ea typeface="Microsoft YaHei UI" panose="020B0503020204020204" pitchFamily="34" charset="-122"/>
                        <a:cs typeface="+mn-cs"/>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2,000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3,000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3,600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4,000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4,200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2"/>
                  </a:ext>
                </a:extLst>
              </a:tr>
              <a:tr h="512369">
                <a:tc>
                  <a:txBody>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利息收入</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1600" kern="1200" dirty="0">
                          <a:solidFill>
                            <a:schemeClr val="tx1"/>
                          </a:solidFill>
                          <a:latin typeface="Microsoft YaHei UI" panose="020B0503020204020204" pitchFamily="34" charset="-122"/>
                          <a:ea typeface="Microsoft YaHei UI" panose="020B0503020204020204" pitchFamily="34" charset="-122"/>
                          <a:cs typeface="+mn-cs"/>
                        </a:rPr>
                        <a:t>Interest</a:t>
                      </a:r>
                      <a:r>
                        <a:rPr lang="zh-CN" altLang="en-US" sz="1600" kern="1200" dirty="0">
                          <a:solidFill>
                            <a:schemeClr val="tx1"/>
                          </a:solidFill>
                          <a:latin typeface="Microsoft YaHei UI" panose="020B0503020204020204" pitchFamily="34" charset="-122"/>
                          <a:ea typeface="Microsoft YaHei UI" panose="020B0503020204020204" pitchFamily="34" charset="-122"/>
                          <a:cs typeface="+mn-cs"/>
                        </a:rPr>
                        <a:t> </a:t>
                      </a:r>
                      <a:r>
                        <a:rPr lang="en-US" altLang="zh-CN" sz="1600" kern="1200" dirty="0">
                          <a:solidFill>
                            <a:schemeClr val="tx1"/>
                          </a:solidFill>
                          <a:latin typeface="Microsoft YaHei UI" panose="020B0503020204020204" pitchFamily="34" charset="-122"/>
                          <a:ea typeface="Microsoft YaHei UI" panose="020B0503020204020204" pitchFamily="34" charset="-122"/>
                          <a:cs typeface="+mn-cs"/>
                        </a:rPr>
                        <a:t>Income</a:t>
                      </a:r>
                      <a:endParaRPr lang="zh-CN" altLang="en-US" sz="1600" kern="1200" dirty="0">
                        <a:solidFill>
                          <a:schemeClr val="tx1"/>
                        </a:solidFill>
                        <a:latin typeface="Microsoft YaHei UI" panose="020B0503020204020204" pitchFamily="34" charset="-122"/>
                        <a:ea typeface="Microsoft YaHei UI" panose="020B0503020204020204" pitchFamily="34" charset="-122"/>
                        <a:cs typeface="+mn-cs"/>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210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3"/>
                  </a:ext>
                </a:extLst>
              </a:tr>
              <a:tr h="512369">
                <a:tc>
                  <a:txBody>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资本成本</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1600" dirty="0">
                          <a:solidFill>
                            <a:schemeClr val="tx1"/>
                          </a:solidFill>
                          <a:latin typeface="Microsoft YaHei UI" panose="020B0503020204020204" pitchFamily="34" charset="-122"/>
                          <a:ea typeface="Microsoft YaHei UI" panose="020B0503020204020204" pitchFamily="34" charset="-122"/>
                        </a:rPr>
                        <a:t>Capital Cost</a:t>
                      </a:r>
                      <a:endParaRPr lang="zh-CN" altLang="en-US" sz="1600" dirty="0">
                        <a:solidFill>
                          <a:schemeClr val="tx1"/>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100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300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540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800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1,260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4"/>
                  </a:ext>
                </a:extLst>
              </a:tr>
              <a:tr h="512369">
                <a:tc>
                  <a:txBody>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收账成本</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1600" kern="1200" dirty="0">
                          <a:solidFill>
                            <a:schemeClr val="tx1"/>
                          </a:solidFill>
                          <a:latin typeface="Microsoft YaHei UI" panose="020B0503020204020204" pitchFamily="34" charset="-122"/>
                          <a:ea typeface="Microsoft YaHei UI" panose="020B0503020204020204" pitchFamily="34" charset="-122"/>
                          <a:cs typeface="+mn-cs"/>
                        </a:rPr>
                        <a:t>Collection</a:t>
                      </a:r>
                      <a:r>
                        <a:rPr lang="zh-CN" altLang="en-US" sz="1600" kern="1200" dirty="0">
                          <a:solidFill>
                            <a:schemeClr val="tx1"/>
                          </a:solidFill>
                          <a:latin typeface="Microsoft YaHei UI" panose="020B0503020204020204" pitchFamily="34" charset="-122"/>
                          <a:ea typeface="Microsoft YaHei UI" panose="020B0503020204020204" pitchFamily="34" charset="-122"/>
                          <a:cs typeface="+mn-cs"/>
                        </a:rPr>
                        <a:t> </a:t>
                      </a:r>
                      <a:r>
                        <a:rPr lang="en-US" altLang="zh-CN" sz="1600" kern="1200" dirty="0">
                          <a:solidFill>
                            <a:schemeClr val="tx1"/>
                          </a:solidFill>
                          <a:latin typeface="Microsoft YaHei UI" panose="020B0503020204020204" pitchFamily="34" charset="-122"/>
                          <a:ea typeface="Microsoft YaHei UI" panose="020B0503020204020204" pitchFamily="34" charset="-122"/>
                          <a:cs typeface="+mn-cs"/>
                        </a:rPr>
                        <a:t>Cost</a:t>
                      </a:r>
                      <a:endParaRPr lang="zh-CN" altLang="en-US" sz="1600" kern="1200" dirty="0">
                        <a:solidFill>
                          <a:schemeClr val="tx1"/>
                        </a:solidFill>
                        <a:latin typeface="Microsoft YaHei UI" panose="020B0503020204020204" pitchFamily="34" charset="-122"/>
                        <a:ea typeface="Microsoft YaHei UI" panose="020B0503020204020204" pitchFamily="34" charset="-122"/>
                        <a:cs typeface="+mn-cs"/>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50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60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70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80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90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5"/>
                  </a:ext>
                </a:extLst>
              </a:tr>
              <a:tr h="512369">
                <a:tc>
                  <a:txBody>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坏账成本</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1600" kern="1200" dirty="0">
                          <a:solidFill>
                            <a:schemeClr val="tx1"/>
                          </a:solidFill>
                          <a:latin typeface="Microsoft YaHei UI" panose="020B0503020204020204" pitchFamily="34" charset="-122"/>
                          <a:ea typeface="Microsoft YaHei UI" panose="020B0503020204020204" pitchFamily="34" charset="-122"/>
                          <a:cs typeface="+mn-cs"/>
                        </a:rPr>
                        <a:t>Bad Debt Cost</a:t>
                      </a:r>
                      <a:endParaRPr lang="zh-CN" altLang="en-US" sz="1600" kern="1200" dirty="0">
                        <a:solidFill>
                          <a:schemeClr val="tx1"/>
                        </a:solidFill>
                        <a:latin typeface="Microsoft YaHei UI" panose="020B0503020204020204" pitchFamily="34" charset="-122"/>
                        <a:ea typeface="Microsoft YaHei UI" panose="020B0503020204020204" pitchFamily="34" charset="-122"/>
                        <a:cs typeface="+mn-cs"/>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70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210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380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560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880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6"/>
                  </a:ext>
                </a:extLst>
              </a:tr>
              <a:tr h="300260">
                <a:tc>
                  <a:txBody>
                    <a:bodyPr/>
                    <a:lstStyle/>
                    <a:p>
                      <a:pPr algn="ctr"/>
                      <a:r>
                        <a:rPr lang="zh-CN" altLang="en-US" sz="2000" kern="1200" dirty="0">
                          <a:solidFill>
                            <a:srgbClr val="FFFF00"/>
                          </a:solidFill>
                          <a:latin typeface="Microsoft YaHei UI" panose="020B0503020204020204" pitchFamily="34" charset="-122"/>
                          <a:ea typeface="Microsoft YaHei UI" panose="020B0503020204020204" pitchFamily="34" charset="-122"/>
                          <a:cs typeface="+mn-cs"/>
                        </a:rPr>
                        <a:t>净收益</a:t>
                      </a:r>
                      <a:endParaRPr lang="en-US" altLang="zh-CN" sz="2000" kern="1200" dirty="0">
                        <a:solidFill>
                          <a:srgbClr val="FFFF00"/>
                        </a:solidFill>
                        <a:latin typeface="Microsoft YaHei UI" panose="020B0503020204020204" pitchFamily="34" charset="-122"/>
                        <a:ea typeface="Microsoft YaHei UI" panose="020B0503020204020204" pitchFamily="34" charset="-122"/>
                        <a:cs typeface="+mn-cs"/>
                      </a:endParaRPr>
                    </a:p>
                    <a:p>
                      <a:pPr algn="ctr"/>
                      <a:r>
                        <a:rPr lang="en-US" altLang="zh-CN" sz="1600" kern="1200" dirty="0">
                          <a:solidFill>
                            <a:schemeClr val="tx1"/>
                          </a:solidFill>
                          <a:latin typeface="Microsoft YaHei UI" panose="020B0503020204020204" pitchFamily="34" charset="-122"/>
                          <a:ea typeface="Microsoft YaHei UI" panose="020B0503020204020204" pitchFamily="34" charset="-122"/>
                          <a:cs typeface="+mn-cs"/>
                        </a:rPr>
                        <a:t>Net Profit </a:t>
                      </a:r>
                      <a:endParaRPr lang="zh-CN" altLang="en-US" sz="1600" kern="1200" dirty="0">
                        <a:solidFill>
                          <a:schemeClr val="tx1"/>
                        </a:solidFill>
                        <a:latin typeface="Microsoft YaHei UI" panose="020B0503020204020204" pitchFamily="34" charset="-122"/>
                        <a:ea typeface="Microsoft YaHei UI" panose="020B0503020204020204" pitchFamily="34" charset="-122"/>
                        <a:cs typeface="+mn-cs"/>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1,780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2,430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2,610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2,560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dirty="0">
                          <a:solidFill>
                            <a:srgbClr val="FFFF00"/>
                          </a:solidFill>
                          <a:latin typeface="Microsoft YaHei UI" panose="020B0503020204020204" pitchFamily="34" charset="-122"/>
                          <a:ea typeface="Microsoft YaHei UI" panose="020B0503020204020204" pitchFamily="34" charset="-122"/>
                        </a:rPr>
                        <a:t>2,180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7"/>
                  </a:ext>
                </a:extLst>
              </a:tr>
            </a:tbl>
          </a:graphicData>
        </a:graphic>
      </p:graphicFrame>
      <p:sp>
        <p:nvSpPr>
          <p:cNvPr id="2" name="文本框 1"/>
          <p:cNvSpPr txBox="1"/>
          <p:nvPr/>
        </p:nvSpPr>
        <p:spPr>
          <a:xfrm>
            <a:off x="5000567" y="951345"/>
            <a:ext cx="1616364" cy="5347855"/>
          </a:xfrm>
          <a:prstGeom prst="rect">
            <a:avLst/>
          </a:prstGeom>
          <a:noFill/>
          <a:ln w="38100">
            <a:solidFill>
              <a:schemeClr val="tx1"/>
            </a:solidFill>
            <a:prstDash val="lgDash"/>
          </a:ln>
        </p:spPr>
        <p:txBody>
          <a:bodyPr wrap="square" rtlCol="0">
            <a:spAutoFit/>
          </a:bodyPr>
          <a:lstStyle/>
          <a:p>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76200" y="144463"/>
            <a:ext cx="7696200" cy="655637"/>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经济订单量 </a:t>
            </a:r>
            <a:r>
              <a:rPr lang="en-US" altLang="zh-CN" sz="2800" kern="0" dirty="0">
                <a:solidFill>
                  <a:schemeClr val="tx1"/>
                </a:solidFill>
                <a:latin typeface="Microsoft YaHei UI" panose="020B0503020204020204" pitchFamily="34" charset="-122"/>
                <a:ea typeface="Microsoft YaHei UI" panose="020B0503020204020204" pitchFamily="34" charset="-122"/>
              </a:rPr>
              <a:t>Economic Order Quantity</a:t>
            </a:r>
            <a:r>
              <a:rPr lang="zh-CN" altLang="en-US" sz="2800" kern="0" dirty="0">
                <a:solidFill>
                  <a:schemeClr val="tx1"/>
                </a:solidFill>
                <a:latin typeface="Microsoft YaHei UI" panose="020B0503020204020204" pitchFamily="34" charset="-122"/>
                <a:ea typeface="Microsoft YaHei UI" panose="020B0503020204020204" pitchFamily="34" charset="-122"/>
              </a:rPr>
              <a:t> </a:t>
            </a:r>
          </a:p>
        </p:txBody>
      </p:sp>
      <p:graphicFrame>
        <p:nvGraphicFramePr>
          <p:cNvPr id="20" name="表格 22"/>
          <p:cNvGraphicFramePr>
            <a:graphicFrameLocks noGrp="1"/>
          </p:cNvGraphicFramePr>
          <p:nvPr/>
        </p:nvGraphicFramePr>
        <p:xfrm>
          <a:off x="302029" y="1502895"/>
          <a:ext cx="8589816" cy="2910236"/>
        </p:xfrm>
        <a:graphic>
          <a:graphicData uri="http://schemas.openxmlformats.org/drawingml/2006/table">
            <a:tbl>
              <a:tblPr firstRow="1" bandRow="1">
                <a:tableStyleId>{5C22544A-7EE6-4342-B048-85BDC9FD1C3A}</a:tableStyleId>
              </a:tblPr>
              <a:tblGrid>
                <a:gridCol w="1791855">
                  <a:extLst>
                    <a:ext uri="{9D8B030D-6E8A-4147-A177-3AD203B41FA5}">
                      <a16:colId xmlns:a16="http://schemas.microsoft.com/office/drawing/2014/main" val="20000"/>
                    </a:ext>
                  </a:extLst>
                </a:gridCol>
                <a:gridCol w="1422400">
                  <a:extLst>
                    <a:ext uri="{9D8B030D-6E8A-4147-A177-3AD203B41FA5}">
                      <a16:colId xmlns:a16="http://schemas.microsoft.com/office/drawing/2014/main" val="20001"/>
                    </a:ext>
                  </a:extLst>
                </a:gridCol>
                <a:gridCol w="1394691">
                  <a:extLst>
                    <a:ext uri="{9D8B030D-6E8A-4147-A177-3AD203B41FA5}">
                      <a16:colId xmlns:a16="http://schemas.microsoft.com/office/drawing/2014/main" val="20002"/>
                    </a:ext>
                  </a:extLst>
                </a:gridCol>
                <a:gridCol w="1311563">
                  <a:extLst>
                    <a:ext uri="{9D8B030D-6E8A-4147-A177-3AD203B41FA5}">
                      <a16:colId xmlns:a16="http://schemas.microsoft.com/office/drawing/2014/main" val="20003"/>
                    </a:ext>
                  </a:extLst>
                </a:gridCol>
                <a:gridCol w="1339273">
                  <a:extLst>
                    <a:ext uri="{9D8B030D-6E8A-4147-A177-3AD203B41FA5}">
                      <a16:colId xmlns:a16="http://schemas.microsoft.com/office/drawing/2014/main" val="20004"/>
                    </a:ext>
                  </a:extLst>
                </a:gridCol>
                <a:gridCol w="1330034">
                  <a:extLst>
                    <a:ext uri="{9D8B030D-6E8A-4147-A177-3AD203B41FA5}">
                      <a16:colId xmlns:a16="http://schemas.microsoft.com/office/drawing/2014/main" val="20005"/>
                    </a:ext>
                  </a:extLst>
                </a:gridCol>
              </a:tblGrid>
              <a:tr h="727559">
                <a:tc>
                  <a:txBody>
                    <a:bodyPr/>
                    <a:lstStyle/>
                    <a:p>
                      <a:pPr algn="ctr"/>
                      <a:r>
                        <a:rPr lang="zh-CN" altLang="en-US" sz="2400" b="0" kern="1200" dirty="0">
                          <a:solidFill>
                            <a:srgbClr val="FFFF00"/>
                          </a:solidFill>
                          <a:latin typeface="Microsoft YaHei UI" panose="020B0503020204020204" pitchFamily="34" charset="-122"/>
                          <a:ea typeface="Microsoft YaHei UI" panose="020B0503020204020204" pitchFamily="34" charset="-122"/>
                          <a:cs typeface="+mn-cs"/>
                        </a:rPr>
                        <a:t>订单量</a:t>
                      </a:r>
                      <a:endParaRPr lang="en-US" altLang="zh-CN" sz="2400" b="0" kern="1200" dirty="0">
                        <a:solidFill>
                          <a:srgbClr val="FFFF00"/>
                        </a:solidFill>
                        <a:latin typeface="Microsoft YaHei UI" panose="020B0503020204020204" pitchFamily="34" charset="-122"/>
                        <a:ea typeface="Microsoft YaHei UI" panose="020B0503020204020204" pitchFamily="34" charset="-122"/>
                        <a:cs typeface="+mn-cs"/>
                      </a:endParaRPr>
                    </a:p>
                    <a:p>
                      <a:pPr algn="ctr"/>
                      <a:r>
                        <a:rPr lang="en-US" altLang="zh-CN" sz="1600" b="0" kern="1200" dirty="0">
                          <a:solidFill>
                            <a:schemeClr val="tx1"/>
                          </a:solidFill>
                          <a:latin typeface="Microsoft YaHei UI" panose="020B0503020204020204" pitchFamily="34" charset="-122"/>
                          <a:ea typeface="Microsoft YaHei UI" panose="020B0503020204020204" pitchFamily="34" charset="-122"/>
                          <a:cs typeface="+mn-cs"/>
                        </a:rPr>
                        <a:t>Order Quantity</a:t>
                      </a:r>
                      <a:endParaRPr lang="zh-CN" altLang="en-US" sz="1600" b="0" kern="1200" dirty="0">
                        <a:solidFill>
                          <a:schemeClr val="tx1"/>
                        </a:solidFill>
                        <a:latin typeface="Microsoft YaHei UI" panose="020B0503020204020204" pitchFamily="34" charset="-122"/>
                        <a:ea typeface="Microsoft YaHei UI" panose="020B0503020204020204" pitchFamily="34" charset="-122"/>
                        <a:cs typeface="+mn-cs"/>
                      </a:endParaRPr>
                    </a:p>
                  </a:txBody>
                  <a:tcPr/>
                </a:tc>
                <a:tc>
                  <a:txBody>
                    <a:bodyPr/>
                    <a:lstStyle/>
                    <a:p>
                      <a:pPr algn="ctr"/>
                      <a:r>
                        <a:rPr lang="en-US" altLang="zh-CN" sz="2000" b="0" dirty="0">
                          <a:solidFill>
                            <a:srgbClr val="FFFF00"/>
                          </a:solidFill>
                          <a:latin typeface="Microsoft YaHei UI" panose="020B0503020204020204" pitchFamily="34" charset="-122"/>
                          <a:ea typeface="Microsoft YaHei UI" panose="020B0503020204020204" pitchFamily="34" charset="-122"/>
                        </a:rPr>
                        <a:t>180</a:t>
                      </a:r>
                    </a:p>
                    <a:p>
                      <a:pPr algn="ctr"/>
                      <a:r>
                        <a:rPr lang="zh-CN" altLang="en-US" sz="2000" b="0" dirty="0">
                          <a:solidFill>
                            <a:srgbClr val="FFFF00"/>
                          </a:solidFill>
                          <a:latin typeface="Microsoft YaHei UI" panose="020B0503020204020204" pitchFamily="34" charset="-122"/>
                          <a:ea typeface="Microsoft YaHei UI" panose="020B0503020204020204" pitchFamily="34" charset="-122"/>
                        </a:rPr>
                        <a:t>（五次）</a:t>
                      </a:r>
                    </a:p>
                  </a:txBody>
                  <a:tcPr/>
                </a:tc>
                <a:tc>
                  <a:txBody>
                    <a:bodyPr/>
                    <a:lstStyle/>
                    <a:p>
                      <a:pPr algn="ctr"/>
                      <a:r>
                        <a:rPr lang="en-US" altLang="zh-CN" sz="2000" b="0" dirty="0">
                          <a:solidFill>
                            <a:srgbClr val="FFFF00"/>
                          </a:solidFill>
                          <a:latin typeface="Microsoft YaHei UI" panose="020B0503020204020204" pitchFamily="34" charset="-122"/>
                          <a:ea typeface="Microsoft YaHei UI" panose="020B0503020204020204" pitchFamily="34" charset="-122"/>
                        </a:rPr>
                        <a:t>225</a:t>
                      </a:r>
                    </a:p>
                    <a:p>
                      <a:pPr algn="ctr"/>
                      <a:r>
                        <a:rPr lang="zh-CN" altLang="en-US" sz="2000" b="0" dirty="0">
                          <a:solidFill>
                            <a:srgbClr val="FFFF00"/>
                          </a:solidFill>
                          <a:latin typeface="Microsoft YaHei UI" panose="020B0503020204020204" pitchFamily="34" charset="-122"/>
                          <a:ea typeface="Microsoft YaHei UI" panose="020B0503020204020204" pitchFamily="34" charset="-122"/>
                        </a:rPr>
                        <a:t>（四次）</a:t>
                      </a:r>
                    </a:p>
                  </a:txBody>
                  <a:tcPr/>
                </a:tc>
                <a:tc>
                  <a:txBody>
                    <a:bodyPr/>
                    <a:lstStyle/>
                    <a:p>
                      <a:pPr algn="ctr"/>
                      <a:r>
                        <a:rPr lang="en-US" altLang="zh-CN" sz="2000" b="0" dirty="0">
                          <a:solidFill>
                            <a:srgbClr val="FFFF00"/>
                          </a:solidFill>
                          <a:latin typeface="Microsoft YaHei UI" panose="020B0503020204020204" pitchFamily="34" charset="-122"/>
                          <a:ea typeface="Microsoft YaHei UI" panose="020B0503020204020204" pitchFamily="34" charset="-122"/>
                        </a:rPr>
                        <a:t>300</a:t>
                      </a:r>
                    </a:p>
                    <a:p>
                      <a:pPr algn="ctr"/>
                      <a:r>
                        <a:rPr lang="zh-CN" altLang="en-US" sz="2000" b="0" dirty="0">
                          <a:solidFill>
                            <a:srgbClr val="FFFF00"/>
                          </a:solidFill>
                          <a:latin typeface="Microsoft YaHei UI" panose="020B0503020204020204" pitchFamily="34" charset="-122"/>
                          <a:ea typeface="Microsoft YaHei UI" panose="020B0503020204020204" pitchFamily="34" charset="-122"/>
                        </a:rPr>
                        <a:t>（三次）</a:t>
                      </a:r>
                    </a:p>
                  </a:txBody>
                  <a:tcPr/>
                </a:tc>
                <a:tc>
                  <a:txBody>
                    <a:bodyPr/>
                    <a:lstStyle/>
                    <a:p>
                      <a:pPr algn="ctr"/>
                      <a:r>
                        <a:rPr lang="en-US" altLang="zh-CN" sz="2000" b="0" dirty="0">
                          <a:solidFill>
                            <a:srgbClr val="FFFF00"/>
                          </a:solidFill>
                          <a:latin typeface="Microsoft YaHei UI" panose="020B0503020204020204" pitchFamily="34" charset="-122"/>
                          <a:ea typeface="Microsoft YaHei UI" panose="020B0503020204020204" pitchFamily="34" charset="-122"/>
                        </a:rPr>
                        <a:t>450</a:t>
                      </a:r>
                    </a:p>
                    <a:p>
                      <a:pPr algn="ctr"/>
                      <a:r>
                        <a:rPr lang="zh-CN" altLang="en-US" sz="2000" b="0" dirty="0">
                          <a:solidFill>
                            <a:srgbClr val="FFFF00"/>
                          </a:solidFill>
                          <a:latin typeface="Microsoft YaHei UI" panose="020B0503020204020204" pitchFamily="34" charset="-122"/>
                          <a:ea typeface="Microsoft YaHei UI" panose="020B0503020204020204" pitchFamily="34" charset="-122"/>
                        </a:rPr>
                        <a:t>（两次）</a:t>
                      </a:r>
                    </a:p>
                  </a:txBody>
                  <a:tcPr/>
                </a:tc>
                <a:tc>
                  <a:txBody>
                    <a:bodyPr/>
                    <a:lstStyle/>
                    <a:p>
                      <a:pPr algn="ctr"/>
                      <a:r>
                        <a:rPr lang="en-US" altLang="zh-CN" sz="2000" b="0" dirty="0">
                          <a:solidFill>
                            <a:srgbClr val="FFFF00"/>
                          </a:solidFill>
                          <a:latin typeface="Microsoft YaHei UI" panose="020B0503020204020204" pitchFamily="34" charset="-122"/>
                          <a:ea typeface="Microsoft YaHei UI" panose="020B0503020204020204" pitchFamily="34" charset="-122"/>
                        </a:rPr>
                        <a:t>900</a:t>
                      </a:r>
                    </a:p>
                    <a:p>
                      <a:pPr algn="ctr"/>
                      <a:r>
                        <a:rPr lang="zh-CN" altLang="en-US" sz="2000" b="0" dirty="0">
                          <a:solidFill>
                            <a:srgbClr val="FFFF00"/>
                          </a:solidFill>
                          <a:latin typeface="Microsoft YaHei UI" panose="020B0503020204020204" pitchFamily="34" charset="-122"/>
                          <a:ea typeface="Microsoft YaHei UI" panose="020B0503020204020204" pitchFamily="34" charset="-122"/>
                        </a:rPr>
                        <a:t>（一次）</a:t>
                      </a:r>
                    </a:p>
                  </a:txBody>
                  <a:tcPr/>
                </a:tc>
                <a:extLst>
                  <a:ext uri="{0D108BD9-81ED-4DB2-BD59-A6C34878D82A}">
                    <a16:rowId xmlns:a16="http://schemas.microsoft.com/office/drawing/2014/main" val="10000"/>
                  </a:ext>
                </a:extLst>
              </a:tr>
              <a:tr h="727559">
                <a:tc>
                  <a:txBody>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采购成本</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1600" dirty="0">
                          <a:solidFill>
                            <a:schemeClr val="tx1"/>
                          </a:solidFill>
                          <a:latin typeface="Microsoft YaHei UI" panose="020B0503020204020204" pitchFamily="34" charset="-122"/>
                          <a:ea typeface="Microsoft YaHei UI" panose="020B0503020204020204" pitchFamily="34" charset="-122"/>
                        </a:rPr>
                        <a:t>Purchasing Cost</a:t>
                      </a:r>
                      <a:endParaRPr lang="zh-CN" altLang="en-US" sz="1600" dirty="0">
                        <a:solidFill>
                          <a:schemeClr val="tx1"/>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b="0" dirty="0">
                          <a:solidFill>
                            <a:srgbClr val="FFFF00"/>
                          </a:solidFill>
                          <a:latin typeface="Microsoft YaHei UI" panose="020B0503020204020204" pitchFamily="34" charset="-122"/>
                          <a:ea typeface="Microsoft YaHei UI" panose="020B0503020204020204" pitchFamily="34" charset="-122"/>
                        </a:rPr>
                        <a:t>2,500</a:t>
                      </a:r>
                      <a:endParaRPr lang="zh-CN" altLang="en-US" sz="2000" b="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b="0" dirty="0">
                          <a:solidFill>
                            <a:srgbClr val="FFFF00"/>
                          </a:solidFill>
                          <a:latin typeface="Microsoft YaHei UI" panose="020B0503020204020204" pitchFamily="34" charset="-122"/>
                          <a:ea typeface="Microsoft YaHei UI" panose="020B0503020204020204" pitchFamily="34" charset="-122"/>
                        </a:rPr>
                        <a:t>2,000</a:t>
                      </a:r>
                      <a:endParaRPr lang="zh-CN" altLang="en-US" sz="2000" b="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b="0" dirty="0">
                          <a:solidFill>
                            <a:srgbClr val="FFFF00"/>
                          </a:solidFill>
                          <a:latin typeface="Microsoft YaHei UI" panose="020B0503020204020204" pitchFamily="34" charset="-122"/>
                          <a:ea typeface="Microsoft YaHei UI" panose="020B0503020204020204" pitchFamily="34" charset="-122"/>
                        </a:rPr>
                        <a:t>1,500</a:t>
                      </a:r>
                      <a:endParaRPr lang="zh-CN" altLang="en-US" sz="2000" b="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b="0" dirty="0">
                          <a:solidFill>
                            <a:srgbClr val="FFFF00"/>
                          </a:solidFill>
                          <a:latin typeface="Microsoft YaHei UI" panose="020B0503020204020204" pitchFamily="34" charset="-122"/>
                          <a:ea typeface="Microsoft YaHei UI" panose="020B0503020204020204" pitchFamily="34" charset="-122"/>
                        </a:rPr>
                        <a:t>1,000</a:t>
                      </a:r>
                      <a:endParaRPr lang="zh-CN" altLang="en-US" sz="2000" b="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b="0" dirty="0">
                          <a:solidFill>
                            <a:srgbClr val="FFFF00"/>
                          </a:solidFill>
                          <a:latin typeface="Microsoft YaHei UI" panose="020B0503020204020204" pitchFamily="34" charset="-122"/>
                          <a:ea typeface="Microsoft YaHei UI" panose="020B0503020204020204" pitchFamily="34" charset="-122"/>
                        </a:rPr>
                        <a:t>500</a:t>
                      </a:r>
                      <a:endParaRPr lang="zh-CN" altLang="en-US" sz="2000" b="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1"/>
                  </a:ext>
                </a:extLst>
              </a:tr>
              <a:tr h="727559">
                <a:tc>
                  <a:txBody>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持有成本</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1600" kern="1200" dirty="0">
                          <a:solidFill>
                            <a:schemeClr val="tx1"/>
                          </a:solidFill>
                          <a:latin typeface="Microsoft YaHei UI" panose="020B0503020204020204" pitchFamily="34" charset="-122"/>
                          <a:ea typeface="Microsoft YaHei UI" panose="020B0503020204020204" pitchFamily="34" charset="-122"/>
                          <a:cs typeface="+mn-cs"/>
                        </a:rPr>
                        <a:t>Carrying</a:t>
                      </a:r>
                      <a:r>
                        <a:rPr lang="zh-CN" altLang="en-US" sz="1600" kern="1200" dirty="0">
                          <a:solidFill>
                            <a:schemeClr val="tx1"/>
                          </a:solidFill>
                          <a:latin typeface="Microsoft YaHei UI" panose="020B0503020204020204" pitchFamily="34" charset="-122"/>
                          <a:ea typeface="Microsoft YaHei UI" panose="020B0503020204020204" pitchFamily="34" charset="-122"/>
                          <a:cs typeface="+mn-cs"/>
                        </a:rPr>
                        <a:t> </a:t>
                      </a:r>
                      <a:r>
                        <a:rPr lang="en-US" altLang="zh-CN" sz="1600" kern="1200" dirty="0">
                          <a:solidFill>
                            <a:schemeClr val="tx1"/>
                          </a:solidFill>
                          <a:latin typeface="Microsoft YaHei UI" panose="020B0503020204020204" pitchFamily="34" charset="-122"/>
                          <a:ea typeface="Microsoft YaHei UI" panose="020B0503020204020204" pitchFamily="34" charset="-122"/>
                          <a:cs typeface="+mn-cs"/>
                        </a:rPr>
                        <a:t>Cost</a:t>
                      </a:r>
                      <a:endParaRPr lang="zh-CN" altLang="en-US" sz="1600" kern="1200" dirty="0">
                        <a:solidFill>
                          <a:schemeClr val="tx1"/>
                        </a:solidFill>
                        <a:latin typeface="Microsoft YaHei UI" panose="020B0503020204020204" pitchFamily="34" charset="-122"/>
                        <a:ea typeface="Microsoft YaHei UI" panose="020B0503020204020204" pitchFamily="34" charset="-122"/>
                        <a:cs typeface="+mn-cs"/>
                      </a:endParaRPr>
                    </a:p>
                  </a:txBody>
                  <a:tcPr>
                    <a:noFill/>
                  </a:tcPr>
                </a:tc>
                <a:tc>
                  <a:txBody>
                    <a:bodyPr/>
                    <a:lstStyle/>
                    <a:p>
                      <a:pPr algn="ctr">
                        <a:lnSpc>
                          <a:spcPct val="150000"/>
                        </a:lnSpc>
                      </a:pPr>
                      <a:r>
                        <a:rPr lang="en-US" altLang="zh-CN" sz="2000" b="0" dirty="0">
                          <a:solidFill>
                            <a:srgbClr val="FFFF00"/>
                          </a:solidFill>
                          <a:latin typeface="Microsoft YaHei UI" panose="020B0503020204020204" pitchFamily="34" charset="-122"/>
                          <a:ea typeface="Microsoft YaHei UI" panose="020B0503020204020204" pitchFamily="34" charset="-122"/>
                        </a:rPr>
                        <a:t>900</a:t>
                      </a:r>
                      <a:endParaRPr lang="zh-CN" altLang="en-US" sz="2000" b="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b="0" dirty="0">
                          <a:solidFill>
                            <a:srgbClr val="FFFF00"/>
                          </a:solidFill>
                          <a:latin typeface="Microsoft YaHei UI" panose="020B0503020204020204" pitchFamily="34" charset="-122"/>
                          <a:ea typeface="Microsoft YaHei UI" panose="020B0503020204020204" pitchFamily="34" charset="-122"/>
                        </a:rPr>
                        <a:t>1,125</a:t>
                      </a:r>
                      <a:endParaRPr lang="zh-CN" altLang="en-US" sz="2000" b="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b="0" dirty="0">
                          <a:solidFill>
                            <a:srgbClr val="FFFF00"/>
                          </a:solidFill>
                          <a:latin typeface="Microsoft YaHei UI" panose="020B0503020204020204" pitchFamily="34" charset="-122"/>
                          <a:ea typeface="Microsoft YaHei UI" panose="020B0503020204020204" pitchFamily="34" charset="-122"/>
                        </a:rPr>
                        <a:t>1,500</a:t>
                      </a:r>
                      <a:endParaRPr lang="zh-CN" altLang="en-US" sz="2000" b="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b="0" dirty="0">
                          <a:solidFill>
                            <a:srgbClr val="FFFF00"/>
                          </a:solidFill>
                          <a:latin typeface="Microsoft YaHei UI" panose="020B0503020204020204" pitchFamily="34" charset="-122"/>
                          <a:ea typeface="Microsoft YaHei UI" panose="020B0503020204020204" pitchFamily="34" charset="-122"/>
                        </a:rPr>
                        <a:t>2,250</a:t>
                      </a:r>
                      <a:endParaRPr lang="zh-CN" altLang="en-US" sz="2000" b="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b="0" dirty="0">
                          <a:solidFill>
                            <a:srgbClr val="FFFF00"/>
                          </a:solidFill>
                          <a:latin typeface="Microsoft YaHei UI" panose="020B0503020204020204" pitchFamily="34" charset="-122"/>
                          <a:ea typeface="Microsoft YaHei UI" panose="020B0503020204020204" pitchFamily="34" charset="-122"/>
                        </a:rPr>
                        <a:t>4,500</a:t>
                      </a:r>
                      <a:endParaRPr lang="zh-CN" altLang="en-US" sz="2000" b="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2"/>
                  </a:ext>
                </a:extLst>
              </a:tr>
              <a:tr h="727559">
                <a:tc>
                  <a:txBody>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总成本</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1600" kern="1200" dirty="0">
                          <a:solidFill>
                            <a:schemeClr val="tx1"/>
                          </a:solidFill>
                          <a:latin typeface="Microsoft YaHei UI" panose="020B0503020204020204" pitchFamily="34" charset="-122"/>
                          <a:ea typeface="Microsoft YaHei UI" panose="020B0503020204020204" pitchFamily="34" charset="-122"/>
                          <a:cs typeface="+mn-cs"/>
                        </a:rPr>
                        <a:t>Total Cost</a:t>
                      </a:r>
                      <a:endParaRPr lang="zh-CN" altLang="en-US" sz="1600" kern="1200" dirty="0">
                        <a:solidFill>
                          <a:schemeClr val="tx1"/>
                        </a:solidFill>
                        <a:latin typeface="Microsoft YaHei UI" panose="020B0503020204020204" pitchFamily="34" charset="-122"/>
                        <a:ea typeface="Microsoft YaHei UI" panose="020B0503020204020204" pitchFamily="34" charset="-122"/>
                        <a:cs typeface="+mn-cs"/>
                      </a:endParaRPr>
                    </a:p>
                  </a:txBody>
                  <a:tcPr>
                    <a:noFill/>
                  </a:tcPr>
                </a:tc>
                <a:tc>
                  <a:txBody>
                    <a:bodyPr/>
                    <a:lstStyle/>
                    <a:p>
                      <a:pPr algn="ctr">
                        <a:lnSpc>
                          <a:spcPct val="150000"/>
                        </a:lnSpc>
                      </a:pPr>
                      <a:r>
                        <a:rPr lang="en-US" altLang="zh-CN" sz="2000" b="0" dirty="0">
                          <a:solidFill>
                            <a:srgbClr val="FFFF00"/>
                          </a:solidFill>
                          <a:latin typeface="Microsoft YaHei UI" panose="020B0503020204020204" pitchFamily="34" charset="-122"/>
                          <a:ea typeface="Microsoft YaHei UI" panose="020B0503020204020204" pitchFamily="34" charset="-122"/>
                        </a:rPr>
                        <a:t>3,400</a:t>
                      </a:r>
                      <a:endParaRPr lang="zh-CN" altLang="en-US" sz="2000" b="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b="0" dirty="0">
                          <a:solidFill>
                            <a:srgbClr val="FFFF00"/>
                          </a:solidFill>
                          <a:latin typeface="Microsoft YaHei UI" panose="020B0503020204020204" pitchFamily="34" charset="-122"/>
                          <a:ea typeface="Microsoft YaHei UI" panose="020B0503020204020204" pitchFamily="34" charset="-122"/>
                        </a:rPr>
                        <a:t>3,125</a:t>
                      </a:r>
                      <a:endParaRPr lang="zh-CN" altLang="en-US" sz="2000" b="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b="0" dirty="0">
                          <a:solidFill>
                            <a:srgbClr val="FFFF00"/>
                          </a:solidFill>
                          <a:latin typeface="Microsoft YaHei UI" panose="020B0503020204020204" pitchFamily="34" charset="-122"/>
                          <a:ea typeface="Microsoft YaHei UI" panose="020B0503020204020204" pitchFamily="34" charset="-122"/>
                        </a:rPr>
                        <a:t>3,000</a:t>
                      </a:r>
                      <a:endParaRPr lang="zh-CN" altLang="en-US" sz="2000" b="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b="0" dirty="0">
                          <a:solidFill>
                            <a:srgbClr val="FFFF00"/>
                          </a:solidFill>
                          <a:latin typeface="Microsoft YaHei UI" panose="020B0503020204020204" pitchFamily="34" charset="-122"/>
                          <a:ea typeface="Microsoft YaHei UI" panose="020B0503020204020204" pitchFamily="34" charset="-122"/>
                        </a:rPr>
                        <a:t>3,250</a:t>
                      </a:r>
                      <a:endParaRPr lang="zh-CN" altLang="en-US" sz="2000" b="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lnSpc>
                          <a:spcPct val="150000"/>
                        </a:lnSpc>
                      </a:pPr>
                      <a:r>
                        <a:rPr lang="en-US" altLang="zh-CN" sz="2000" b="0" dirty="0">
                          <a:solidFill>
                            <a:srgbClr val="FFFF00"/>
                          </a:solidFill>
                          <a:latin typeface="Microsoft YaHei UI" panose="020B0503020204020204" pitchFamily="34" charset="-122"/>
                          <a:ea typeface="Microsoft YaHei UI" panose="020B0503020204020204" pitchFamily="34" charset="-122"/>
                        </a:rPr>
                        <a:t>5,000</a:t>
                      </a:r>
                      <a:endParaRPr lang="zh-CN" altLang="en-US" sz="2000" b="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3"/>
                  </a:ext>
                </a:extLst>
              </a:tr>
            </a:tbl>
          </a:graphicData>
        </a:graphic>
      </p:graphicFrame>
      <p:sp>
        <p:nvSpPr>
          <p:cNvPr id="4" name="文本框 3"/>
          <p:cNvSpPr txBox="1"/>
          <p:nvPr/>
        </p:nvSpPr>
        <p:spPr>
          <a:xfrm>
            <a:off x="4753963" y="1272773"/>
            <a:ext cx="1616364" cy="3416320"/>
          </a:xfrm>
          <a:prstGeom prst="rect">
            <a:avLst/>
          </a:prstGeom>
          <a:noFill/>
          <a:ln w="38100">
            <a:solidFill>
              <a:schemeClr val="tx1"/>
            </a:solidFill>
            <a:prstDash val="lgDash"/>
          </a:ln>
        </p:spPr>
        <p:txBody>
          <a:bodyPr wrap="square" rtlCol="0">
            <a:spAutoFit/>
          </a:bodyPr>
          <a:lstStyle/>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 name="Rectangle 2"/>
          <p:cNvSpPr txBox="1">
            <a:spLocks noChangeArrowheads="1"/>
          </p:cNvSpPr>
          <p:nvPr/>
        </p:nvSpPr>
        <p:spPr bwMode="auto">
          <a:xfrm>
            <a:off x="72975" y="215266"/>
            <a:ext cx="9235440" cy="615316"/>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平均存货量 </a:t>
            </a:r>
            <a:r>
              <a:rPr lang="en-US" altLang="zh-CN" sz="2800" kern="0" dirty="0">
                <a:solidFill>
                  <a:schemeClr val="tx1"/>
                </a:solidFill>
                <a:latin typeface="Microsoft YaHei UI" panose="020B0503020204020204" pitchFamily="34" charset="-122"/>
                <a:ea typeface="Microsoft YaHei UI" panose="020B0503020204020204" pitchFamily="34" charset="-122"/>
              </a:rPr>
              <a:t>Average Inventory</a:t>
            </a:r>
            <a:r>
              <a:rPr lang="zh-CN" altLang="en-US" sz="2800" kern="0" dirty="0">
                <a:solidFill>
                  <a:schemeClr val="tx1"/>
                </a:solidFill>
                <a:latin typeface="Microsoft YaHei UI" panose="020B0503020204020204" pitchFamily="34" charset="-122"/>
                <a:ea typeface="Microsoft YaHei UI" panose="020B0503020204020204" pitchFamily="34" charset="-122"/>
              </a:rPr>
              <a:t> </a:t>
            </a:r>
            <a:r>
              <a:rPr lang="en-US" altLang="zh-CN" sz="2800" kern="0" dirty="0">
                <a:solidFill>
                  <a:schemeClr val="tx1"/>
                </a:solidFill>
                <a:latin typeface="Microsoft YaHei UI" panose="020B0503020204020204" pitchFamily="34" charset="-122"/>
                <a:ea typeface="Microsoft YaHei UI" panose="020B0503020204020204" pitchFamily="34" charset="-122"/>
              </a:rPr>
              <a:t>Quantity</a:t>
            </a:r>
            <a:r>
              <a:rPr lang="zh-CN" altLang="en-US" sz="2800" kern="0" dirty="0">
                <a:solidFill>
                  <a:schemeClr val="tx1"/>
                </a:solidFill>
                <a:latin typeface="Microsoft YaHei UI" panose="020B0503020204020204" pitchFamily="34" charset="-122"/>
                <a:ea typeface="Microsoft YaHei UI" panose="020B0503020204020204" pitchFamily="34" charset="-122"/>
              </a:rPr>
              <a:t> </a:t>
            </a:r>
          </a:p>
        </p:txBody>
      </p:sp>
      <p:grpSp>
        <p:nvGrpSpPr>
          <p:cNvPr id="92163" name="Group 3"/>
          <p:cNvGrpSpPr/>
          <p:nvPr/>
        </p:nvGrpSpPr>
        <p:grpSpPr bwMode="auto">
          <a:xfrm>
            <a:off x="343595" y="1283399"/>
            <a:ext cx="8224055" cy="4846317"/>
            <a:chOff x="-37460" y="2"/>
            <a:chExt cx="6393473" cy="3659946"/>
          </a:xfrm>
        </p:grpSpPr>
        <p:cxnSp>
          <p:nvCxnSpPr>
            <p:cNvPr id="6" name="Straight Arrow Connector 5"/>
            <p:cNvCxnSpPr/>
            <p:nvPr/>
          </p:nvCxnSpPr>
          <p:spPr>
            <a:xfrm>
              <a:off x="1176361" y="3189507"/>
              <a:ext cx="5105964" cy="0"/>
            </a:xfrm>
            <a:prstGeom prst="straightConnector1">
              <a:avLst/>
            </a:prstGeom>
            <a:ln>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a:xfrm flipV="1">
              <a:off x="1176361" y="2"/>
              <a:ext cx="0" cy="3189505"/>
            </a:xfrm>
            <a:prstGeom prst="straightConnector1">
              <a:avLst/>
            </a:prstGeom>
            <a:ln>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8" name="TextBox 8"/>
            <p:cNvSpPr txBox="1"/>
            <p:nvPr/>
          </p:nvSpPr>
          <p:spPr>
            <a:xfrm>
              <a:off x="92532" y="26937"/>
              <a:ext cx="1080757" cy="793220"/>
            </a:xfrm>
            <a:prstGeom prst="rect">
              <a:avLst/>
            </a:prstGeom>
            <a:noFill/>
            <a:ln>
              <a:noFill/>
            </a:ln>
          </p:spPr>
          <p:txBody>
            <a:bodyPr/>
            <a:lstStyle/>
            <a:p>
              <a:pPr>
                <a:defRPr/>
              </a:pPr>
              <a:r>
                <a:rPr lang="zh-CN" altLang="en-US" sz="2000" dirty="0">
                  <a:solidFill>
                    <a:srgbClr val="FFFF00"/>
                  </a:solidFill>
                  <a:latin typeface="Microsoft YaHei UI" panose="020B0503020204020204" pitchFamily="34" charset="-122"/>
                  <a:ea typeface="Microsoft YaHei UI" panose="020B0503020204020204" pitchFamily="34" charset="-122"/>
                  <a:cs typeface="Times New Roman" panose="02020603050405020304"/>
                </a:rPr>
                <a:t>存货水平</a:t>
              </a:r>
              <a:endParaRPr lang="en-US" altLang="zh-CN" sz="2000" dirty="0">
                <a:solidFill>
                  <a:srgbClr val="FFFF00"/>
                </a:solidFill>
                <a:latin typeface="Microsoft YaHei UI" panose="020B0503020204020204" pitchFamily="34" charset="-122"/>
                <a:ea typeface="Microsoft YaHei UI" panose="020B0503020204020204" pitchFamily="34" charset="-122"/>
                <a:cs typeface="Times New Roman" panose="02020603050405020304"/>
              </a:endParaRPr>
            </a:p>
            <a:p>
              <a:pPr>
                <a:defRPr/>
              </a:pPr>
              <a:r>
                <a:rPr lang="en-US" altLang="zh-CN" sz="2000" dirty="0">
                  <a:latin typeface="Microsoft YaHei UI" panose="020B0503020204020204" pitchFamily="34" charset="-122"/>
                  <a:ea typeface="Microsoft YaHei UI" panose="020B0503020204020204" pitchFamily="34" charset="-122"/>
                  <a:cs typeface="Times New Roman" panose="02020603050405020304"/>
                </a:rPr>
                <a:t>Inventory</a:t>
              </a:r>
            </a:p>
            <a:p>
              <a:pPr>
                <a:defRPr/>
              </a:pPr>
              <a:r>
                <a:rPr lang="en-US" altLang="zh-CN" sz="2000" dirty="0">
                  <a:latin typeface="Microsoft YaHei UI" panose="020B0503020204020204" pitchFamily="34" charset="-122"/>
                  <a:ea typeface="Microsoft YaHei UI" panose="020B0503020204020204" pitchFamily="34" charset="-122"/>
                  <a:cs typeface="Times New Roman" panose="02020603050405020304"/>
                </a:rPr>
                <a:t>Level</a:t>
              </a:r>
              <a:endParaRPr lang="zh-CN" altLang="en-US" sz="2000" dirty="0">
                <a:latin typeface="Microsoft YaHei UI" panose="020B0503020204020204" pitchFamily="34" charset="-122"/>
                <a:ea typeface="Microsoft YaHei UI" panose="020B0503020204020204" pitchFamily="34" charset="-122"/>
                <a:cs typeface="Times New Roman" panose="02020603050405020304"/>
              </a:endParaRPr>
            </a:p>
          </p:txBody>
        </p:sp>
        <p:sp>
          <p:nvSpPr>
            <p:cNvPr id="9" name="TextBox 18"/>
            <p:cNvSpPr txBox="1"/>
            <p:nvPr/>
          </p:nvSpPr>
          <p:spPr>
            <a:xfrm>
              <a:off x="5085073" y="3251369"/>
              <a:ext cx="1120491" cy="408579"/>
            </a:xfrm>
            <a:prstGeom prst="rect">
              <a:avLst/>
            </a:prstGeom>
            <a:noFill/>
            <a:ln>
              <a:noFill/>
            </a:ln>
          </p:spPr>
          <p:txBody>
            <a:bodyPr/>
            <a:lstStyle/>
            <a:p>
              <a:pPr>
                <a:defRPr/>
              </a:pPr>
              <a:r>
                <a:rPr lang="zh-CN" altLang="en-US" sz="2000" dirty="0">
                  <a:solidFill>
                    <a:srgbClr val="FFFF00"/>
                  </a:solidFill>
                  <a:latin typeface="Microsoft YaHei UI" panose="020B0503020204020204" pitchFamily="34" charset="-122"/>
                  <a:ea typeface="Microsoft YaHei UI" panose="020B0503020204020204" pitchFamily="34" charset="-122"/>
                  <a:cs typeface="Times New Roman" panose="02020603050405020304"/>
                </a:rPr>
                <a:t>时间 </a:t>
              </a:r>
              <a:r>
                <a:rPr lang="en-US" altLang="zh-CN" sz="2000" dirty="0">
                  <a:latin typeface="Microsoft YaHei UI" panose="020B0503020204020204" pitchFamily="34" charset="-122"/>
                  <a:ea typeface="Microsoft YaHei UI" panose="020B0503020204020204" pitchFamily="34" charset="-122"/>
                  <a:cs typeface="Times New Roman" panose="02020603050405020304"/>
                </a:rPr>
                <a:t>Time </a:t>
              </a:r>
              <a:endParaRPr lang="zh-CN" altLang="en-US" sz="2000" dirty="0">
                <a:latin typeface="Microsoft YaHei UI" panose="020B0503020204020204" pitchFamily="34" charset="-122"/>
                <a:ea typeface="Microsoft YaHei UI" panose="020B0503020204020204" pitchFamily="34" charset="-122"/>
                <a:cs typeface="宋体" panose="02010600030101010101" pitchFamily="2" charset="-122"/>
              </a:endParaRPr>
            </a:p>
          </p:txBody>
        </p:sp>
        <p:cxnSp>
          <p:nvCxnSpPr>
            <p:cNvPr id="10" name="Straight Connector 9"/>
            <p:cNvCxnSpPr/>
            <p:nvPr/>
          </p:nvCxnSpPr>
          <p:spPr>
            <a:xfrm>
              <a:off x="1176361" y="991238"/>
              <a:ext cx="1601179" cy="167603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flipV="1">
              <a:off x="2777540" y="991238"/>
              <a:ext cx="0" cy="167603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a:off x="2777540" y="991238"/>
              <a:ext cx="1676402" cy="167603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flipV="1">
              <a:off x="4453942" y="991238"/>
              <a:ext cx="0" cy="167603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a:off x="4453942" y="991238"/>
              <a:ext cx="1599644" cy="167603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15" name="TextBox 34"/>
            <p:cNvSpPr txBox="1"/>
            <p:nvPr/>
          </p:nvSpPr>
          <p:spPr>
            <a:xfrm>
              <a:off x="92532" y="804212"/>
              <a:ext cx="1086896" cy="539235"/>
            </a:xfrm>
            <a:prstGeom prst="rect">
              <a:avLst/>
            </a:prstGeom>
            <a:noFill/>
            <a:ln>
              <a:noFill/>
            </a:ln>
          </p:spPr>
          <p:txBody>
            <a:bodyPr/>
            <a:lstStyle/>
            <a:p>
              <a:pPr>
                <a:defRPr/>
              </a:pPr>
              <a:r>
                <a:rPr lang="zh-CN" altLang="en-US" sz="2000" dirty="0">
                  <a:solidFill>
                    <a:srgbClr val="FFFF00"/>
                  </a:solidFill>
                  <a:latin typeface="Microsoft YaHei UI" panose="020B0503020204020204" pitchFamily="34" charset="-122"/>
                  <a:ea typeface="Microsoft YaHei UI" panose="020B0503020204020204" pitchFamily="34" charset="-122"/>
                  <a:cs typeface="Times New Roman" panose="02020603050405020304"/>
                </a:rPr>
                <a:t>订单数量</a:t>
              </a:r>
              <a:endParaRPr lang="en-US" altLang="zh-CN" sz="2000" dirty="0">
                <a:solidFill>
                  <a:srgbClr val="FFFF00"/>
                </a:solidFill>
                <a:latin typeface="Microsoft YaHei UI" panose="020B0503020204020204" pitchFamily="34" charset="-122"/>
                <a:ea typeface="Microsoft YaHei UI" panose="020B0503020204020204" pitchFamily="34" charset="-122"/>
                <a:cs typeface="Times New Roman" panose="02020603050405020304"/>
              </a:endParaRPr>
            </a:p>
            <a:p>
              <a:pPr>
                <a:defRPr/>
              </a:pPr>
              <a:r>
                <a:rPr lang="en-US" altLang="zh-CN" sz="2000" dirty="0">
                  <a:latin typeface="Microsoft YaHei UI" panose="020B0503020204020204" pitchFamily="34" charset="-122"/>
                  <a:ea typeface="Microsoft YaHei UI" panose="020B0503020204020204" pitchFamily="34" charset="-122"/>
                  <a:cs typeface="Times New Roman" panose="02020603050405020304"/>
                </a:rPr>
                <a:t>Order</a:t>
              </a:r>
              <a:endParaRPr lang="zh-CN" altLang="en-US" sz="2000" dirty="0">
                <a:latin typeface="Microsoft YaHei UI" panose="020B0503020204020204" pitchFamily="34" charset="-122"/>
                <a:ea typeface="Microsoft YaHei UI" panose="020B0503020204020204" pitchFamily="34" charset="-122"/>
                <a:cs typeface="Times New Roman" panose="02020603050405020304"/>
              </a:endParaRPr>
            </a:p>
          </p:txBody>
        </p:sp>
        <p:cxnSp>
          <p:nvCxnSpPr>
            <p:cNvPr id="16" name="Straight Connector 15"/>
            <p:cNvCxnSpPr/>
            <p:nvPr/>
          </p:nvCxnSpPr>
          <p:spPr>
            <a:xfrm flipV="1">
              <a:off x="1173291" y="1887521"/>
              <a:ext cx="5032276" cy="172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Box 37"/>
            <p:cNvSpPr txBox="1"/>
            <p:nvPr/>
          </p:nvSpPr>
          <p:spPr>
            <a:xfrm>
              <a:off x="5330522" y="1435783"/>
              <a:ext cx="1025491" cy="428720"/>
            </a:xfrm>
            <a:prstGeom prst="rect">
              <a:avLst/>
            </a:prstGeom>
            <a:noFill/>
            <a:ln>
              <a:noFill/>
            </a:ln>
          </p:spPr>
          <p:txBody>
            <a:bodyPr/>
            <a:lstStyle/>
            <a:p>
              <a:pPr>
                <a:defRPr/>
              </a:pPr>
              <a:r>
                <a:rPr lang="zh-CN" altLang="en-US" sz="2000" dirty="0">
                  <a:solidFill>
                    <a:srgbClr val="FFFF00"/>
                  </a:solidFill>
                  <a:latin typeface="Microsoft YaHei UI" panose="020B0503020204020204" pitchFamily="34" charset="-122"/>
                  <a:ea typeface="Microsoft YaHei UI" panose="020B0503020204020204" pitchFamily="34" charset="-122"/>
                  <a:cs typeface="Times New Roman" panose="02020603050405020304"/>
                </a:rPr>
                <a:t>平均存货</a:t>
              </a:r>
              <a:endParaRPr lang="zh-CN" altLang="en-US" sz="2000" dirty="0">
                <a:solidFill>
                  <a:srgbClr val="FFFF00"/>
                </a:solidFill>
                <a:latin typeface="Microsoft YaHei UI" panose="020B0503020204020204" pitchFamily="34" charset="-122"/>
                <a:ea typeface="Microsoft YaHei UI" panose="020B0503020204020204" pitchFamily="34" charset="-122"/>
                <a:cs typeface="宋体" panose="02010600030101010101" pitchFamily="2" charset="-122"/>
              </a:endParaRPr>
            </a:p>
          </p:txBody>
        </p:sp>
        <p:sp>
          <p:nvSpPr>
            <p:cNvPr id="18" name="TextBox 38"/>
            <p:cNvSpPr txBox="1"/>
            <p:nvPr/>
          </p:nvSpPr>
          <p:spPr>
            <a:xfrm>
              <a:off x="-37460" y="1343447"/>
              <a:ext cx="1154445" cy="1136622"/>
            </a:xfrm>
            <a:prstGeom prst="rect">
              <a:avLst/>
            </a:prstGeom>
            <a:noFill/>
            <a:ln>
              <a:noFill/>
            </a:ln>
          </p:spPr>
          <p:txBody>
            <a:bodyPr/>
            <a:lstStyle/>
            <a:p>
              <a:pPr>
                <a:defRPr/>
              </a:pPr>
              <a:r>
                <a:rPr lang="zh-CN" altLang="en-US" sz="2000" dirty="0">
                  <a:solidFill>
                    <a:srgbClr val="FFFF00"/>
                  </a:solidFill>
                  <a:latin typeface="Microsoft YaHei UI" panose="020B0503020204020204" pitchFamily="34" charset="-122"/>
                  <a:ea typeface="Microsoft YaHei UI" panose="020B0503020204020204" pitchFamily="34" charset="-122"/>
                  <a:cs typeface="Times New Roman" panose="02020603050405020304"/>
                </a:rPr>
                <a:t>订单数量</a:t>
              </a:r>
              <a:r>
                <a:rPr lang="en-US" sz="2000" dirty="0">
                  <a:solidFill>
                    <a:srgbClr val="FFFF00"/>
                  </a:solidFill>
                  <a:latin typeface="Microsoft YaHei UI" panose="020B0503020204020204" pitchFamily="34" charset="-122"/>
                  <a:ea typeface="Microsoft YaHei UI" panose="020B0503020204020204" pitchFamily="34" charset="-122"/>
                  <a:cs typeface="Times New Roman" panose="02020603050405020304"/>
                </a:rPr>
                <a:t>/2</a:t>
              </a:r>
              <a:r>
                <a:rPr lang="zh-CN" altLang="en-US" sz="2000" dirty="0">
                  <a:solidFill>
                    <a:srgbClr val="FFFF00"/>
                  </a:solidFill>
                  <a:latin typeface="Microsoft YaHei UI" panose="020B0503020204020204" pitchFamily="34" charset="-122"/>
                  <a:ea typeface="Microsoft YaHei UI" panose="020B0503020204020204" pitchFamily="34" charset="-122"/>
                  <a:cs typeface="Times New Roman" panose="02020603050405020304"/>
                </a:rPr>
                <a:t> </a:t>
              </a:r>
              <a:endParaRPr lang="en-US" altLang="zh-CN" sz="2000" dirty="0">
                <a:solidFill>
                  <a:srgbClr val="FFFF00"/>
                </a:solidFill>
                <a:latin typeface="Microsoft YaHei UI" panose="020B0503020204020204" pitchFamily="34" charset="-122"/>
                <a:ea typeface="Microsoft YaHei UI" panose="020B0503020204020204" pitchFamily="34" charset="-122"/>
                <a:cs typeface="Times New Roman" panose="02020603050405020304"/>
              </a:endParaRPr>
            </a:p>
            <a:p>
              <a:pPr>
                <a:defRPr/>
              </a:pPr>
              <a:r>
                <a:rPr lang="en-US" sz="2000" dirty="0">
                  <a:solidFill>
                    <a:srgbClr val="FFFF00"/>
                  </a:solidFill>
                  <a:latin typeface="Microsoft YaHei UI" panose="020B0503020204020204" pitchFamily="34" charset="-122"/>
                  <a:ea typeface="Microsoft YaHei UI" panose="020B0503020204020204" pitchFamily="34" charset="-122"/>
                  <a:cs typeface="Times New Roman" panose="02020603050405020304"/>
                </a:rPr>
                <a:t>+</a:t>
              </a:r>
              <a:r>
                <a:rPr lang="zh-CN" altLang="en-US" sz="2000" dirty="0">
                  <a:solidFill>
                    <a:srgbClr val="FFFF00"/>
                  </a:solidFill>
                  <a:latin typeface="Microsoft YaHei UI" panose="020B0503020204020204" pitchFamily="34" charset="-122"/>
                  <a:ea typeface="Microsoft YaHei UI" panose="020B0503020204020204" pitchFamily="34" charset="-122"/>
                  <a:cs typeface="Times New Roman" panose="02020603050405020304"/>
                </a:rPr>
                <a:t> 安全存货</a:t>
              </a:r>
              <a:endParaRPr lang="en-US" altLang="zh-CN" sz="2000" dirty="0">
                <a:solidFill>
                  <a:srgbClr val="FFFF00"/>
                </a:solidFill>
                <a:latin typeface="Microsoft YaHei UI" panose="020B0503020204020204" pitchFamily="34" charset="-122"/>
                <a:ea typeface="Microsoft YaHei UI" panose="020B0503020204020204" pitchFamily="34" charset="-122"/>
                <a:cs typeface="Times New Roman" panose="02020603050405020304"/>
              </a:endParaRPr>
            </a:p>
            <a:p>
              <a:pPr>
                <a:defRPr/>
              </a:pPr>
              <a:r>
                <a:rPr lang="en-US" altLang="zh-CN" sz="2000" dirty="0">
                  <a:latin typeface="Microsoft YaHei UI" panose="020B0503020204020204" pitchFamily="34" charset="-122"/>
                  <a:ea typeface="Microsoft YaHei UI" panose="020B0503020204020204" pitchFamily="34" charset="-122"/>
                  <a:cs typeface="Times New Roman" panose="02020603050405020304"/>
                </a:rPr>
                <a:t>Order/2+</a:t>
              </a:r>
            </a:p>
            <a:p>
              <a:pPr>
                <a:defRPr/>
              </a:pPr>
              <a:r>
                <a:rPr lang="en-US" altLang="zh-CN" sz="2000" dirty="0">
                  <a:latin typeface="Microsoft YaHei UI" panose="020B0503020204020204" pitchFamily="34" charset="-122"/>
                  <a:ea typeface="Microsoft YaHei UI" panose="020B0503020204020204" pitchFamily="34" charset="-122"/>
                  <a:cs typeface="Times New Roman" panose="02020603050405020304"/>
                </a:rPr>
                <a:t>safety inventory</a:t>
              </a:r>
              <a:endParaRPr lang="zh-CN" altLang="en-US" sz="2000" dirty="0">
                <a:latin typeface="Microsoft YaHei UI" panose="020B0503020204020204" pitchFamily="34" charset="-122"/>
                <a:ea typeface="Microsoft YaHei UI" panose="020B0503020204020204" pitchFamily="34" charset="-122"/>
                <a:cs typeface="Times New Roman" panose="02020603050405020304"/>
              </a:endParaRPr>
            </a:p>
          </p:txBody>
        </p:sp>
      </p:grpSp>
      <p:cxnSp>
        <p:nvCxnSpPr>
          <p:cNvPr id="92164" name="Straight Connector 2"/>
          <p:cNvCxnSpPr>
            <a:cxnSpLocks noChangeShapeType="1"/>
          </p:cNvCxnSpPr>
          <p:nvPr/>
        </p:nvCxnSpPr>
        <p:spPr bwMode="auto">
          <a:xfrm>
            <a:off x="1901007" y="4849556"/>
            <a:ext cx="6360338" cy="0"/>
          </a:xfrm>
          <a:prstGeom prst="line">
            <a:avLst/>
          </a:prstGeom>
          <a:noFill/>
          <a:ln w="12700" algn="ctr">
            <a:solidFill>
              <a:schemeClr val="tx1"/>
            </a:solidFill>
            <a:round/>
            <a:headEnd type="none" w="sm" len="sm"/>
            <a:tailEnd type="none" w="sm" len="sm"/>
          </a:ln>
          <a:extLst>
            <a:ext uri="{909E8E84-426E-40DD-AFC4-6F175D3DCCD1}">
              <a14:hiddenFill xmlns:a14="http://schemas.microsoft.com/office/drawing/2010/main">
                <a:noFill/>
              </a14:hiddenFill>
            </a:ext>
          </a:extLst>
        </p:spPr>
      </p:cxnSp>
      <p:sp>
        <p:nvSpPr>
          <p:cNvPr id="4" name="TextBox 3"/>
          <p:cNvSpPr txBox="1"/>
          <p:nvPr/>
        </p:nvSpPr>
        <p:spPr>
          <a:xfrm>
            <a:off x="3598489" y="4992431"/>
            <a:ext cx="3380510" cy="400110"/>
          </a:xfrm>
          <a:prstGeom prst="rect">
            <a:avLst/>
          </a:prstGeom>
          <a:noFill/>
        </p:spPr>
        <p:txBody>
          <a:bodyPr wrap="square">
            <a:spAutoFit/>
          </a:bodyPr>
          <a:lstStyle/>
          <a:p>
            <a:pPr eaLnBrk="1" hangingPunct="1">
              <a:defRPr/>
            </a:pPr>
            <a:r>
              <a:rPr lang="zh-CN" altLang="en-US" sz="2000" dirty="0">
                <a:solidFill>
                  <a:srgbClr val="FFFF00"/>
                </a:solidFill>
                <a:latin typeface="Microsoft YaHei UI" panose="020B0503020204020204" pitchFamily="34" charset="-122"/>
                <a:ea typeface="Microsoft YaHei UI" panose="020B0503020204020204" pitchFamily="34" charset="-122"/>
              </a:rPr>
              <a:t>安全存货 </a:t>
            </a:r>
            <a:r>
              <a:rPr lang="en-US" altLang="zh-CN" sz="2000" dirty="0">
                <a:latin typeface="Microsoft YaHei UI" panose="020B0503020204020204" pitchFamily="34" charset="-122"/>
                <a:ea typeface="Microsoft YaHei UI" panose="020B0503020204020204" pitchFamily="34" charset="-122"/>
                <a:cs typeface="Times New Roman" panose="02020603050405020304"/>
              </a:rPr>
              <a:t>Safety Inventory</a:t>
            </a:r>
            <a:endParaRPr lang="zh-CN" altLang="en-US" sz="2000" dirty="0">
              <a:latin typeface="Microsoft YaHei UI" panose="020B0503020204020204" pitchFamily="34" charset="-122"/>
              <a:ea typeface="Microsoft YaHei UI" panose="020B0503020204020204" pitchFamily="34" charset="-122"/>
              <a:cs typeface="Times New Roman" panose="02020603050405020304"/>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2"/>
          <p:cNvSpPr txBox="1">
            <a:spLocks noChangeArrowheads="1"/>
          </p:cNvSpPr>
          <p:nvPr/>
        </p:nvSpPr>
        <p:spPr bwMode="auto">
          <a:xfrm>
            <a:off x="76199" y="258618"/>
            <a:ext cx="10148455" cy="516082"/>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再定点与安全存货 </a:t>
            </a:r>
            <a:r>
              <a:rPr lang="en-US" altLang="zh-CN" sz="2800" kern="0" dirty="0">
                <a:solidFill>
                  <a:schemeClr val="tx1"/>
                </a:solidFill>
                <a:latin typeface="Microsoft YaHei UI" panose="020B0503020204020204" pitchFamily="34" charset="-122"/>
                <a:ea typeface="Microsoft YaHei UI" panose="020B0503020204020204" pitchFamily="34" charset="-122"/>
              </a:rPr>
              <a:t>Reorder Point And Safety Inventory </a:t>
            </a:r>
            <a:r>
              <a:rPr lang="zh-CN" altLang="en-US" sz="2800" kern="0" dirty="0">
                <a:solidFill>
                  <a:schemeClr val="tx1"/>
                </a:solidFill>
                <a:latin typeface="Microsoft YaHei UI" panose="020B0503020204020204" pitchFamily="34" charset="-122"/>
                <a:ea typeface="Microsoft YaHei UI" panose="020B0503020204020204" pitchFamily="34" charset="-122"/>
              </a:rPr>
              <a:t>  </a:t>
            </a:r>
          </a:p>
        </p:txBody>
      </p:sp>
      <p:sp>
        <p:nvSpPr>
          <p:cNvPr id="20" name="Rectangle 2"/>
          <p:cNvSpPr/>
          <p:nvPr/>
        </p:nvSpPr>
        <p:spPr>
          <a:xfrm>
            <a:off x="414712" y="829461"/>
            <a:ext cx="8285019" cy="5578578"/>
          </a:xfrm>
          <a:prstGeom prst="rect">
            <a:avLst/>
          </a:prstGeom>
        </p:spPr>
        <p:txBody>
          <a:bodyPr wrap="square">
            <a:spAutoFit/>
          </a:bodyPr>
          <a:lstStyle/>
          <a:p>
            <a:pPr eaLnBrk="1" hangingPunct="1">
              <a:lnSpc>
                <a:spcPct val="150000"/>
              </a:lnSpc>
              <a:defRPr/>
            </a:pPr>
            <a:r>
              <a:rPr lang="zh-CN" altLang="zh-CN" sz="2000" dirty="0">
                <a:solidFill>
                  <a:srgbClr val="FFFF00"/>
                </a:solidFill>
                <a:latin typeface="Microsoft YaHei UI" panose="020B0503020204020204" pitchFamily="34" charset="-122"/>
                <a:ea typeface="Microsoft YaHei UI" panose="020B0503020204020204" pitchFamily="34" charset="-122"/>
              </a:rPr>
              <a:t>再定点的存货数量</a:t>
            </a:r>
            <a:r>
              <a:rPr lang="en-US" altLang="zh-CN" sz="2000" dirty="0">
                <a:solidFill>
                  <a:srgbClr val="FFFF00"/>
                </a:solidFill>
                <a:latin typeface="Microsoft YaHei UI" panose="020B0503020204020204" pitchFamily="34" charset="-122"/>
                <a:ea typeface="Microsoft YaHei UI" panose="020B0503020204020204" pitchFamily="34" charset="-122"/>
              </a:rPr>
              <a:t> = </a:t>
            </a:r>
            <a:r>
              <a:rPr lang="zh-CN" altLang="zh-CN" sz="2000" dirty="0">
                <a:solidFill>
                  <a:srgbClr val="FFFF00"/>
                </a:solidFill>
                <a:latin typeface="Microsoft YaHei UI" panose="020B0503020204020204" pitchFamily="34" charset="-122"/>
                <a:ea typeface="Microsoft YaHei UI" panose="020B0503020204020204" pitchFamily="34" charset="-122"/>
              </a:rPr>
              <a:t>每天的消耗量×前置时间</a:t>
            </a:r>
            <a:r>
              <a:rPr lang="en-US" altLang="zh-CN" sz="2000" dirty="0">
                <a:solidFill>
                  <a:srgbClr val="FFFF00"/>
                </a:solidFill>
                <a:latin typeface="Microsoft YaHei UI" panose="020B0503020204020204" pitchFamily="34" charset="-122"/>
                <a:ea typeface="Microsoft YaHei UI" panose="020B0503020204020204" pitchFamily="34" charset="-122"/>
              </a:rPr>
              <a:t>+</a:t>
            </a:r>
            <a:r>
              <a:rPr lang="zh-CN" altLang="en-US" sz="2000" dirty="0">
                <a:solidFill>
                  <a:srgbClr val="FFFF00"/>
                </a:solidFill>
                <a:latin typeface="Microsoft YaHei UI" panose="020B0503020204020204" pitchFamily="34" charset="-122"/>
                <a:ea typeface="Microsoft YaHei UI" panose="020B0503020204020204" pitchFamily="34" charset="-122"/>
              </a:rPr>
              <a:t>安全存货</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eaLnBrk="1" hangingPunct="1">
              <a:lnSpc>
                <a:spcPct val="150000"/>
              </a:lnSpc>
              <a:defRPr/>
            </a:pPr>
            <a:r>
              <a:rPr lang="en-US" altLang="zh-CN" sz="2000" dirty="0">
                <a:latin typeface="Microsoft YaHei UI" panose="020B0503020204020204" pitchFamily="34" charset="-122"/>
                <a:ea typeface="Microsoft YaHei UI" panose="020B0503020204020204" pitchFamily="34" charset="-122"/>
              </a:rPr>
              <a:t>Reorder Point=quantity consumed daily</a:t>
            </a:r>
            <a:r>
              <a:rPr lang="zh-CN" altLang="zh-CN" sz="2000" dirty="0">
                <a:latin typeface="Microsoft YaHei UI" panose="020B0503020204020204" pitchFamily="34" charset="-122"/>
                <a:ea typeface="Microsoft YaHei UI" panose="020B0503020204020204" pitchFamily="34" charset="-122"/>
              </a:rPr>
              <a:t>×</a:t>
            </a:r>
            <a:r>
              <a:rPr lang="en-US" altLang="zh-CN" sz="2000" dirty="0">
                <a:latin typeface="Microsoft YaHei UI" panose="020B0503020204020204" pitchFamily="34" charset="-122"/>
                <a:ea typeface="Microsoft YaHei UI" panose="020B0503020204020204" pitchFamily="34" charset="-122"/>
              </a:rPr>
              <a:t>Leading time </a:t>
            </a:r>
          </a:p>
          <a:p>
            <a:pPr eaLnBrk="1" hangingPunct="1">
              <a:lnSpc>
                <a:spcPct val="150000"/>
              </a:lnSpc>
              <a:defRPr/>
            </a:pPr>
            <a:r>
              <a:rPr lang="en-US" altLang="zh-CN" sz="2000" dirty="0">
                <a:latin typeface="Microsoft YaHei UI" panose="020B0503020204020204" pitchFamily="34" charset="-122"/>
                <a:ea typeface="Microsoft YaHei UI" panose="020B0503020204020204" pitchFamily="34" charset="-122"/>
              </a:rPr>
              <a:t>+ safety Inventory</a:t>
            </a:r>
          </a:p>
          <a:p>
            <a:pPr marL="342900" indent="-342900" eaLnBrk="1" hangingPunct="1">
              <a:lnSpc>
                <a:spcPct val="150000"/>
              </a:lnSpc>
              <a:buFont typeface="Arial" panose="020B0604020202020204" pitchFamily="34" charset="0"/>
              <a:buChar char="•"/>
              <a:defRPr/>
            </a:pPr>
            <a:r>
              <a:rPr lang="zh-CN" altLang="zh-CN" sz="2000" dirty="0">
                <a:solidFill>
                  <a:srgbClr val="FFFF00"/>
                </a:solidFill>
                <a:latin typeface="Microsoft YaHei UI" panose="020B0503020204020204" pitchFamily="34" charset="-122"/>
                <a:ea typeface="Microsoft YaHei UI" panose="020B0503020204020204" pitchFamily="34" charset="-122"/>
              </a:rPr>
              <a:t>每天存货消耗量波动程度越大，安全存货水平就越大，反之则越小。</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marL="342900" indent="-342900" eaLnBrk="1" hangingPunct="1">
              <a:lnSpc>
                <a:spcPct val="150000"/>
              </a:lnSpc>
              <a:buFont typeface="Arial" panose="020B0604020202020204" pitchFamily="34" charset="0"/>
              <a:buChar char="•"/>
              <a:defRPr/>
            </a:pPr>
            <a:r>
              <a:rPr lang="en-US" altLang="zh-CN" sz="2000" dirty="0">
                <a:latin typeface="Microsoft YaHei UI" panose="020B0503020204020204" pitchFamily="34" charset="-122"/>
                <a:ea typeface="Microsoft YaHei UI" panose="020B0503020204020204" pitchFamily="34" charset="-122"/>
              </a:rPr>
              <a:t>The more volatility the quantity consumed daily, the more safety inventory and vice versa.</a:t>
            </a:r>
            <a:endParaRPr lang="zh-CN" altLang="zh-CN" sz="2000" dirty="0">
              <a:latin typeface="Microsoft YaHei UI" panose="020B0503020204020204" pitchFamily="34" charset="-122"/>
              <a:ea typeface="Microsoft YaHei UI" panose="020B0503020204020204" pitchFamily="34" charset="-122"/>
            </a:endParaRPr>
          </a:p>
          <a:p>
            <a:pPr marL="342900" indent="-342900" eaLnBrk="1" hangingPunct="1">
              <a:lnSpc>
                <a:spcPct val="150000"/>
              </a:lnSpc>
              <a:buFont typeface="Arial" panose="020B0604020202020204" pitchFamily="34" charset="0"/>
              <a:buChar char="•"/>
              <a:defRPr/>
            </a:pPr>
            <a:r>
              <a:rPr lang="zh-CN" altLang="zh-CN" sz="2000" dirty="0">
                <a:solidFill>
                  <a:srgbClr val="FFFF00"/>
                </a:solidFill>
                <a:latin typeface="Microsoft YaHei UI" panose="020B0503020204020204" pitchFamily="34" charset="-122"/>
                <a:ea typeface="Microsoft YaHei UI" panose="020B0503020204020204" pitchFamily="34" charset="-122"/>
              </a:rPr>
              <a:t>前置时间的波动程度越大，安全存货水平就越大，反之则越小。</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marL="342900" indent="-342900" eaLnBrk="1" hangingPunct="1">
              <a:lnSpc>
                <a:spcPct val="150000"/>
              </a:lnSpc>
              <a:buFont typeface="Arial" panose="020B0604020202020204" pitchFamily="34" charset="0"/>
              <a:buChar char="•"/>
              <a:defRPr/>
            </a:pPr>
            <a:r>
              <a:rPr lang="en-US" altLang="zh-CN" sz="2000" dirty="0">
                <a:latin typeface="Microsoft YaHei UI" panose="020B0503020204020204" pitchFamily="34" charset="-122"/>
                <a:ea typeface="Microsoft YaHei UI" panose="020B0503020204020204" pitchFamily="34" charset="-122"/>
              </a:rPr>
              <a:t>The more volatility the leading time, the more safety inventory and  vice versa. </a:t>
            </a:r>
            <a:endParaRPr lang="zh-CN" altLang="zh-CN" sz="2000" dirty="0">
              <a:latin typeface="Microsoft YaHei UI" panose="020B0503020204020204" pitchFamily="34" charset="-122"/>
              <a:ea typeface="Microsoft YaHei UI" panose="020B0503020204020204" pitchFamily="34" charset="-122"/>
            </a:endParaRPr>
          </a:p>
          <a:p>
            <a:pPr marL="342900" indent="-342900" eaLnBrk="1" hangingPunct="1">
              <a:lnSpc>
                <a:spcPct val="150000"/>
              </a:lnSpc>
              <a:buFont typeface="Arial" panose="020B0604020202020204" pitchFamily="34" charset="0"/>
              <a:buChar char="•"/>
              <a:defRPr/>
            </a:pPr>
            <a:r>
              <a:rPr lang="zh-CN" altLang="zh-CN" sz="2000" dirty="0">
                <a:solidFill>
                  <a:srgbClr val="FFFF00"/>
                </a:solidFill>
                <a:latin typeface="Microsoft YaHei UI" panose="020B0503020204020204" pitchFamily="34" charset="-122"/>
                <a:ea typeface="Microsoft YaHei UI" panose="020B0503020204020204" pitchFamily="34" charset="-122"/>
              </a:rPr>
              <a:t>断货时失去销售的可能性越大，安全存货水平就越大，反之则越小。</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marL="342900" indent="-342900" eaLnBrk="1" hangingPunct="1">
              <a:lnSpc>
                <a:spcPct val="150000"/>
              </a:lnSpc>
              <a:buFont typeface="Arial" panose="020B0604020202020204" pitchFamily="34" charset="0"/>
              <a:buChar char="•"/>
              <a:defRPr/>
            </a:pPr>
            <a:r>
              <a:rPr lang="en-US" altLang="zh-CN" sz="2000" dirty="0">
                <a:latin typeface="Microsoft YaHei UI" panose="020B0503020204020204" pitchFamily="34" charset="-122"/>
                <a:ea typeface="Microsoft YaHei UI" panose="020B0503020204020204" pitchFamily="34" charset="-122"/>
              </a:rPr>
              <a:t>The more probability of losing sales, the more safety inventory and vice versa.</a:t>
            </a:r>
            <a:endParaRPr lang="zh-CN" altLang="zh-CN" sz="2000" dirty="0">
              <a:latin typeface="Microsoft YaHei UI" panose="020B0503020204020204" pitchFamily="34" charset="-122"/>
              <a:ea typeface="Microsoft YaHei UI" panose="020B0503020204020204" pitchFamily="34" charset="-122"/>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76199" y="235357"/>
            <a:ext cx="11512617" cy="564743"/>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dirty="0">
                <a:solidFill>
                  <a:srgbClr val="FFFF00"/>
                </a:solidFill>
                <a:latin typeface="Microsoft YaHei UI" panose="020B0503020204020204" pitchFamily="34" charset="-122"/>
                <a:ea typeface="Microsoft YaHei UI" panose="020B0503020204020204" pitchFamily="34" charset="-122"/>
              </a:rPr>
              <a:t>  最佳安全存货 </a:t>
            </a:r>
            <a:r>
              <a:rPr lang="en-US" altLang="zh-CN" sz="2800" kern="0" dirty="0">
                <a:solidFill>
                  <a:schemeClr val="tx1"/>
                </a:solidFill>
                <a:latin typeface="Microsoft YaHei UI" panose="020B0503020204020204" pitchFamily="34" charset="-122"/>
                <a:ea typeface="Microsoft YaHei UI" panose="020B0503020204020204" pitchFamily="34" charset="-122"/>
              </a:rPr>
              <a:t>The Best Safety Inventory</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graphicFrame>
        <p:nvGraphicFramePr>
          <p:cNvPr id="3" name="表格 22"/>
          <p:cNvGraphicFramePr>
            <a:graphicFrameLocks noGrp="1"/>
          </p:cNvGraphicFramePr>
          <p:nvPr/>
        </p:nvGraphicFramePr>
        <p:xfrm>
          <a:off x="342669" y="1259056"/>
          <a:ext cx="8589816" cy="4236720"/>
        </p:xfrm>
        <a:graphic>
          <a:graphicData uri="http://schemas.openxmlformats.org/drawingml/2006/table">
            <a:tbl>
              <a:tblPr firstRow="1" bandRow="1">
                <a:tableStyleId>{5C22544A-7EE6-4342-B048-85BDC9FD1C3A}</a:tableStyleId>
              </a:tblPr>
              <a:tblGrid>
                <a:gridCol w="2262909">
                  <a:extLst>
                    <a:ext uri="{9D8B030D-6E8A-4147-A177-3AD203B41FA5}">
                      <a16:colId xmlns:a16="http://schemas.microsoft.com/office/drawing/2014/main" val="20000"/>
                    </a:ext>
                  </a:extLst>
                </a:gridCol>
                <a:gridCol w="1330037">
                  <a:extLst>
                    <a:ext uri="{9D8B030D-6E8A-4147-A177-3AD203B41FA5}">
                      <a16:colId xmlns:a16="http://schemas.microsoft.com/office/drawing/2014/main" val="20001"/>
                    </a:ext>
                  </a:extLst>
                </a:gridCol>
                <a:gridCol w="1228436">
                  <a:extLst>
                    <a:ext uri="{9D8B030D-6E8A-4147-A177-3AD203B41FA5}">
                      <a16:colId xmlns:a16="http://schemas.microsoft.com/office/drawing/2014/main" val="20002"/>
                    </a:ext>
                  </a:extLst>
                </a:gridCol>
                <a:gridCol w="1246909">
                  <a:extLst>
                    <a:ext uri="{9D8B030D-6E8A-4147-A177-3AD203B41FA5}">
                      <a16:colId xmlns:a16="http://schemas.microsoft.com/office/drawing/2014/main" val="20003"/>
                    </a:ext>
                  </a:extLst>
                </a:gridCol>
                <a:gridCol w="1283855">
                  <a:extLst>
                    <a:ext uri="{9D8B030D-6E8A-4147-A177-3AD203B41FA5}">
                      <a16:colId xmlns:a16="http://schemas.microsoft.com/office/drawing/2014/main" val="20004"/>
                    </a:ext>
                  </a:extLst>
                </a:gridCol>
                <a:gridCol w="1237670">
                  <a:extLst>
                    <a:ext uri="{9D8B030D-6E8A-4147-A177-3AD203B41FA5}">
                      <a16:colId xmlns:a16="http://schemas.microsoft.com/office/drawing/2014/main" val="20005"/>
                    </a:ext>
                  </a:extLst>
                </a:gridCol>
              </a:tblGrid>
              <a:tr h="365978">
                <a:tc>
                  <a:txBody>
                    <a:bodyPr/>
                    <a:lstStyle/>
                    <a:p>
                      <a:pPr algn="ctr"/>
                      <a:r>
                        <a:rPr lang="zh-CN" altLang="en-US" sz="2000" b="0" kern="1200" dirty="0">
                          <a:solidFill>
                            <a:srgbClr val="FFFF00"/>
                          </a:solidFill>
                          <a:latin typeface="Microsoft YaHei UI" panose="020B0503020204020204" pitchFamily="34" charset="-122"/>
                          <a:ea typeface="Microsoft YaHei UI" panose="020B0503020204020204" pitchFamily="34" charset="-122"/>
                          <a:cs typeface="+mn-cs"/>
                        </a:rPr>
                        <a:t>账期</a:t>
                      </a:r>
                    </a:p>
                  </a:txBody>
                  <a:tcPr/>
                </a:tc>
                <a:tc>
                  <a:txBody>
                    <a:bodyPr/>
                    <a:lstStyle/>
                    <a:p>
                      <a:pPr algn="ctr"/>
                      <a:r>
                        <a:rPr lang="en-US" altLang="zh-CN" sz="2000" b="0" dirty="0">
                          <a:solidFill>
                            <a:srgbClr val="FFFF00"/>
                          </a:solidFill>
                          <a:latin typeface="Microsoft YaHei UI" panose="020B0503020204020204" pitchFamily="34" charset="-122"/>
                          <a:ea typeface="Microsoft YaHei UI" panose="020B0503020204020204" pitchFamily="34" charset="-122"/>
                        </a:rPr>
                        <a:t>0</a:t>
                      </a:r>
                      <a:endParaRPr lang="zh-CN" altLang="en-US" sz="2000" b="0" dirty="0">
                        <a:solidFill>
                          <a:srgbClr val="FFFF00"/>
                        </a:solidFill>
                        <a:latin typeface="Microsoft YaHei UI" panose="020B0503020204020204" pitchFamily="34" charset="-122"/>
                        <a:ea typeface="Microsoft YaHei UI" panose="020B0503020204020204" pitchFamily="34" charset="-122"/>
                      </a:endParaRPr>
                    </a:p>
                  </a:txBody>
                  <a:tcPr/>
                </a:tc>
                <a:tc>
                  <a:txBody>
                    <a:bodyPr/>
                    <a:lstStyle/>
                    <a:p>
                      <a:pPr algn="ctr"/>
                      <a:r>
                        <a:rPr lang="en-US" altLang="zh-CN" sz="2000" b="0" dirty="0">
                          <a:solidFill>
                            <a:srgbClr val="FFFF00"/>
                          </a:solidFill>
                          <a:latin typeface="Microsoft YaHei UI" panose="020B0503020204020204" pitchFamily="34" charset="-122"/>
                          <a:ea typeface="Microsoft YaHei UI" panose="020B0503020204020204" pitchFamily="34" charset="-122"/>
                        </a:rPr>
                        <a:t>100</a:t>
                      </a:r>
                      <a:endParaRPr lang="zh-CN" altLang="en-US" sz="2000" b="0" dirty="0">
                        <a:solidFill>
                          <a:srgbClr val="FFFF00"/>
                        </a:solidFill>
                        <a:latin typeface="Microsoft YaHei UI" panose="020B0503020204020204" pitchFamily="34" charset="-122"/>
                        <a:ea typeface="Microsoft YaHei UI" panose="020B0503020204020204" pitchFamily="34" charset="-122"/>
                      </a:endParaRPr>
                    </a:p>
                  </a:txBody>
                  <a:tcPr/>
                </a:tc>
                <a:tc>
                  <a:txBody>
                    <a:bodyPr/>
                    <a:lstStyle/>
                    <a:p>
                      <a:pPr algn="ctr"/>
                      <a:r>
                        <a:rPr lang="en-US" altLang="zh-CN" sz="2000" b="0" dirty="0">
                          <a:solidFill>
                            <a:srgbClr val="FFFF00"/>
                          </a:solidFill>
                          <a:latin typeface="Microsoft YaHei UI" panose="020B0503020204020204" pitchFamily="34" charset="-122"/>
                          <a:ea typeface="Microsoft YaHei UI" panose="020B0503020204020204" pitchFamily="34" charset="-122"/>
                        </a:rPr>
                        <a:t>200</a:t>
                      </a:r>
                      <a:endParaRPr lang="zh-CN" altLang="en-US" sz="2000" b="0" dirty="0">
                        <a:solidFill>
                          <a:srgbClr val="FFFF00"/>
                        </a:solidFill>
                        <a:latin typeface="Microsoft YaHei UI" panose="020B0503020204020204" pitchFamily="34" charset="-122"/>
                        <a:ea typeface="Microsoft YaHei UI" panose="020B0503020204020204" pitchFamily="34" charset="-122"/>
                      </a:endParaRPr>
                    </a:p>
                  </a:txBody>
                  <a:tcPr/>
                </a:tc>
                <a:tc>
                  <a:txBody>
                    <a:bodyPr/>
                    <a:lstStyle/>
                    <a:p>
                      <a:pPr algn="ctr"/>
                      <a:r>
                        <a:rPr lang="en-US" altLang="zh-CN" sz="2000" b="0" dirty="0">
                          <a:solidFill>
                            <a:srgbClr val="FFFF00"/>
                          </a:solidFill>
                          <a:latin typeface="Microsoft YaHei UI" panose="020B0503020204020204" pitchFamily="34" charset="-122"/>
                          <a:ea typeface="Microsoft YaHei UI" panose="020B0503020204020204" pitchFamily="34" charset="-122"/>
                        </a:rPr>
                        <a:t>300</a:t>
                      </a:r>
                      <a:endParaRPr lang="zh-CN" altLang="en-US" sz="2000" b="0" dirty="0">
                        <a:solidFill>
                          <a:srgbClr val="FFFF00"/>
                        </a:solidFill>
                        <a:latin typeface="Microsoft YaHei UI" panose="020B0503020204020204" pitchFamily="34" charset="-122"/>
                        <a:ea typeface="Microsoft YaHei UI" panose="020B0503020204020204" pitchFamily="34" charset="-122"/>
                      </a:endParaRPr>
                    </a:p>
                  </a:txBody>
                  <a:tcPr/>
                </a:tc>
                <a:tc>
                  <a:txBody>
                    <a:bodyPr/>
                    <a:lstStyle/>
                    <a:p>
                      <a:pPr algn="ctr"/>
                      <a:r>
                        <a:rPr lang="en-US" altLang="zh-CN" sz="2000" b="0" kern="1200" dirty="0">
                          <a:solidFill>
                            <a:srgbClr val="FFFF00"/>
                          </a:solidFill>
                          <a:latin typeface="Microsoft YaHei UI" panose="020B0503020204020204" pitchFamily="34" charset="-122"/>
                          <a:ea typeface="Microsoft YaHei UI" panose="020B0503020204020204" pitchFamily="34" charset="-122"/>
                          <a:cs typeface="+mn-cs"/>
                        </a:rPr>
                        <a:t>400</a:t>
                      </a:r>
                      <a:endParaRPr lang="zh-CN" altLang="en-US" sz="2000" b="0" kern="1200" dirty="0">
                        <a:solidFill>
                          <a:srgbClr val="FFFF00"/>
                        </a:solidFill>
                        <a:latin typeface="Microsoft YaHei UI" panose="020B0503020204020204" pitchFamily="34" charset="-122"/>
                        <a:ea typeface="Microsoft YaHei UI" panose="020B0503020204020204" pitchFamily="34" charset="-122"/>
                        <a:cs typeface="+mn-cs"/>
                      </a:endParaRPr>
                    </a:p>
                  </a:txBody>
                  <a:tcPr/>
                </a:tc>
                <a:extLst>
                  <a:ext uri="{0D108BD9-81ED-4DB2-BD59-A6C34878D82A}">
                    <a16:rowId xmlns:a16="http://schemas.microsoft.com/office/drawing/2014/main" val="10000"/>
                  </a:ext>
                </a:extLst>
              </a:tr>
              <a:tr h="512369">
                <a:tc>
                  <a:txBody>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收入</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1600" dirty="0">
                          <a:solidFill>
                            <a:schemeClr val="tx1"/>
                          </a:solidFill>
                          <a:latin typeface="Microsoft YaHei UI" panose="020B0503020204020204" pitchFamily="34" charset="-122"/>
                          <a:ea typeface="Microsoft YaHei UI" panose="020B0503020204020204" pitchFamily="34" charset="-122"/>
                        </a:rPr>
                        <a:t>Revenue</a:t>
                      </a:r>
                      <a:endParaRPr lang="zh-CN" altLang="en-US" sz="1600" dirty="0">
                        <a:solidFill>
                          <a:schemeClr val="tx1"/>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10,000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15,000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18,000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20,000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1"/>
                  </a:ext>
                </a:extLst>
              </a:tr>
              <a:tr h="512369">
                <a:tc>
                  <a:txBody>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边际贡献</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1600" kern="1200" dirty="0">
                          <a:solidFill>
                            <a:schemeClr val="tx1"/>
                          </a:solidFill>
                          <a:latin typeface="Microsoft YaHei UI" panose="020B0503020204020204" pitchFamily="34" charset="-122"/>
                          <a:ea typeface="Microsoft YaHei UI" panose="020B0503020204020204" pitchFamily="34" charset="-122"/>
                          <a:cs typeface="+mn-cs"/>
                        </a:rPr>
                        <a:t>Contribution Margin</a:t>
                      </a:r>
                      <a:endParaRPr lang="zh-CN" altLang="en-US" sz="1600" kern="1200" dirty="0">
                        <a:solidFill>
                          <a:schemeClr val="tx1"/>
                        </a:solidFill>
                        <a:latin typeface="Microsoft YaHei UI" panose="020B0503020204020204" pitchFamily="34" charset="-122"/>
                        <a:ea typeface="Microsoft YaHei UI" panose="020B0503020204020204" pitchFamily="34" charset="-122"/>
                        <a:cs typeface="+mn-cs"/>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2,000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3,000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3,600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4,000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2"/>
                  </a:ext>
                </a:extLst>
              </a:tr>
              <a:tr h="512369">
                <a:tc>
                  <a:txBody>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资本成本</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1600" dirty="0">
                          <a:solidFill>
                            <a:schemeClr val="tx1"/>
                          </a:solidFill>
                          <a:latin typeface="Microsoft YaHei UI" panose="020B0503020204020204" pitchFamily="34" charset="-122"/>
                          <a:ea typeface="Microsoft YaHei UI" panose="020B0503020204020204" pitchFamily="34" charset="-122"/>
                        </a:rPr>
                        <a:t>Capital Cost</a:t>
                      </a:r>
                      <a:endParaRPr lang="zh-CN" altLang="en-US" sz="1600" dirty="0">
                        <a:solidFill>
                          <a:schemeClr val="tx1"/>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300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600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900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1,200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3"/>
                  </a:ext>
                </a:extLst>
              </a:tr>
              <a:tr h="512369">
                <a:tc>
                  <a:txBody>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储存成本</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1600" kern="1200" dirty="0">
                          <a:solidFill>
                            <a:schemeClr val="tx1"/>
                          </a:solidFill>
                          <a:latin typeface="Microsoft YaHei UI" panose="020B0503020204020204" pitchFamily="34" charset="-122"/>
                          <a:ea typeface="Microsoft YaHei UI" panose="020B0503020204020204" pitchFamily="34" charset="-122"/>
                          <a:cs typeface="+mn-cs"/>
                        </a:rPr>
                        <a:t>Storage</a:t>
                      </a:r>
                      <a:r>
                        <a:rPr lang="zh-CN" altLang="en-US" sz="1600" kern="1200" dirty="0">
                          <a:solidFill>
                            <a:schemeClr val="tx1"/>
                          </a:solidFill>
                          <a:latin typeface="Microsoft YaHei UI" panose="020B0503020204020204" pitchFamily="34" charset="-122"/>
                          <a:ea typeface="Microsoft YaHei UI" panose="020B0503020204020204" pitchFamily="34" charset="-122"/>
                          <a:cs typeface="+mn-cs"/>
                        </a:rPr>
                        <a:t> </a:t>
                      </a:r>
                      <a:r>
                        <a:rPr lang="en-US" altLang="zh-CN" sz="1600" kern="1200" dirty="0">
                          <a:solidFill>
                            <a:schemeClr val="tx1"/>
                          </a:solidFill>
                          <a:latin typeface="Microsoft YaHei UI" panose="020B0503020204020204" pitchFamily="34" charset="-122"/>
                          <a:ea typeface="Microsoft YaHei UI" panose="020B0503020204020204" pitchFamily="34" charset="-122"/>
                          <a:cs typeface="+mn-cs"/>
                        </a:rPr>
                        <a:t>Cost</a:t>
                      </a:r>
                      <a:endParaRPr lang="zh-CN" altLang="en-US" sz="1600" kern="1200" dirty="0">
                        <a:solidFill>
                          <a:schemeClr val="tx1"/>
                        </a:solidFill>
                        <a:latin typeface="Microsoft YaHei UI" panose="020B0503020204020204" pitchFamily="34" charset="-122"/>
                        <a:ea typeface="Microsoft YaHei UI" panose="020B0503020204020204" pitchFamily="34" charset="-122"/>
                        <a:cs typeface="+mn-cs"/>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100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200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300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400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4"/>
                  </a:ext>
                </a:extLst>
              </a:tr>
              <a:tr h="512369">
                <a:tc>
                  <a:txBody>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过期成本</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1600" kern="1200" dirty="0">
                          <a:solidFill>
                            <a:schemeClr val="tx1"/>
                          </a:solidFill>
                          <a:latin typeface="Microsoft YaHei UI" panose="020B0503020204020204" pitchFamily="34" charset="-122"/>
                          <a:ea typeface="Microsoft YaHei UI" panose="020B0503020204020204" pitchFamily="34" charset="-122"/>
                          <a:cs typeface="+mn-cs"/>
                        </a:rPr>
                        <a:t>Deterioration Cost</a:t>
                      </a:r>
                      <a:endParaRPr lang="zh-CN" altLang="en-US" sz="1600" kern="1200" dirty="0">
                        <a:solidFill>
                          <a:schemeClr val="tx1"/>
                        </a:solidFill>
                        <a:latin typeface="Microsoft YaHei UI" panose="020B0503020204020204" pitchFamily="34" charset="-122"/>
                        <a:ea typeface="Microsoft YaHei UI" panose="020B0503020204020204" pitchFamily="34" charset="-122"/>
                        <a:cs typeface="+mn-cs"/>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180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400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680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1,000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5"/>
                  </a:ext>
                </a:extLst>
              </a:tr>
              <a:tr h="300260">
                <a:tc>
                  <a:txBody>
                    <a:bodyPr/>
                    <a:lstStyle/>
                    <a:p>
                      <a:pPr algn="ctr"/>
                      <a:r>
                        <a:rPr lang="zh-CN" altLang="en-US" sz="2000" kern="1200" dirty="0">
                          <a:solidFill>
                            <a:srgbClr val="FFFF00"/>
                          </a:solidFill>
                          <a:latin typeface="Microsoft YaHei UI" panose="020B0503020204020204" pitchFamily="34" charset="-122"/>
                          <a:ea typeface="Microsoft YaHei UI" panose="020B0503020204020204" pitchFamily="34" charset="-122"/>
                          <a:cs typeface="+mn-cs"/>
                        </a:rPr>
                        <a:t>净收益</a:t>
                      </a:r>
                      <a:endParaRPr lang="en-US" altLang="zh-CN" sz="2000" kern="1200" dirty="0">
                        <a:solidFill>
                          <a:srgbClr val="FFFF00"/>
                        </a:solidFill>
                        <a:latin typeface="Microsoft YaHei UI" panose="020B0503020204020204" pitchFamily="34" charset="-122"/>
                        <a:ea typeface="Microsoft YaHei UI" panose="020B0503020204020204" pitchFamily="34" charset="-122"/>
                        <a:cs typeface="+mn-cs"/>
                      </a:endParaRPr>
                    </a:p>
                    <a:p>
                      <a:pPr algn="ctr"/>
                      <a:r>
                        <a:rPr lang="en-US" altLang="zh-CN" sz="1600" kern="1200" dirty="0">
                          <a:solidFill>
                            <a:schemeClr val="tx1"/>
                          </a:solidFill>
                          <a:latin typeface="Microsoft YaHei UI" panose="020B0503020204020204" pitchFamily="34" charset="-122"/>
                          <a:ea typeface="Microsoft YaHei UI" panose="020B0503020204020204" pitchFamily="34" charset="-122"/>
                          <a:cs typeface="+mn-cs"/>
                        </a:rPr>
                        <a:t>Net Profit </a:t>
                      </a:r>
                      <a:endParaRPr lang="zh-CN" altLang="en-US" sz="1600" kern="1200" dirty="0">
                        <a:solidFill>
                          <a:schemeClr val="tx1"/>
                        </a:solidFill>
                        <a:latin typeface="Microsoft YaHei UI" panose="020B0503020204020204" pitchFamily="34" charset="-122"/>
                        <a:ea typeface="Microsoft YaHei UI" panose="020B0503020204020204" pitchFamily="34" charset="-122"/>
                        <a:cs typeface="+mn-cs"/>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1,420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1,800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1,720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1,400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6"/>
                  </a:ext>
                </a:extLst>
              </a:tr>
            </a:tbl>
          </a:graphicData>
        </a:graphic>
      </p:graphicFrame>
      <p:sp>
        <p:nvSpPr>
          <p:cNvPr id="4" name="文本框 3"/>
          <p:cNvSpPr txBox="1"/>
          <p:nvPr/>
        </p:nvSpPr>
        <p:spPr>
          <a:xfrm>
            <a:off x="4960851" y="1121293"/>
            <a:ext cx="1616364" cy="4524315"/>
          </a:xfrm>
          <a:prstGeom prst="rect">
            <a:avLst/>
          </a:prstGeom>
          <a:noFill/>
          <a:ln w="38100">
            <a:solidFill>
              <a:schemeClr val="tx1"/>
            </a:solidFill>
            <a:prstDash val="lgDash"/>
          </a:ln>
        </p:spPr>
        <p:txBody>
          <a:bodyPr wrap="square" rtlCol="0">
            <a:spAutoFit/>
          </a:bodyPr>
          <a:lstStyle/>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212439" y="230909"/>
            <a:ext cx="10067633" cy="578428"/>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dirty="0">
                <a:solidFill>
                  <a:srgbClr val="FFFF00"/>
                </a:solidFill>
                <a:latin typeface="Microsoft YaHei UI" panose="020B0503020204020204" pitchFamily="34" charset="-122"/>
                <a:ea typeface="Microsoft YaHei UI" panose="020B0503020204020204" pitchFamily="34" charset="-122"/>
              </a:rPr>
              <a:t>  实际年利率的计算 </a:t>
            </a:r>
            <a:r>
              <a:rPr lang="en-US" altLang="zh-CN" sz="2800" kern="0" dirty="0">
                <a:solidFill>
                  <a:schemeClr val="tx1"/>
                </a:solidFill>
                <a:latin typeface="Microsoft YaHei UI" panose="020B0503020204020204" pitchFamily="34" charset="-122"/>
                <a:ea typeface="Microsoft YaHei UI" panose="020B0503020204020204" pitchFamily="34" charset="-122"/>
              </a:rPr>
              <a:t>Calculation of Effective Rate   </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sp>
        <p:nvSpPr>
          <p:cNvPr id="3" name="TextBox 8"/>
          <p:cNvSpPr txBox="1"/>
          <p:nvPr/>
        </p:nvSpPr>
        <p:spPr>
          <a:xfrm>
            <a:off x="508916" y="1021776"/>
            <a:ext cx="8580589" cy="5091266"/>
          </a:xfrm>
          <a:prstGeom prst="rect">
            <a:avLst/>
          </a:prstGeom>
          <a:noFill/>
        </p:spPr>
        <p:txBody>
          <a:bodyPr wrap="square">
            <a:spAutoFit/>
          </a:bodyPr>
          <a:lstStyle/>
          <a:p>
            <a:pPr eaLnBrk="1" hangingPunct="1">
              <a:lnSpc>
                <a:spcPts val="2800"/>
              </a:lnSpc>
              <a:defRPr/>
            </a:pPr>
            <a:r>
              <a:rPr lang="zh-CN" altLang="en-US" sz="2000" dirty="0">
                <a:solidFill>
                  <a:srgbClr val="FFFF00"/>
                </a:solidFill>
                <a:latin typeface="Microsoft YaHei UI" panose="020B0503020204020204" pitchFamily="34" charset="-122"/>
                <a:ea typeface="Microsoft YaHei UI" panose="020B0503020204020204" pitchFamily="34" charset="-122"/>
              </a:rPr>
              <a:t>实际年利率 </a:t>
            </a:r>
            <a:r>
              <a:rPr lang="en-US" altLang="zh-CN" sz="2000" dirty="0">
                <a:solidFill>
                  <a:srgbClr val="FFFF00"/>
                </a:solidFill>
                <a:latin typeface="Microsoft YaHei UI" panose="020B0503020204020204" pitchFamily="34" charset="-122"/>
                <a:ea typeface="Microsoft YaHei UI" panose="020B0503020204020204" pitchFamily="34" charset="-122"/>
              </a:rPr>
              <a:t>=</a:t>
            </a:r>
            <a:r>
              <a:rPr lang="zh-CN" altLang="en-US" sz="2000" dirty="0">
                <a:solidFill>
                  <a:srgbClr val="FFFF00"/>
                </a:solidFill>
                <a:latin typeface="Microsoft YaHei UI" panose="020B0503020204020204" pitchFamily="34" charset="-122"/>
                <a:ea typeface="Microsoft YaHei UI" panose="020B0503020204020204" pitchFamily="34" charset="-122"/>
              </a:rPr>
              <a:t> （融资的净成本</a:t>
            </a:r>
            <a:r>
              <a:rPr lang="en-US" altLang="zh-CN" sz="2000" dirty="0">
                <a:solidFill>
                  <a:srgbClr val="FFFF00"/>
                </a:solidFill>
                <a:latin typeface="Microsoft YaHei UI" panose="020B0503020204020204" pitchFamily="34" charset="-122"/>
                <a:ea typeface="Microsoft YaHei UI" panose="020B0503020204020204" pitchFamily="34" charset="-122"/>
              </a:rPr>
              <a:t>/</a:t>
            </a:r>
            <a:r>
              <a:rPr lang="zh-CN" altLang="en-US" sz="2000" dirty="0">
                <a:solidFill>
                  <a:srgbClr val="FFFF00"/>
                </a:solidFill>
                <a:latin typeface="Microsoft YaHei UI" panose="020B0503020204020204" pitchFamily="34" charset="-122"/>
                <a:ea typeface="Microsoft YaHei UI" panose="020B0503020204020204" pitchFamily="34" charset="-122"/>
              </a:rPr>
              <a:t>融资的净到手金额）</a:t>
            </a:r>
            <a:r>
              <a:rPr lang="en-US" altLang="zh-CN" sz="2000" dirty="0">
                <a:solidFill>
                  <a:srgbClr val="FFFF00"/>
                </a:solidFill>
                <a:latin typeface="Microsoft YaHei UI" panose="020B0503020204020204" pitchFamily="34" charset="-122"/>
                <a:ea typeface="Microsoft YaHei UI" panose="020B0503020204020204" pitchFamily="34" charset="-122"/>
              </a:rPr>
              <a:t>x</a:t>
            </a:r>
            <a:r>
              <a:rPr lang="zh-CN" altLang="en-US" sz="2000" dirty="0">
                <a:solidFill>
                  <a:srgbClr val="FFFF00"/>
                </a:solidFill>
                <a:latin typeface="Microsoft YaHei UI" panose="020B0503020204020204" pitchFamily="34" charset="-122"/>
                <a:ea typeface="Microsoft YaHei UI" panose="020B0503020204020204" pitchFamily="34" charset="-122"/>
              </a:rPr>
              <a:t>（</a:t>
            </a:r>
            <a:r>
              <a:rPr lang="en-US" altLang="zh-CN" sz="2000" dirty="0">
                <a:solidFill>
                  <a:srgbClr val="FFFF00"/>
                </a:solidFill>
                <a:latin typeface="Microsoft YaHei UI" panose="020B0503020204020204" pitchFamily="34" charset="-122"/>
                <a:ea typeface="Microsoft YaHei UI" panose="020B0503020204020204" pitchFamily="34" charset="-122"/>
              </a:rPr>
              <a:t>12</a:t>
            </a:r>
            <a:r>
              <a:rPr lang="zh-CN" altLang="en-US" sz="2000" dirty="0">
                <a:solidFill>
                  <a:srgbClr val="FFFF00"/>
                </a:solidFill>
                <a:latin typeface="Microsoft YaHei UI" panose="020B0503020204020204" pitchFamily="34" charset="-122"/>
                <a:ea typeface="Microsoft YaHei UI" panose="020B0503020204020204" pitchFamily="34" charset="-122"/>
              </a:rPr>
              <a:t>月</a:t>
            </a:r>
            <a:r>
              <a:rPr lang="en-US" altLang="zh-CN" sz="2000" dirty="0">
                <a:solidFill>
                  <a:srgbClr val="FFFF00"/>
                </a:solidFill>
                <a:latin typeface="Microsoft YaHei UI" panose="020B0503020204020204" pitchFamily="34" charset="-122"/>
                <a:ea typeface="Microsoft YaHei UI" panose="020B0503020204020204" pitchFamily="34" charset="-122"/>
              </a:rPr>
              <a:t>/</a:t>
            </a:r>
            <a:r>
              <a:rPr lang="zh-CN" altLang="en-US" sz="2000" dirty="0">
                <a:solidFill>
                  <a:srgbClr val="FFFF00"/>
                </a:solidFill>
                <a:latin typeface="Microsoft YaHei UI" panose="020B0503020204020204" pitchFamily="34" charset="-122"/>
                <a:ea typeface="Microsoft YaHei UI" panose="020B0503020204020204" pitchFamily="34" charset="-122"/>
              </a:rPr>
              <a:t>融资期）</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nSpc>
                <a:spcPts val="2800"/>
              </a:lnSpc>
              <a:defRPr/>
            </a:pPr>
            <a:r>
              <a:rPr lang="en-US" altLang="zh-CN" sz="2000" dirty="0">
                <a:latin typeface="Microsoft YaHei UI" panose="020B0503020204020204" pitchFamily="34" charset="-122"/>
                <a:ea typeface="Microsoft YaHei UI" panose="020B0503020204020204" pitchFamily="34" charset="-122"/>
              </a:rPr>
              <a:t>Effective Rate = (the net cost of financing/the proceeds) x (12</a:t>
            </a:r>
            <a:r>
              <a:rPr lang="zh-CN" altLang="en-US" sz="2000" dirty="0">
                <a:latin typeface="Microsoft YaHei UI" panose="020B0503020204020204" pitchFamily="34" charset="-122"/>
                <a:ea typeface="Microsoft YaHei UI" panose="020B0503020204020204" pitchFamily="34" charset="-122"/>
              </a:rPr>
              <a:t> </a:t>
            </a:r>
            <a:r>
              <a:rPr lang="en-US" altLang="zh-CN" sz="2000" dirty="0">
                <a:latin typeface="Microsoft YaHei UI" panose="020B0503020204020204" pitchFamily="34" charset="-122"/>
                <a:ea typeface="Microsoft YaHei UI" panose="020B0503020204020204" pitchFamily="34" charset="-122"/>
              </a:rPr>
              <a:t>months/maturity period</a:t>
            </a:r>
            <a:r>
              <a:rPr lang="zh-CN" altLang="en-US" sz="2000" dirty="0">
                <a:latin typeface="Microsoft YaHei UI" panose="020B0503020204020204" pitchFamily="34" charset="-122"/>
                <a:ea typeface="Microsoft YaHei UI" panose="020B0503020204020204" pitchFamily="34" charset="-122"/>
              </a:rPr>
              <a:t>）</a:t>
            </a:r>
            <a:endParaRPr lang="en-US" altLang="zh-CN" sz="2000" dirty="0">
              <a:latin typeface="Microsoft YaHei UI" panose="020B0503020204020204" pitchFamily="34" charset="-122"/>
              <a:ea typeface="Microsoft YaHei UI" panose="020B0503020204020204" pitchFamily="34" charset="-122"/>
            </a:endParaRPr>
          </a:p>
          <a:p>
            <a:pPr eaLnBrk="1" hangingPunct="1">
              <a:lnSpc>
                <a:spcPts val="2800"/>
              </a:lnSpc>
              <a:defRPr/>
            </a:pPr>
            <a:r>
              <a:rPr lang="zh-CN" altLang="en-US" sz="2000" dirty="0">
                <a:solidFill>
                  <a:srgbClr val="FFFF00"/>
                </a:solidFill>
                <a:latin typeface="Microsoft YaHei UI" panose="020B0503020204020204" pitchFamily="34" charset="-122"/>
                <a:ea typeface="Microsoft YaHei UI" panose="020B0503020204020204" pitchFamily="34" charset="-122"/>
              </a:rPr>
              <a:t>相关应用：</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eaLnBrk="1" hangingPunct="1">
              <a:lnSpc>
                <a:spcPts val="2800"/>
              </a:lnSpc>
              <a:defRPr/>
            </a:pPr>
            <a:r>
              <a:rPr lang="en-US" altLang="zh-CN" sz="2000" dirty="0">
                <a:latin typeface="Microsoft YaHei UI" panose="020B0503020204020204" pitchFamily="34" charset="-122"/>
                <a:ea typeface="Microsoft YaHei UI" panose="020B0503020204020204" pitchFamily="34" charset="-122"/>
              </a:rPr>
              <a:t>The related application:</a:t>
            </a:r>
          </a:p>
          <a:p>
            <a:pPr eaLnBrk="1" hangingPunct="1">
              <a:lnSpc>
                <a:spcPts val="2800"/>
              </a:lnSpc>
              <a:defRPr/>
            </a:pPr>
            <a:r>
              <a:rPr lang="zh-CN" altLang="en-US" sz="2000" dirty="0">
                <a:solidFill>
                  <a:srgbClr val="FFFF00"/>
                </a:solidFill>
                <a:latin typeface="Microsoft YaHei UI" panose="020B0503020204020204" pitchFamily="34" charset="-122"/>
                <a:ea typeface="Microsoft YaHei UI" panose="020B0503020204020204" pitchFamily="34" charset="-122"/>
              </a:rPr>
              <a:t>折扣率 </a:t>
            </a:r>
            <a:r>
              <a:rPr lang="en-US" altLang="zh-CN" sz="2000" dirty="0">
                <a:solidFill>
                  <a:srgbClr val="FFFF00"/>
                </a:solidFill>
                <a:latin typeface="Microsoft YaHei UI" panose="020B0503020204020204" pitchFamily="34" charset="-122"/>
                <a:ea typeface="Microsoft YaHei UI" panose="020B0503020204020204" pitchFamily="34" charset="-122"/>
              </a:rPr>
              <a:t>= </a:t>
            </a:r>
            <a:r>
              <a:rPr lang="zh-CN" altLang="en-US" sz="2000" dirty="0">
                <a:solidFill>
                  <a:srgbClr val="FFFF00"/>
                </a:solidFill>
                <a:latin typeface="Microsoft YaHei UI" panose="020B0503020204020204" pitchFamily="34" charset="-122"/>
                <a:ea typeface="Microsoft YaHei UI" panose="020B0503020204020204" pitchFamily="34" charset="-122"/>
              </a:rPr>
              <a:t>利息</a:t>
            </a:r>
            <a:r>
              <a:rPr lang="en-US" altLang="zh-CN" sz="2000" dirty="0">
                <a:solidFill>
                  <a:srgbClr val="FFFF00"/>
                </a:solidFill>
                <a:latin typeface="Microsoft YaHei UI" panose="020B0503020204020204" pitchFamily="34" charset="-122"/>
                <a:ea typeface="Microsoft YaHei UI" panose="020B0503020204020204" pitchFamily="34" charset="-122"/>
              </a:rPr>
              <a:t>/(</a:t>
            </a:r>
            <a:r>
              <a:rPr lang="zh-CN" altLang="en-US" sz="2000" dirty="0">
                <a:solidFill>
                  <a:srgbClr val="FFFF00"/>
                </a:solidFill>
                <a:latin typeface="Microsoft YaHei UI" panose="020B0503020204020204" pitchFamily="34" charset="-122"/>
                <a:ea typeface="Microsoft YaHei UI" panose="020B0503020204020204" pitchFamily="34" charset="-122"/>
              </a:rPr>
              <a:t>融资额</a:t>
            </a:r>
            <a:r>
              <a:rPr lang="en-US" altLang="zh-CN" sz="2000" dirty="0">
                <a:solidFill>
                  <a:srgbClr val="FFFF00"/>
                </a:solidFill>
                <a:latin typeface="Microsoft YaHei UI" panose="020B0503020204020204" pitchFamily="34" charset="-122"/>
                <a:ea typeface="Microsoft YaHei UI" panose="020B0503020204020204" pitchFamily="34" charset="-122"/>
              </a:rPr>
              <a:t>-</a:t>
            </a:r>
            <a:r>
              <a:rPr lang="zh-CN" altLang="en-US" sz="2000" dirty="0">
                <a:solidFill>
                  <a:srgbClr val="FFFF00"/>
                </a:solidFill>
                <a:latin typeface="Microsoft YaHei UI" panose="020B0503020204020204" pitchFamily="34" charset="-122"/>
                <a:ea typeface="Microsoft YaHei UI" panose="020B0503020204020204" pitchFamily="34" charset="-122"/>
              </a:rPr>
              <a:t>利息）</a:t>
            </a:r>
            <a:r>
              <a:rPr lang="en-US" altLang="zh-CN" sz="2000" dirty="0">
                <a:solidFill>
                  <a:srgbClr val="FFFF00"/>
                </a:solidFill>
                <a:latin typeface="Microsoft YaHei UI" panose="020B0503020204020204" pitchFamily="34" charset="-122"/>
                <a:ea typeface="Microsoft YaHei UI" panose="020B0503020204020204" pitchFamily="34" charset="-122"/>
              </a:rPr>
              <a:t>x</a:t>
            </a:r>
            <a:r>
              <a:rPr lang="zh-CN" altLang="en-US" sz="2000" dirty="0">
                <a:solidFill>
                  <a:srgbClr val="FFFF00"/>
                </a:solidFill>
                <a:latin typeface="Microsoft YaHei UI" panose="020B0503020204020204" pitchFamily="34" charset="-122"/>
                <a:ea typeface="Microsoft YaHei UI" panose="020B0503020204020204" pitchFamily="34" charset="-122"/>
              </a:rPr>
              <a:t>（</a:t>
            </a:r>
            <a:r>
              <a:rPr lang="en-US" altLang="zh-CN" sz="2000" dirty="0">
                <a:solidFill>
                  <a:srgbClr val="FFFF00"/>
                </a:solidFill>
                <a:latin typeface="Microsoft YaHei UI" panose="020B0503020204020204" pitchFamily="34" charset="-122"/>
                <a:ea typeface="Microsoft YaHei UI" panose="020B0503020204020204" pitchFamily="34" charset="-122"/>
              </a:rPr>
              <a:t>12</a:t>
            </a:r>
            <a:r>
              <a:rPr lang="zh-CN" altLang="en-US" sz="2000" dirty="0">
                <a:solidFill>
                  <a:srgbClr val="FFFF00"/>
                </a:solidFill>
                <a:latin typeface="Microsoft YaHei UI" panose="020B0503020204020204" pitchFamily="34" charset="-122"/>
                <a:ea typeface="Microsoft YaHei UI" panose="020B0503020204020204" pitchFamily="34" charset="-122"/>
              </a:rPr>
              <a:t>月</a:t>
            </a:r>
            <a:r>
              <a:rPr lang="en-US" altLang="zh-CN" sz="2000" dirty="0">
                <a:solidFill>
                  <a:srgbClr val="FFFF00"/>
                </a:solidFill>
                <a:latin typeface="Microsoft YaHei UI" panose="020B0503020204020204" pitchFamily="34" charset="-122"/>
                <a:ea typeface="Microsoft YaHei UI" panose="020B0503020204020204" pitchFamily="34" charset="-122"/>
              </a:rPr>
              <a:t>/</a:t>
            </a:r>
            <a:r>
              <a:rPr lang="zh-CN" altLang="en-US" sz="2000" dirty="0">
                <a:solidFill>
                  <a:srgbClr val="FFFF00"/>
                </a:solidFill>
                <a:latin typeface="Microsoft YaHei UI" panose="020B0503020204020204" pitchFamily="34" charset="-122"/>
                <a:ea typeface="Microsoft YaHei UI" panose="020B0503020204020204" pitchFamily="34" charset="-122"/>
              </a:rPr>
              <a:t>融资期）</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eaLnBrk="1" hangingPunct="1">
              <a:lnSpc>
                <a:spcPts val="2800"/>
              </a:lnSpc>
              <a:defRPr/>
            </a:pPr>
            <a:r>
              <a:rPr lang="en-US" altLang="zh-CN" sz="2000" dirty="0">
                <a:latin typeface="Microsoft YaHei UI" panose="020B0503020204020204" pitchFamily="34" charset="-122"/>
                <a:ea typeface="Microsoft YaHei UI" panose="020B0503020204020204" pitchFamily="34" charset="-122"/>
              </a:rPr>
              <a:t>Discount Rate = interest/(money borrowed – interest) x (12</a:t>
            </a:r>
            <a:r>
              <a:rPr lang="zh-CN" altLang="en-US" sz="2000" dirty="0">
                <a:latin typeface="Microsoft YaHei UI" panose="020B0503020204020204" pitchFamily="34" charset="-122"/>
                <a:ea typeface="Microsoft YaHei UI" panose="020B0503020204020204" pitchFamily="34" charset="-122"/>
              </a:rPr>
              <a:t> </a:t>
            </a:r>
            <a:r>
              <a:rPr lang="en-US" altLang="zh-CN" sz="2000" dirty="0">
                <a:latin typeface="Microsoft YaHei UI" panose="020B0503020204020204" pitchFamily="34" charset="-122"/>
                <a:ea typeface="Microsoft YaHei UI" panose="020B0503020204020204" pitchFamily="34" charset="-122"/>
              </a:rPr>
              <a:t>month/maturity period</a:t>
            </a:r>
            <a:r>
              <a:rPr lang="zh-CN" altLang="en-US" sz="2000" dirty="0">
                <a:latin typeface="Microsoft YaHei UI" panose="020B0503020204020204" pitchFamily="34" charset="-122"/>
                <a:ea typeface="Microsoft YaHei UI" panose="020B0503020204020204" pitchFamily="34" charset="-122"/>
              </a:rPr>
              <a:t>）</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eaLnBrk="1" hangingPunct="1">
              <a:lnSpc>
                <a:spcPts val="2800"/>
              </a:lnSpc>
              <a:defRPr/>
            </a:pPr>
            <a:r>
              <a:rPr lang="zh-CN" altLang="en-US" sz="2000" dirty="0">
                <a:solidFill>
                  <a:srgbClr val="FFFF00"/>
                </a:solidFill>
                <a:latin typeface="Microsoft YaHei UI" panose="020B0503020204020204" pitchFamily="34" charset="-122"/>
                <a:ea typeface="Microsoft YaHei UI" panose="020B0503020204020204" pitchFamily="34" charset="-122"/>
              </a:rPr>
              <a:t>现金折扣的实际利率 </a:t>
            </a:r>
            <a:r>
              <a:rPr lang="en-US" altLang="zh-CN" sz="2000" dirty="0">
                <a:solidFill>
                  <a:srgbClr val="FFFF00"/>
                </a:solidFill>
                <a:latin typeface="Microsoft YaHei UI" panose="020B0503020204020204" pitchFamily="34" charset="-122"/>
                <a:ea typeface="Microsoft YaHei UI" panose="020B0503020204020204" pitchFamily="34" charset="-122"/>
              </a:rPr>
              <a:t>=</a:t>
            </a:r>
            <a:r>
              <a:rPr lang="zh-CN" altLang="en-US" sz="2000" dirty="0">
                <a:solidFill>
                  <a:srgbClr val="FFFF00"/>
                </a:solidFill>
                <a:latin typeface="Microsoft YaHei UI" panose="020B0503020204020204" pitchFamily="34" charset="-122"/>
                <a:ea typeface="Microsoft YaHei UI" panose="020B0503020204020204" pitchFamily="34" charset="-122"/>
              </a:rPr>
              <a:t>折扣</a:t>
            </a:r>
            <a:r>
              <a:rPr lang="en-US" altLang="zh-CN" sz="2000" dirty="0">
                <a:solidFill>
                  <a:srgbClr val="FFFF00"/>
                </a:solidFill>
                <a:latin typeface="Microsoft YaHei UI" panose="020B0503020204020204" pitchFamily="34" charset="-122"/>
                <a:ea typeface="Microsoft YaHei UI" panose="020B0503020204020204" pitchFamily="34" charset="-122"/>
              </a:rPr>
              <a:t>/</a:t>
            </a:r>
            <a:r>
              <a:rPr lang="zh-CN" altLang="en-US" sz="2000" dirty="0">
                <a:solidFill>
                  <a:srgbClr val="FFFF00"/>
                </a:solidFill>
                <a:latin typeface="Microsoft YaHei UI" panose="020B0503020204020204" pitchFamily="34" charset="-122"/>
                <a:ea typeface="Microsoft YaHei UI" panose="020B0503020204020204" pitchFamily="34" charset="-122"/>
              </a:rPr>
              <a:t>（货款</a:t>
            </a:r>
            <a:r>
              <a:rPr lang="en-US" altLang="zh-CN" sz="2000" dirty="0">
                <a:solidFill>
                  <a:srgbClr val="FFFF00"/>
                </a:solidFill>
                <a:latin typeface="Microsoft YaHei UI" panose="020B0503020204020204" pitchFamily="34" charset="-122"/>
                <a:ea typeface="Microsoft YaHei UI" panose="020B0503020204020204" pitchFamily="34" charset="-122"/>
              </a:rPr>
              <a:t>-</a:t>
            </a:r>
            <a:r>
              <a:rPr lang="zh-CN" altLang="en-US" sz="2000" dirty="0">
                <a:solidFill>
                  <a:srgbClr val="FFFF00"/>
                </a:solidFill>
                <a:latin typeface="Microsoft YaHei UI" panose="020B0503020204020204" pitchFamily="34" charset="-122"/>
                <a:ea typeface="Microsoft YaHei UI" panose="020B0503020204020204" pitchFamily="34" charset="-122"/>
              </a:rPr>
              <a:t>折扣）</a:t>
            </a:r>
            <a:r>
              <a:rPr lang="en-US" altLang="zh-CN" sz="2000" dirty="0">
                <a:solidFill>
                  <a:srgbClr val="FFFF00"/>
                </a:solidFill>
                <a:latin typeface="Microsoft YaHei UI" panose="020B0503020204020204" pitchFamily="34" charset="-122"/>
                <a:ea typeface="Microsoft YaHei UI" panose="020B0503020204020204" pitchFamily="34" charset="-122"/>
              </a:rPr>
              <a:t>x 365/</a:t>
            </a:r>
            <a:r>
              <a:rPr lang="zh-CN" altLang="en-US" sz="2000" dirty="0">
                <a:solidFill>
                  <a:srgbClr val="FFFF00"/>
                </a:solidFill>
                <a:latin typeface="Microsoft YaHei UI" panose="020B0503020204020204" pitchFamily="34" charset="-122"/>
                <a:ea typeface="Microsoft YaHei UI" panose="020B0503020204020204" pitchFamily="34" charset="-122"/>
              </a:rPr>
              <a:t>（账期</a:t>
            </a:r>
            <a:r>
              <a:rPr lang="en-US" altLang="zh-CN" sz="2000" dirty="0">
                <a:solidFill>
                  <a:srgbClr val="FFFF00"/>
                </a:solidFill>
                <a:latin typeface="Microsoft YaHei UI" panose="020B0503020204020204" pitchFamily="34" charset="-122"/>
                <a:ea typeface="Microsoft YaHei UI" panose="020B0503020204020204" pitchFamily="34" charset="-122"/>
              </a:rPr>
              <a:t>-</a:t>
            </a:r>
            <a:r>
              <a:rPr lang="zh-CN" altLang="en-US" sz="2000" dirty="0">
                <a:solidFill>
                  <a:srgbClr val="FFFF00"/>
                </a:solidFill>
                <a:latin typeface="Microsoft YaHei UI" panose="020B0503020204020204" pitchFamily="34" charset="-122"/>
                <a:ea typeface="Microsoft YaHei UI" panose="020B0503020204020204" pitchFamily="34" charset="-122"/>
              </a:rPr>
              <a:t>折扣期）</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eaLnBrk="1" hangingPunct="1">
              <a:lnSpc>
                <a:spcPts val="2800"/>
              </a:lnSpc>
              <a:defRPr/>
            </a:pPr>
            <a:r>
              <a:rPr lang="en-US" altLang="zh-CN" sz="2000" dirty="0">
                <a:latin typeface="Microsoft YaHei UI" panose="020B0503020204020204" pitchFamily="34" charset="-122"/>
                <a:ea typeface="Microsoft YaHei UI" panose="020B0503020204020204" pitchFamily="34" charset="-122"/>
              </a:rPr>
              <a:t>The effective rate of cash discount = discount/(receivable-discount) x 365/</a:t>
            </a:r>
            <a:r>
              <a:rPr lang="zh-CN" altLang="en-US" sz="2000" dirty="0">
                <a:latin typeface="Microsoft YaHei UI" panose="020B0503020204020204" pitchFamily="34" charset="-122"/>
                <a:ea typeface="Microsoft YaHei UI" panose="020B0503020204020204" pitchFamily="34" charset="-122"/>
              </a:rPr>
              <a:t>（</a:t>
            </a:r>
            <a:r>
              <a:rPr lang="en-US" altLang="zh-CN" sz="2000" dirty="0">
                <a:latin typeface="Microsoft YaHei UI" panose="020B0503020204020204" pitchFamily="34" charset="-122"/>
                <a:ea typeface="Microsoft YaHei UI" panose="020B0503020204020204" pitchFamily="34" charset="-122"/>
              </a:rPr>
              <a:t>collection period – discount period</a:t>
            </a:r>
            <a:r>
              <a:rPr lang="zh-CN" altLang="en-US" sz="2000" dirty="0">
                <a:latin typeface="Microsoft YaHei UI" panose="020B0503020204020204" pitchFamily="34" charset="-122"/>
                <a:ea typeface="Microsoft YaHei UI" panose="020B0503020204020204" pitchFamily="34" charset="-122"/>
              </a:rPr>
              <a:t>）</a:t>
            </a:r>
            <a:endParaRPr lang="en-US" altLang="zh-CN" sz="2000" dirty="0">
              <a:latin typeface="Microsoft YaHei UI" panose="020B0503020204020204" pitchFamily="34" charset="-122"/>
              <a:ea typeface="Microsoft YaHei UI" panose="020B0503020204020204" pitchFamily="34" charset="-122"/>
            </a:endParaRPr>
          </a:p>
          <a:p>
            <a:pPr eaLnBrk="1" hangingPunct="1">
              <a:lnSpc>
                <a:spcPts val="2800"/>
              </a:lnSpc>
              <a:defRPr/>
            </a:pPr>
            <a:r>
              <a:rPr lang="zh-CN" altLang="en-US" sz="2000" dirty="0">
                <a:solidFill>
                  <a:srgbClr val="FFFF00"/>
                </a:solidFill>
                <a:latin typeface="Microsoft YaHei UI" panose="020B0503020204020204" pitchFamily="34" charset="-122"/>
                <a:ea typeface="Microsoft YaHei UI" panose="020B0503020204020204" pitchFamily="34" charset="-122"/>
              </a:rPr>
              <a:t>有补偿性余额的实际利率 </a:t>
            </a:r>
            <a:r>
              <a:rPr lang="en-US" altLang="zh-CN" sz="2000" dirty="0">
                <a:solidFill>
                  <a:srgbClr val="FFFF00"/>
                </a:solidFill>
                <a:latin typeface="Microsoft YaHei UI" panose="020B0503020204020204" pitchFamily="34" charset="-122"/>
                <a:ea typeface="Microsoft YaHei UI" panose="020B0503020204020204" pitchFamily="34" charset="-122"/>
              </a:rPr>
              <a:t>= </a:t>
            </a:r>
            <a:r>
              <a:rPr lang="zh-CN" altLang="en-US" sz="2000" dirty="0">
                <a:solidFill>
                  <a:srgbClr val="FFFF00"/>
                </a:solidFill>
                <a:latin typeface="Microsoft YaHei UI" panose="020B0503020204020204" pitchFamily="34" charset="-122"/>
                <a:ea typeface="Microsoft YaHei UI" panose="020B0503020204020204" pitchFamily="34" charset="-122"/>
              </a:rPr>
              <a:t>利息</a:t>
            </a:r>
            <a:r>
              <a:rPr lang="en-US" altLang="zh-CN" sz="2000" dirty="0">
                <a:solidFill>
                  <a:srgbClr val="FFFF00"/>
                </a:solidFill>
                <a:latin typeface="Microsoft YaHei UI" panose="020B0503020204020204" pitchFamily="34" charset="-122"/>
                <a:ea typeface="Microsoft YaHei UI" panose="020B0503020204020204" pitchFamily="34" charset="-122"/>
              </a:rPr>
              <a:t>/(</a:t>
            </a:r>
            <a:r>
              <a:rPr lang="zh-CN" altLang="en-US" sz="2000" dirty="0">
                <a:solidFill>
                  <a:srgbClr val="FFFF00"/>
                </a:solidFill>
                <a:latin typeface="Microsoft YaHei UI" panose="020B0503020204020204" pitchFamily="34" charset="-122"/>
                <a:ea typeface="Microsoft YaHei UI" panose="020B0503020204020204" pitchFamily="34" charset="-122"/>
              </a:rPr>
              <a:t>融资额 </a:t>
            </a:r>
            <a:r>
              <a:rPr lang="en-US" altLang="zh-CN" sz="2000" dirty="0">
                <a:solidFill>
                  <a:srgbClr val="FFFF00"/>
                </a:solidFill>
                <a:latin typeface="Microsoft YaHei UI" panose="020B0503020204020204" pitchFamily="34" charset="-122"/>
                <a:ea typeface="Microsoft YaHei UI" panose="020B0503020204020204" pitchFamily="34" charset="-122"/>
              </a:rPr>
              <a:t>– </a:t>
            </a:r>
            <a:r>
              <a:rPr lang="zh-CN" altLang="en-US" sz="2000" dirty="0">
                <a:solidFill>
                  <a:srgbClr val="FFFF00"/>
                </a:solidFill>
                <a:latin typeface="Microsoft YaHei UI" panose="020B0503020204020204" pitchFamily="34" charset="-122"/>
                <a:ea typeface="Microsoft YaHei UI" panose="020B0503020204020204" pitchFamily="34" charset="-122"/>
              </a:rPr>
              <a:t>补偿性余额）</a:t>
            </a:r>
            <a:r>
              <a:rPr lang="en-US" altLang="zh-CN" sz="2000" dirty="0">
                <a:solidFill>
                  <a:srgbClr val="FFFF00"/>
                </a:solidFill>
                <a:latin typeface="Microsoft YaHei UI" panose="020B0503020204020204" pitchFamily="34" charset="-122"/>
                <a:ea typeface="Microsoft YaHei UI" panose="020B0503020204020204" pitchFamily="34" charset="-122"/>
              </a:rPr>
              <a:t>x</a:t>
            </a:r>
            <a:r>
              <a:rPr lang="zh-CN" altLang="en-US" sz="2000" dirty="0">
                <a:solidFill>
                  <a:srgbClr val="FFFF00"/>
                </a:solidFill>
                <a:latin typeface="Microsoft YaHei UI" panose="020B0503020204020204" pitchFamily="34" charset="-122"/>
                <a:ea typeface="Microsoft YaHei UI" panose="020B0503020204020204" pitchFamily="34" charset="-122"/>
              </a:rPr>
              <a:t>（</a:t>
            </a:r>
            <a:r>
              <a:rPr lang="en-US" altLang="zh-CN" sz="2000" dirty="0">
                <a:solidFill>
                  <a:srgbClr val="FFFF00"/>
                </a:solidFill>
                <a:latin typeface="Microsoft YaHei UI" panose="020B0503020204020204" pitchFamily="34" charset="-122"/>
                <a:ea typeface="Microsoft YaHei UI" panose="020B0503020204020204" pitchFamily="34" charset="-122"/>
              </a:rPr>
              <a:t>12</a:t>
            </a:r>
            <a:r>
              <a:rPr lang="zh-CN" altLang="en-US" sz="2000" dirty="0">
                <a:solidFill>
                  <a:srgbClr val="FFFF00"/>
                </a:solidFill>
                <a:latin typeface="Microsoft YaHei UI" panose="020B0503020204020204" pitchFamily="34" charset="-122"/>
                <a:ea typeface="Microsoft YaHei UI" panose="020B0503020204020204" pitchFamily="34" charset="-122"/>
              </a:rPr>
              <a:t>月</a:t>
            </a:r>
            <a:r>
              <a:rPr lang="en-US" altLang="zh-CN" sz="2000" dirty="0">
                <a:solidFill>
                  <a:srgbClr val="FFFF00"/>
                </a:solidFill>
                <a:latin typeface="Microsoft YaHei UI" panose="020B0503020204020204" pitchFamily="34" charset="-122"/>
                <a:ea typeface="Microsoft YaHei UI" panose="020B0503020204020204" pitchFamily="34" charset="-122"/>
              </a:rPr>
              <a:t>/</a:t>
            </a:r>
            <a:r>
              <a:rPr lang="zh-CN" altLang="en-US" sz="2000" dirty="0">
                <a:solidFill>
                  <a:srgbClr val="FFFF00"/>
                </a:solidFill>
                <a:latin typeface="Microsoft YaHei UI" panose="020B0503020204020204" pitchFamily="34" charset="-122"/>
                <a:ea typeface="Microsoft YaHei UI" panose="020B0503020204020204" pitchFamily="34" charset="-122"/>
              </a:rPr>
              <a:t>融资期）</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eaLnBrk="1" hangingPunct="1">
              <a:lnSpc>
                <a:spcPts val="2800"/>
              </a:lnSpc>
              <a:defRPr/>
            </a:pPr>
            <a:r>
              <a:rPr lang="en-US" altLang="zh-CN" sz="2000" dirty="0">
                <a:latin typeface="Microsoft YaHei UI" panose="020B0503020204020204" pitchFamily="34" charset="-122"/>
                <a:ea typeface="Microsoft YaHei UI" panose="020B0503020204020204" pitchFamily="34" charset="-122"/>
              </a:rPr>
              <a:t>The Effective Rate with Compensation Balance = interest/(the money borrowed) x (12 months/maturity period)</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212440" y="230909"/>
            <a:ext cx="7696200" cy="1052946"/>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dirty="0">
                <a:solidFill>
                  <a:srgbClr val="FFFF00"/>
                </a:solidFill>
                <a:latin typeface="Microsoft YaHei UI" panose="020B0503020204020204" pitchFamily="34" charset="-122"/>
                <a:ea typeface="Microsoft YaHei UI" panose="020B0503020204020204" pitchFamily="34" charset="-122"/>
              </a:rPr>
              <a:t>  计算保理的实际年利率</a:t>
            </a:r>
            <a:endParaRPr lang="en-US" altLang="zh-CN" sz="2800" dirty="0">
              <a:solidFill>
                <a:srgbClr val="FFFF00"/>
              </a:solidFill>
              <a:latin typeface="Microsoft YaHei UI" panose="020B0503020204020204" pitchFamily="34" charset="-122"/>
              <a:ea typeface="Microsoft YaHei UI" panose="020B0503020204020204" pitchFamily="34" charset="-122"/>
            </a:endParaRPr>
          </a:p>
          <a:p>
            <a:pPr eaLnBrk="1" hangingPunct="1">
              <a:defRPr/>
            </a:pPr>
            <a:r>
              <a:rPr lang="zh-CN" altLang="en-US" sz="2800" dirty="0">
                <a:solidFill>
                  <a:srgbClr val="FFFF00"/>
                </a:solidFill>
                <a:latin typeface="Microsoft YaHei UI" panose="020B0503020204020204" pitchFamily="34" charset="-122"/>
                <a:ea typeface="Microsoft YaHei UI" panose="020B0503020204020204" pitchFamily="34" charset="-122"/>
              </a:rPr>
              <a:t>  </a:t>
            </a:r>
            <a:r>
              <a:rPr lang="en-US" altLang="zh-CN" sz="2800" kern="0" dirty="0">
                <a:solidFill>
                  <a:schemeClr val="tx1"/>
                </a:solidFill>
                <a:latin typeface="Microsoft YaHei UI" panose="020B0503020204020204" pitchFamily="34" charset="-122"/>
                <a:ea typeface="Microsoft YaHei UI" panose="020B0503020204020204" pitchFamily="34" charset="-122"/>
              </a:rPr>
              <a:t>Calculating The Effective Rate of Factoring</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graphicFrame>
        <p:nvGraphicFramePr>
          <p:cNvPr id="4" name="表格 4"/>
          <p:cNvGraphicFramePr>
            <a:graphicFrameLocks noGrp="1"/>
          </p:cNvGraphicFramePr>
          <p:nvPr>
            <p:custDataLst>
              <p:tags r:id="rId1"/>
            </p:custDataLst>
            <p:extLst>
              <p:ext uri="{D42A27DB-BD31-4B8C-83A1-F6EECF244321}">
                <p14:modId xmlns:p14="http://schemas.microsoft.com/office/powerpoint/2010/main" val="3580619807"/>
              </p:ext>
            </p:extLst>
          </p:nvPr>
        </p:nvGraphicFramePr>
        <p:xfrm>
          <a:off x="386080" y="1442720"/>
          <a:ext cx="7656195" cy="4471241"/>
        </p:xfrm>
        <a:graphic>
          <a:graphicData uri="http://schemas.openxmlformats.org/drawingml/2006/table">
            <a:tbl>
              <a:tblPr firstRow="1" bandRow="1">
                <a:tableStyleId>{5C22544A-7EE6-4342-B048-85BDC9FD1C3A}</a:tableStyleId>
              </a:tblPr>
              <a:tblGrid>
                <a:gridCol w="5227955">
                  <a:extLst>
                    <a:ext uri="{9D8B030D-6E8A-4147-A177-3AD203B41FA5}">
                      <a16:colId xmlns:a16="http://schemas.microsoft.com/office/drawing/2014/main" val="20000"/>
                    </a:ext>
                  </a:extLst>
                </a:gridCol>
                <a:gridCol w="2428240">
                  <a:extLst>
                    <a:ext uri="{9D8B030D-6E8A-4147-A177-3AD203B41FA5}">
                      <a16:colId xmlns:a16="http://schemas.microsoft.com/office/drawing/2014/main" val="20001"/>
                    </a:ext>
                  </a:extLst>
                </a:gridCol>
              </a:tblGrid>
              <a:tr h="396112">
                <a:tc>
                  <a:txBody>
                    <a:bodyPr/>
                    <a:lstStyle/>
                    <a:p>
                      <a:pPr algn="ctr"/>
                      <a:r>
                        <a:rPr lang="zh-CN" altLang="en-US" sz="2000" dirty="0">
                          <a:latin typeface="Microsoft YaHei UI" panose="020B0503020204020204" pitchFamily="34" charset="-122"/>
                          <a:ea typeface="Microsoft YaHei UI" panose="020B0503020204020204" pitchFamily="34" charset="-122"/>
                        </a:rPr>
                        <a:t>事项</a:t>
                      </a:r>
                    </a:p>
                  </a:txBody>
                  <a:tcPr/>
                </a:tc>
                <a:tc>
                  <a:txBody>
                    <a:bodyPr/>
                    <a:lstStyle/>
                    <a:p>
                      <a:pPr algn="ctr"/>
                      <a:r>
                        <a:rPr lang="zh-CN" altLang="en-US" sz="2000" dirty="0">
                          <a:latin typeface="Microsoft YaHei UI" panose="020B0503020204020204" pitchFamily="34" charset="-122"/>
                          <a:ea typeface="Microsoft YaHei UI" panose="020B0503020204020204" pitchFamily="34" charset="-122"/>
                        </a:rPr>
                        <a:t>金额</a:t>
                      </a:r>
                    </a:p>
                  </a:txBody>
                  <a:tcPr/>
                </a:tc>
                <a:extLst>
                  <a:ext uri="{0D108BD9-81ED-4DB2-BD59-A6C34878D82A}">
                    <a16:rowId xmlns:a16="http://schemas.microsoft.com/office/drawing/2014/main" val="10000"/>
                  </a:ext>
                </a:extLst>
              </a:tr>
              <a:tr h="384339">
                <a:tc>
                  <a:txBody>
                    <a:bodyPr/>
                    <a:lstStyle/>
                    <a:p>
                      <a:pPr marL="0" indent="0" algn="l" fontAlgn="b"/>
                      <a:r>
                        <a:rPr lang="zh-CN" altLang="en-US" sz="2000" b="0" i="0" u="none" strike="noStrike" dirty="0">
                          <a:solidFill>
                            <a:srgbClr val="FFFF00"/>
                          </a:solidFill>
                          <a:effectLst/>
                          <a:latin typeface="微软雅黑" panose="020B0503020204020204" charset="-122"/>
                          <a:ea typeface="微软雅黑" panose="020B0503020204020204" charset="-122"/>
                        </a:rPr>
                        <a:t>抵押物 </a:t>
                      </a:r>
                      <a:r>
                        <a:rPr lang="en-US" altLang="zh-CN" sz="2000" b="0" i="0" u="none" strike="noStrike" dirty="0">
                          <a:solidFill>
                            <a:schemeClr val="tx1"/>
                          </a:solidFill>
                          <a:effectLst/>
                          <a:latin typeface="微软雅黑" panose="020B0503020204020204" charset="-122"/>
                          <a:ea typeface="微软雅黑" panose="020B0503020204020204" charset="-122"/>
                        </a:rPr>
                        <a:t>Collateral</a:t>
                      </a:r>
                      <a:endParaRPr lang="zh-CN" altLang="en-US" sz="2000" b="0" i="0" u="none" strike="noStrike" dirty="0">
                        <a:solidFill>
                          <a:schemeClr val="tx1"/>
                        </a:solidFill>
                        <a:effectLst/>
                        <a:latin typeface="微软雅黑" panose="020B0503020204020204" charset="-122"/>
                        <a:ea typeface="微软雅黑" panose="020B0503020204020204" charset="-122"/>
                      </a:endParaRPr>
                    </a:p>
                  </a:txBody>
                  <a:tcPr marL="6350" marR="6350" marT="6350" marB="0" anchor="b">
                    <a:noFill/>
                  </a:tcPr>
                </a:tc>
                <a:tc>
                  <a:txBody>
                    <a:bodyPr/>
                    <a:lstStyle/>
                    <a:p>
                      <a:pPr marL="0" indent="0" algn="r" fontAlgn="b"/>
                      <a:r>
                        <a:rPr lang="en-US" altLang="zh-CN" sz="2000" b="0" i="0" u="none" strike="noStrike" dirty="0">
                          <a:solidFill>
                            <a:srgbClr val="FFFF00"/>
                          </a:solidFill>
                          <a:effectLst/>
                          <a:latin typeface="微软雅黑" panose="020B0503020204020204" charset="-122"/>
                          <a:ea typeface="微软雅黑" panose="020B0503020204020204" charset="-122"/>
                        </a:rPr>
                        <a:t>100,000 </a:t>
                      </a:r>
                    </a:p>
                  </a:txBody>
                  <a:tcPr marL="6350" marR="6350" marT="6350" marB="0" anchor="b">
                    <a:noFill/>
                  </a:tcPr>
                </a:tc>
                <a:extLst>
                  <a:ext uri="{0D108BD9-81ED-4DB2-BD59-A6C34878D82A}">
                    <a16:rowId xmlns:a16="http://schemas.microsoft.com/office/drawing/2014/main" val="10001"/>
                  </a:ext>
                </a:extLst>
              </a:tr>
              <a:tr h="384339">
                <a:tc>
                  <a:txBody>
                    <a:bodyPr/>
                    <a:lstStyle/>
                    <a:p>
                      <a:pPr algn="l" fontAlgn="b"/>
                      <a:r>
                        <a:rPr lang="zh-CN" altLang="en-US" sz="2000" b="0" i="0" u="none" strike="noStrike" dirty="0">
                          <a:solidFill>
                            <a:srgbClr val="FFFF00"/>
                          </a:solidFill>
                          <a:effectLst/>
                          <a:latin typeface="微软雅黑" panose="020B0503020204020204" charset="-122"/>
                          <a:ea typeface="微软雅黑" panose="020B0503020204020204" charset="-122"/>
                        </a:rPr>
                        <a:t>融资额 </a:t>
                      </a:r>
                      <a:r>
                        <a:rPr lang="en-US" altLang="zh-CN" sz="2000" b="0" i="0" u="none" strike="noStrike" kern="1200" dirty="0">
                          <a:solidFill>
                            <a:schemeClr val="tx1"/>
                          </a:solidFill>
                          <a:effectLst/>
                          <a:latin typeface="微软雅黑" panose="020B0503020204020204" charset="-122"/>
                          <a:ea typeface="微软雅黑" panose="020B0503020204020204" charset="-122"/>
                          <a:cs typeface="+mn-cs"/>
                        </a:rPr>
                        <a:t>Money Borrowed</a:t>
                      </a:r>
                      <a:endParaRPr lang="zh-CN" altLang="en-US" sz="2000" b="0" i="0" u="none" strike="noStrike" kern="1200" dirty="0">
                        <a:solidFill>
                          <a:schemeClr val="tx1"/>
                        </a:solidFill>
                        <a:effectLst/>
                        <a:latin typeface="微软雅黑" panose="020B0503020204020204" charset="-122"/>
                        <a:ea typeface="微软雅黑" panose="020B0503020204020204" charset="-122"/>
                        <a:cs typeface="+mn-cs"/>
                      </a:endParaRPr>
                    </a:p>
                  </a:txBody>
                  <a:tcPr marL="6350" marR="6350" marT="6350" marB="0" anchor="b">
                    <a:noFill/>
                  </a:tcPr>
                </a:tc>
                <a:tc>
                  <a:txBody>
                    <a:bodyPr/>
                    <a:lstStyle/>
                    <a:p>
                      <a:pPr algn="r" fontAlgn="b"/>
                      <a:r>
                        <a:rPr lang="en-US" altLang="zh-CN" sz="2000" b="0" i="0" u="none" strike="noStrike" dirty="0">
                          <a:solidFill>
                            <a:srgbClr val="FFFF00"/>
                          </a:solidFill>
                          <a:effectLst/>
                          <a:latin typeface="微软雅黑" panose="020B0503020204020204" charset="-122"/>
                          <a:ea typeface="微软雅黑" panose="020B0503020204020204" charset="-122"/>
                        </a:rPr>
                        <a:t>80,000 </a:t>
                      </a:r>
                    </a:p>
                  </a:txBody>
                  <a:tcPr marL="6350" marR="6350" marT="6350" marB="0" anchor="b">
                    <a:noFill/>
                  </a:tcPr>
                </a:tc>
                <a:extLst>
                  <a:ext uri="{0D108BD9-81ED-4DB2-BD59-A6C34878D82A}">
                    <a16:rowId xmlns:a16="http://schemas.microsoft.com/office/drawing/2014/main" val="10002"/>
                  </a:ext>
                </a:extLst>
              </a:tr>
              <a:tr h="384339">
                <a:tc>
                  <a:txBody>
                    <a:bodyPr/>
                    <a:lstStyle/>
                    <a:p>
                      <a:pPr algn="l" fontAlgn="b"/>
                      <a:r>
                        <a:rPr lang="zh-CN" altLang="en-US" sz="2000" b="0" i="0" u="none" strike="noStrike" dirty="0">
                          <a:solidFill>
                            <a:srgbClr val="FFFF00"/>
                          </a:solidFill>
                          <a:effectLst/>
                          <a:latin typeface="微软雅黑" panose="020B0503020204020204" charset="-122"/>
                          <a:ea typeface="微软雅黑" panose="020B0503020204020204" charset="-122"/>
                        </a:rPr>
                        <a:t>补偿性余额 </a:t>
                      </a:r>
                      <a:r>
                        <a:rPr lang="en-US" altLang="zh-CN" sz="2000" b="0" i="0" u="none" strike="noStrike" kern="1200" dirty="0">
                          <a:solidFill>
                            <a:schemeClr val="tx1"/>
                          </a:solidFill>
                          <a:effectLst/>
                          <a:latin typeface="微软雅黑" panose="020B0503020204020204" charset="-122"/>
                          <a:ea typeface="微软雅黑" panose="020B0503020204020204" charset="-122"/>
                          <a:cs typeface="+mn-cs"/>
                        </a:rPr>
                        <a:t>Compensation Balance</a:t>
                      </a:r>
                      <a:endParaRPr lang="zh-CN" altLang="en-US" sz="2000" b="0" i="0" u="none" strike="noStrike" kern="1200" dirty="0">
                        <a:solidFill>
                          <a:schemeClr val="tx1"/>
                        </a:solidFill>
                        <a:effectLst/>
                        <a:latin typeface="微软雅黑" panose="020B0503020204020204" charset="-122"/>
                        <a:ea typeface="微软雅黑" panose="020B0503020204020204" charset="-122"/>
                        <a:cs typeface="+mn-cs"/>
                      </a:endParaRPr>
                    </a:p>
                  </a:txBody>
                  <a:tcPr marL="6350" marR="6350" marT="6350" marB="0" anchor="b">
                    <a:noFill/>
                  </a:tcPr>
                </a:tc>
                <a:tc>
                  <a:txBody>
                    <a:bodyPr/>
                    <a:lstStyle/>
                    <a:p>
                      <a:pPr algn="r" fontAlgn="b"/>
                      <a:r>
                        <a:rPr lang="en-US" altLang="zh-CN" sz="2000" b="0" i="0" u="none" strike="noStrike" dirty="0">
                          <a:solidFill>
                            <a:srgbClr val="FFFF00"/>
                          </a:solidFill>
                          <a:effectLst/>
                          <a:latin typeface="微软雅黑" panose="020B0503020204020204" charset="-122"/>
                          <a:ea typeface="微软雅黑" panose="020B0503020204020204" charset="-122"/>
                        </a:rPr>
                        <a:t>0 </a:t>
                      </a:r>
                    </a:p>
                  </a:txBody>
                  <a:tcPr marL="6350" marR="6350" marT="6350" marB="0" anchor="b">
                    <a:noFill/>
                  </a:tcPr>
                </a:tc>
                <a:extLst>
                  <a:ext uri="{0D108BD9-81ED-4DB2-BD59-A6C34878D82A}">
                    <a16:rowId xmlns:a16="http://schemas.microsoft.com/office/drawing/2014/main" val="10003"/>
                  </a:ext>
                </a:extLst>
              </a:tr>
              <a:tr h="384339">
                <a:tc>
                  <a:txBody>
                    <a:bodyPr/>
                    <a:lstStyle/>
                    <a:p>
                      <a:pPr algn="l" fontAlgn="b"/>
                      <a:r>
                        <a:rPr lang="zh-CN" altLang="en-US" sz="2000" b="0" i="0" u="none" strike="noStrike" dirty="0">
                          <a:solidFill>
                            <a:srgbClr val="FFFF00"/>
                          </a:solidFill>
                          <a:effectLst/>
                          <a:latin typeface="微软雅黑" panose="020B0503020204020204" charset="-122"/>
                          <a:ea typeface="微软雅黑" panose="020B0503020204020204" charset="-122"/>
                        </a:rPr>
                        <a:t>手续费 </a:t>
                      </a:r>
                      <a:r>
                        <a:rPr lang="en-US" altLang="zh-CN" sz="2000" b="0" i="0" u="none" strike="noStrike" kern="1200" dirty="0">
                          <a:solidFill>
                            <a:schemeClr val="tx1"/>
                          </a:solidFill>
                          <a:effectLst/>
                          <a:latin typeface="微软雅黑" panose="020B0503020204020204" charset="-122"/>
                          <a:ea typeface="微软雅黑" panose="020B0503020204020204" charset="-122"/>
                          <a:cs typeface="+mn-cs"/>
                        </a:rPr>
                        <a:t>Fee</a:t>
                      </a:r>
                      <a:endParaRPr lang="zh-CN" altLang="en-US" sz="2000" b="0" i="0" u="none" strike="noStrike" kern="1200" dirty="0">
                        <a:solidFill>
                          <a:schemeClr val="tx1"/>
                        </a:solidFill>
                        <a:effectLst/>
                        <a:latin typeface="微软雅黑" panose="020B0503020204020204" charset="-122"/>
                        <a:ea typeface="微软雅黑" panose="020B0503020204020204" charset="-122"/>
                        <a:cs typeface="+mn-cs"/>
                      </a:endParaRPr>
                    </a:p>
                  </a:txBody>
                  <a:tcPr marL="6350" marR="6350" marT="6350" marB="0" anchor="b">
                    <a:noFill/>
                  </a:tcPr>
                </a:tc>
                <a:tc>
                  <a:txBody>
                    <a:bodyPr/>
                    <a:lstStyle/>
                    <a:p>
                      <a:pPr algn="r" fontAlgn="b"/>
                      <a:r>
                        <a:rPr lang="en-US" altLang="zh-CN" sz="2000" b="0" i="0" u="none" strike="noStrike">
                          <a:solidFill>
                            <a:srgbClr val="FFFF00"/>
                          </a:solidFill>
                          <a:effectLst/>
                          <a:latin typeface="微软雅黑" panose="020B0503020204020204" charset="-122"/>
                          <a:ea typeface="微软雅黑" panose="020B0503020204020204" charset="-122"/>
                        </a:rPr>
                        <a:t>1,000 </a:t>
                      </a:r>
                    </a:p>
                  </a:txBody>
                  <a:tcPr marL="6350" marR="6350" marT="6350" marB="0" anchor="b">
                    <a:noFill/>
                  </a:tcPr>
                </a:tc>
                <a:extLst>
                  <a:ext uri="{0D108BD9-81ED-4DB2-BD59-A6C34878D82A}">
                    <a16:rowId xmlns:a16="http://schemas.microsoft.com/office/drawing/2014/main" val="10004"/>
                  </a:ext>
                </a:extLst>
              </a:tr>
              <a:tr h="384339">
                <a:tc>
                  <a:txBody>
                    <a:bodyPr/>
                    <a:lstStyle/>
                    <a:p>
                      <a:pPr algn="l" fontAlgn="b"/>
                      <a:r>
                        <a:rPr lang="zh-CN" altLang="en-US" sz="2000" b="0" i="0" u="none" strike="noStrike" dirty="0">
                          <a:solidFill>
                            <a:srgbClr val="FFFF00"/>
                          </a:solidFill>
                          <a:effectLst/>
                          <a:latin typeface="微软雅黑" panose="020B0503020204020204" charset="-122"/>
                          <a:ea typeface="微软雅黑" panose="020B0503020204020204" charset="-122"/>
                        </a:rPr>
                        <a:t>年利率（折扣率）</a:t>
                      </a:r>
                      <a:r>
                        <a:rPr lang="en-US" altLang="zh-CN" sz="2000" b="0" i="0" u="none" strike="noStrike" kern="1200" dirty="0">
                          <a:solidFill>
                            <a:schemeClr val="tx1"/>
                          </a:solidFill>
                          <a:effectLst/>
                          <a:latin typeface="微软雅黑" panose="020B0503020204020204" charset="-122"/>
                          <a:ea typeface="微软雅黑" panose="020B0503020204020204" charset="-122"/>
                          <a:cs typeface="+mn-cs"/>
                        </a:rPr>
                        <a:t>Annual Rate (Discount Rate)</a:t>
                      </a:r>
                      <a:endParaRPr lang="zh-CN" altLang="en-US" sz="2000" b="0" i="0" u="none" strike="noStrike" kern="1200" dirty="0">
                        <a:solidFill>
                          <a:schemeClr val="tx1"/>
                        </a:solidFill>
                        <a:effectLst/>
                        <a:latin typeface="微软雅黑" panose="020B0503020204020204" charset="-122"/>
                        <a:ea typeface="微软雅黑" panose="020B0503020204020204" charset="-122"/>
                        <a:cs typeface="+mn-cs"/>
                      </a:endParaRPr>
                    </a:p>
                  </a:txBody>
                  <a:tcPr marL="6350" marR="6350" marT="6350" marB="0" anchor="b">
                    <a:noFill/>
                  </a:tcPr>
                </a:tc>
                <a:tc>
                  <a:txBody>
                    <a:bodyPr/>
                    <a:lstStyle/>
                    <a:p>
                      <a:pPr algn="r" fontAlgn="b"/>
                      <a:r>
                        <a:rPr lang="en-US" altLang="zh-CN" sz="2000" b="0" i="0" u="none" strike="noStrike">
                          <a:solidFill>
                            <a:srgbClr val="FFFF00"/>
                          </a:solidFill>
                          <a:effectLst/>
                          <a:latin typeface="微软雅黑" panose="020B0503020204020204" charset="-122"/>
                          <a:ea typeface="微软雅黑" panose="020B0503020204020204" charset="-122"/>
                        </a:rPr>
                        <a:t>12%</a:t>
                      </a:r>
                    </a:p>
                  </a:txBody>
                  <a:tcPr marL="6350" marR="6350" marT="6350" marB="0" anchor="b">
                    <a:noFill/>
                  </a:tcPr>
                </a:tc>
                <a:extLst>
                  <a:ext uri="{0D108BD9-81ED-4DB2-BD59-A6C34878D82A}">
                    <a16:rowId xmlns:a16="http://schemas.microsoft.com/office/drawing/2014/main" val="10005"/>
                  </a:ext>
                </a:extLst>
              </a:tr>
              <a:tr h="384339">
                <a:tc>
                  <a:txBody>
                    <a:bodyPr/>
                    <a:lstStyle/>
                    <a:p>
                      <a:pPr algn="l" fontAlgn="b"/>
                      <a:r>
                        <a:rPr lang="zh-CN" altLang="en-US" sz="2000" b="0" i="0" u="none" strike="noStrike" dirty="0">
                          <a:solidFill>
                            <a:srgbClr val="FFFF00"/>
                          </a:solidFill>
                          <a:effectLst/>
                          <a:latin typeface="微软雅黑" panose="020B0503020204020204" charset="-122"/>
                          <a:ea typeface="微软雅黑" panose="020B0503020204020204" charset="-122"/>
                        </a:rPr>
                        <a:t>借款期（月）</a:t>
                      </a:r>
                      <a:r>
                        <a:rPr lang="en-US" altLang="zh-CN" sz="2000" b="0" i="0" u="none" strike="noStrike" kern="1200" dirty="0">
                          <a:solidFill>
                            <a:schemeClr val="tx1"/>
                          </a:solidFill>
                          <a:effectLst/>
                          <a:latin typeface="微软雅黑" panose="020B0503020204020204" charset="-122"/>
                          <a:ea typeface="微软雅黑" panose="020B0503020204020204" charset="-122"/>
                          <a:cs typeface="+mn-cs"/>
                        </a:rPr>
                        <a:t>Maturity (Month)</a:t>
                      </a:r>
                      <a:endParaRPr lang="zh-CN" altLang="en-US" sz="2000" b="0" i="0" u="none" strike="noStrike" kern="1200" dirty="0">
                        <a:solidFill>
                          <a:schemeClr val="tx1"/>
                        </a:solidFill>
                        <a:effectLst/>
                        <a:latin typeface="微软雅黑" panose="020B0503020204020204" charset="-122"/>
                        <a:ea typeface="微软雅黑" panose="020B0503020204020204" charset="-122"/>
                        <a:cs typeface="+mn-cs"/>
                      </a:endParaRPr>
                    </a:p>
                  </a:txBody>
                  <a:tcPr marL="6350" marR="6350" marT="6350" marB="0" anchor="b">
                    <a:noFill/>
                  </a:tcPr>
                </a:tc>
                <a:tc>
                  <a:txBody>
                    <a:bodyPr/>
                    <a:lstStyle/>
                    <a:p>
                      <a:pPr algn="r" fontAlgn="b"/>
                      <a:r>
                        <a:rPr lang="en-US" altLang="zh-CN" sz="2000" b="0" i="0" u="none" strike="noStrike">
                          <a:solidFill>
                            <a:srgbClr val="FFFF00"/>
                          </a:solidFill>
                          <a:effectLst/>
                          <a:latin typeface="微软雅黑" panose="020B0503020204020204" charset="-122"/>
                          <a:ea typeface="微软雅黑" panose="020B0503020204020204" charset="-122"/>
                        </a:rPr>
                        <a:t>3 </a:t>
                      </a:r>
                    </a:p>
                  </a:txBody>
                  <a:tcPr marL="6350" marR="6350" marT="6350" marB="0" anchor="b">
                    <a:noFill/>
                  </a:tcPr>
                </a:tc>
                <a:extLst>
                  <a:ext uri="{0D108BD9-81ED-4DB2-BD59-A6C34878D82A}">
                    <a16:rowId xmlns:a16="http://schemas.microsoft.com/office/drawing/2014/main" val="10006"/>
                  </a:ext>
                </a:extLst>
              </a:tr>
              <a:tr h="384339">
                <a:tc>
                  <a:txBody>
                    <a:bodyPr/>
                    <a:lstStyle/>
                    <a:p>
                      <a:pPr algn="l" fontAlgn="b"/>
                      <a:r>
                        <a:rPr lang="zh-CN" altLang="en-US" sz="2000" b="0" i="0" u="none" strike="noStrike" dirty="0">
                          <a:solidFill>
                            <a:srgbClr val="FFFF00"/>
                          </a:solidFill>
                          <a:effectLst/>
                          <a:latin typeface="微软雅黑" panose="020B0503020204020204" charset="-122"/>
                          <a:ea typeface="微软雅黑" panose="020B0503020204020204" charset="-122"/>
                        </a:rPr>
                        <a:t>利息 </a:t>
                      </a:r>
                      <a:r>
                        <a:rPr lang="en-US" altLang="zh-CN" sz="2000" b="0" i="0" u="none" strike="noStrike" kern="1200" dirty="0">
                          <a:solidFill>
                            <a:schemeClr val="tx1"/>
                          </a:solidFill>
                          <a:effectLst/>
                          <a:latin typeface="微软雅黑" panose="020B0503020204020204" charset="-122"/>
                          <a:ea typeface="微软雅黑" panose="020B0503020204020204" charset="-122"/>
                          <a:cs typeface="+mn-cs"/>
                        </a:rPr>
                        <a:t>Interest</a:t>
                      </a:r>
                      <a:endParaRPr lang="zh-CN" altLang="en-US" sz="2000" b="0" i="0" u="none" strike="noStrike" kern="1200" dirty="0">
                        <a:solidFill>
                          <a:schemeClr val="tx1"/>
                        </a:solidFill>
                        <a:effectLst/>
                        <a:latin typeface="微软雅黑" panose="020B0503020204020204" charset="-122"/>
                        <a:ea typeface="微软雅黑" panose="020B0503020204020204" charset="-122"/>
                        <a:cs typeface="+mn-cs"/>
                      </a:endParaRPr>
                    </a:p>
                  </a:txBody>
                  <a:tcPr marL="6350" marR="6350" marT="6350" marB="0" anchor="b">
                    <a:noFill/>
                  </a:tcPr>
                </a:tc>
                <a:tc>
                  <a:txBody>
                    <a:bodyPr/>
                    <a:lstStyle/>
                    <a:p>
                      <a:pPr algn="r" fontAlgn="b"/>
                      <a:r>
                        <a:rPr lang="en-US" altLang="zh-CN" sz="2000" b="0" i="0" u="none" strike="noStrike" dirty="0">
                          <a:solidFill>
                            <a:srgbClr val="FFFF00"/>
                          </a:solidFill>
                          <a:effectLst/>
                          <a:latin typeface="微软雅黑" panose="020B0503020204020204" charset="-122"/>
                          <a:ea typeface="微软雅黑" panose="020B0503020204020204" charset="-122"/>
                        </a:rPr>
                        <a:t>2,400 </a:t>
                      </a:r>
                    </a:p>
                  </a:txBody>
                  <a:tcPr marL="6350" marR="6350" marT="6350" marB="0" anchor="b">
                    <a:noFill/>
                  </a:tcPr>
                </a:tc>
                <a:extLst>
                  <a:ext uri="{0D108BD9-81ED-4DB2-BD59-A6C34878D82A}">
                    <a16:rowId xmlns:a16="http://schemas.microsoft.com/office/drawing/2014/main" val="10007"/>
                  </a:ext>
                </a:extLst>
              </a:tr>
              <a:tr h="384339">
                <a:tc>
                  <a:txBody>
                    <a:bodyPr/>
                    <a:lstStyle/>
                    <a:p>
                      <a:pPr algn="l" fontAlgn="b"/>
                      <a:r>
                        <a:rPr lang="zh-CN" altLang="en-US" sz="2000" b="0" i="0" u="none" strike="noStrike" dirty="0">
                          <a:solidFill>
                            <a:srgbClr val="FFFF00"/>
                          </a:solidFill>
                          <a:effectLst/>
                          <a:latin typeface="微软雅黑" panose="020B0503020204020204" charset="-122"/>
                          <a:ea typeface="微软雅黑" panose="020B0503020204020204" charset="-122"/>
                        </a:rPr>
                        <a:t>到手的贷款额 </a:t>
                      </a:r>
                      <a:r>
                        <a:rPr lang="en-US" altLang="zh-CN" sz="2000" b="0" i="0" u="none" strike="noStrike" kern="1200" dirty="0">
                          <a:solidFill>
                            <a:schemeClr val="tx1"/>
                          </a:solidFill>
                          <a:effectLst/>
                          <a:latin typeface="微软雅黑" panose="020B0503020204020204" charset="-122"/>
                          <a:ea typeface="微软雅黑" panose="020B0503020204020204" charset="-122"/>
                          <a:cs typeface="+mn-cs"/>
                        </a:rPr>
                        <a:t>Proceeds</a:t>
                      </a:r>
                      <a:endParaRPr lang="zh-CN" altLang="en-US" sz="2000" b="0" i="0" u="none" strike="noStrike" kern="1200" dirty="0">
                        <a:solidFill>
                          <a:schemeClr val="tx1"/>
                        </a:solidFill>
                        <a:effectLst/>
                        <a:latin typeface="微软雅黑" panose="020B0503020204020204" charset="-122"/>
                        <a:ea typeface="微软雅黑" panose="020B0503020204020204" charset="-122"/>
                        <a:cs typeface="+mn-cs"/>
                      </a:endParaRPr>
                    </a:p>
                  </a:txBody>
                  <a:tcPr marL="6350" marR="6350" marT="6350" marB="0" anchor="b">
                    <a:noFill/>
                  </a:tcPr>
                </a:tc>
                <a:tc>
                  <a:txBody>
                    <a:bodyPr/>
                    <a:lstStyle/>
                    <a:p>
                      <a:pPr algn="r" fontAlgn="b"/>
                      <a:r>
                        <a:rPr lang="en-US" altLang="zh-CN" sz="2000" b="0" i="0" u="none" strike="noStrike">
                          <a:solidFill>
                            <a:srgbClr val="FFFF00"/>
                          </a:solidFill>
                          <a:effectLst/>
                          <a:latin typeface="微软雅黑" panose="020B0503020204020204" charset="-122"/>
                          <a:ea typeface="微软雅黑" panose="020B0503020204020204" charset="-122"/>
                        </a:rPr>
                        <a:t>76,600 </a:t>
                      </a:r>
                    </a:p>
                  </a:txBody>
                  <a:tcPr marL="6350" marR="6350" marT="6350" marB="0" anchor="b">
                    <a:noFill/>
                  </a:tcPr>
                </a:tc>
                <a:extLst>
                  <a:ext uri="{0D108BD9-81ED-4DB2-BD59-A6C34878D82A}">
                    <a16:rowId xmlns:a16="http://schemas.microsoft.com/office/drawing/2014/main" val="10008"/>
                  </a:ext>
                </a:extLst>
              </a:tr>
              <a:tr h="384339">
                <a:tc>
                  <a:txBody>
                    <a:bodyPr/>
                    <a:lstStyle/>
                    <a:p>
                      <a:pPr algn="l" fontAlgn="b"/>
                      <a:r>
                        <a:rPr lang="zh-CN" altLang="en-US" sz="2000" b="0" i="0" u="none" strike="noStrike" dirty="0">
                          <a:solidFill>
                            <a:srgbClr val="FFFF00"/>
                          </a:solidFill>
                          <a:effectLst/>
                          <a:latin typeface="微软雅黑" panose="020B0503020204020204" charset="-122"/>
                          <a:ea typeface="微软雅黑" panose="020B0503020204020204" charset="-122"/>
                        </a:rPr>
                        <a:t>贷款总成本 </a:t>
                      </a:r>
                      <a:r>
                        <a:rPr lang="en-US" altLang="zh-CN" sz="2000" b="0" i="0" u="none" strike="noStrike" kern="1200" dirty="0">
                          <a:solidFill>
                            <a:schemeClr val="tx1"/>
                          </a:solidFill>
                          <a:effectLst/>
                          <a:latin typeface="微软雅黑" panose="020B0503020204020204" charset="-122"/>
                          <a:ea typeface="微软雅黑" panose="020B0503020204020204" charset="-122"/>
                          <a:cs typeface="+mn-cs"/>
                        </a:rPr>
                        <a:t>Total Cost</a:t>
                      </a:r>
                      <a:r>
                        <a:rPr lang="zh-CN" altLang="en-US" sz="2000" b="0" i="0" u="none" strike="noStrike" kern="1200" dirty="0">
                          <a:solidFill>
                            <a:schemeClr val="tx1"/>
                          </a:solidFill>
                          <a:effectLst/>
                          <a:latin typeface="微软雅黑" panose="020B0503020204020204" charset="-122"/>
                          <a:ea typeface="微软雅黑" panose="020B0503020204020204" charset="-122"/>
                          <a:cs typeface="+mn-cs"/>
                        </a:rPr>
                        <a:t> </a:t>
                      </a:r>
                    </a:p>
                  </a:txBody>
                  <a:tcPr marL="6350" marR="6350" marT="6350" marB="0" anchor="b">
                    <a:noFill/>
                  </a:tcPr>
                </a:tc>
                <a:tc>
                  <a:txBody>
                    <a:bodyPr/>
                    <a:lstStyle/>
                    <a:p>
                      <a:pPr algn="r" fontAlgn="b"/>
                      <a:r>
                        <a:rPr lang="en-US" altLang="zh-CN" sz="2000" b="0" i="0" u="none" strike="noStrike" dirty="0">
                          <a:solidFill>
                            <a:srgbClr val="FFFF00"/>
                          </a:solidFill>
                          <a:effectLst/>
                          <a:latin typeface="微软雅黑" panose="020B0503020204020204" charset="-122"/>
                          <a:ea typeface="微软雅黑" panose="020B0503020204020204" charset="-122"/>
                        </a:rPr>
                        <a:t>3,400 </a:t>
                      </a:r>
                    </a:p>
                  </a:txBody>
                  <a:tcPr marL="6350" marR="6350" marT="6350" marB="0" anchor="b">
                    <a:noFill/>
                  </a:tcPr>
                </a:tc>
                <a:extLst>
                  <a:ext uri="{0D108BD9-81ED-4DB2-BD59-A6C34878D82A}">
                    <a16:rowId xmlns:a16="http://schemas.microsoft.com/office/drawing/2014/main" val="10009"/>
                  </a:ext>
                </a:extLst>
              </a:tr>
              <a:tr h="384339">
                <a:tc>
                  <a:txBody>
                    <a:bodyPr/>
                    <a:lstStyle/>
                    <a:p>
                      <a:pPr algn="l" fontAlgn="b"/>
                      <a:r>
                        <a:rPr lang="zh-CN" altLang="en-US" sz="2000" b="0" i="0" u="none" strike="noStrike" dirty="0">
                          <a:solidFill>
                            <a:srgbClr val="FFFF00"/>
                          </a:solidFill>
                          <a:effectLst/>
                          <a:latin typeface="微软雅黑" panose="020B0503020204020204" charset="-122"/>
                          <a:ea typeface="微软雅黑" panose="020B0503020204020204" charset="-122"/>
                        </a:rPr>
                        <a:t>实际年利率 </a:t>
                      </a:r>
                      <a:r>
                        <a:rPr lang="en-US" altLang="zh-CN" sz="2000" b="0" i="0" u="none" strike="noStrike" kern="1200" dirty="0">
                          <a:solidFill>
                            <a:schemeClr val="tx1"/>
                          </a:solidFill>
                          <a:effectLst/>
                          <a:latin typeface="微软雅黑" panose="020B0503020204020204" charset="-122"/>
                          <a:ea typeface="微软雅黑" panose="020B0503020204020204" charset="-122"/>
                          <a:cs typeface="+mn-cs"/>
                        </a:rPr>
                        <a:t>Effective Rate</a:t>
                      </a:r>
                      <a:endParaRPr lang="zh-CN" altLang="en-US" sz="2000" b="0" i="0" u="none" strike="noStrike" kern="1200" dirty="0">
                        <a:solidFill>
                          <a:schemeClr val="tx1"/>
                        </a:solidFill>
                        <a:effectLst/>
                        <a:latin typeface="微软雅黑" panose="020B0503020204020204" charset="-122"/>
                        <a:ea typeface="微软雅黑" panose="020B0503020204020204" charset="-122"/>
                        <a:cs typeface="+mn-cs"/>
                      </a:endParaRPr>
                    </a:p>
                  </a:txBody>
                  <a:tcPr marL="6350" marR="6350" marT="6350" marB="0" anchor="b">
                    <a:noFill/>
                  </a:tcPr>
                </a:tc>
                <a:tc>
                  <a:txBody>
                    <a:bodyPr/>
                    <a:lstStyle/>
                    <a:p>
                      <a:pPr algn="r" fontAlgn="b"/>
                      <a:r>
                        <a:rPr lang="en-US" altLang="zh-CN" sz="2000" b="0" i="0" u="none" strike="noStrike" dirty="0">
                          <a:solidFill>
                            <a:srgbClr val="FFFF00"/>
                          </a:solidFill>
                          <a:effectLst/>
                          <a:latin typeface="微软雅黑" panose="020B0503020204020204" charset="-122"/>
                          <a:ea typeface="微软雅黑" panose="020B0503020204020204" charset="-122"/>
                        </a:rPr>
                        <a:t>17.75%</a:t>
                      </a:r>
                    </a:p>
                  </a:txBody>
                  <a:tcPr marL="6350" marR="6350" marT="6350" marB="0" anchor="b">
                    <a:noFill/>
                  </a:tcPr>
                </a:tc>
                <a:extLst>
                  <a:ext uri="{0D108BD9-81ED-4DB2-BD59-A6C34878D82A}">
                    <a16:rowId xmlns:a16="http://schemas.microsoft.com/office/drawing/2014/main" val="10010"/>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1" y="190500"/>
            <a:ext cx="10834255" cy="712788"/>
          </a:xfrm>
          <a:prstGeom prst="rect">
            <a:avLst/>
          </a:prstGeom>
          <a:noFill/>
          <a:ln>
            <a:noFill/>
          </a:ln>
        </p:spPr>
        <p:txBody>
          <a:bodyPr lIns="91433" tIns="45716" rIns="91433" bIns="45716"/>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lnSpc>
                <a:spcPct val="150000"/>
              </a:lnSpc>
              <a:defRPr/>
            </a:pPr>
            <a:r>
              <a:rPr lang="zh-CN" altLang="en-US" sz="2800" kern="0" dirty="0">
                <a:solidFill>
                  <a:srgbClr val="FFFF00"/>
                </a:solidFill>
                <a:latin typeface="微软雅黑 Light" panose="020B0502040204020203" pitchFamily="34" charset="-122"/>
                <a:ea typeface="微软雅黑 Light" panose="020B0502040204020203" pitchFamily="34" charset="-122"/>
              </a:rPr>
              <a:t>  </a:t>
            </a:r>
            <a:r>
              <a:rPr lang="zh-CN" altLang="en-US" sz="2800" kern="0" dirty="0">
                <a:solidFill>
                  <a:srgbClr val="FFFF00"/>
                </a:solidFill>
                <a:latin typeface="Microsoft YaHei UI" panose="020B0503020204020204" pitchFamily="34" charset="-122"/>
                <a:ea typeface="Microsoft YaHei UI" panose="020B0503020204020204" pitchFamily="34" charset="-122"/>
              </a:rPr>
              <a:t>什么是数字化 </a:t>
            </a:r>
            <a:r>
              <a:rPr lang="en-US" altLang="zh-CN" sz="2800" kern="0" dirty="0">
                <a:solidFill>
                  <a:schemeClr val="tx1"/>
                </a:solidFill>
                <a:latin typeface="Microsoft YaHei UI" panose="020B0503020204020204" pitchFamily="34" charset="-122"/>
                <a:ea typeface="Microsoft YaHei UI" panose="020B0503020204020204" pitchFamily="34" charset="-122"/>
              </a:rPr>
              <a:t>What Is Digitalization </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sp>
        <p:nvSpPr>
          <p:cNvPr id="25" name="文本框 24"/>
          <p:cNvSpPr txBox="1"/>
          <p:nvPr/>
        </p:nvSpPr>
        <p:spPr>
          <a:xfrm>
            <a:off x="251229" y="1202586"/>
            <a:ext cx="8336589" cy="4470583"/>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zh-CN" altLang="en-US" sz="2400" kern="0" dirty="0">
                <a:solidFill>
                  <a:srgbClr val="FFFF00"/>
                </a:solidFill>
                <a:latin typeface="Microsoft YaHei UI" panose="020B0503020204020204" pitchFamily="34" charset="-122"/>
                <a:ea typeface="Microsoft YaHei UI" panose="020B0503020204020204" pitchFamily="34" charset="-122"/>
                <a:cs typeface="+mj-cs"/>
              </a:rPr>
              <a:t>自动采集、传输、储存和处理经营和管理活动的痕迹（数据），为经营决策、分析和报告提供可视化的信息支持，乃至实现经营与管理活动的自动化和自我进化。</a:t>
            </a:r>
            <a:endParaRPr lang="en-US" altLang="zh-CN" sz="2400" kern="0" dirty="0">
              <a:solidFill>
                <a:srgbClr val="FFFF00"/>
              </a:solidFill>
              <a:latin typeface="Microsoft YaHei UI" panose="020B0503020204020204" pitchFamily="34" charset="-122"/>
              <a:ea typeface="Microsoft YaHei UI" panose="020B0503020204020204" pitchFamily="34" charset="-122"/>
              <a:cs typeface="+mj-cs"/>
            </a:endParaRPr>
          </a:p>
          <a:p>
            <a:pPr marL="285750" indent="-285750">
              <a:lnSpc>
                <a:spcPct val="150000"/>
              </a:lnSpc>
              <a:buFont typeface="Arial" panose="020B0604020202020204" pitchFamily="34" charset="0"/>
              <a:buChar char="•"/>
            </a:pPr>
            <a:r>
              <a:rPr lang="en-US" altLang="zh-CN" sz="2000" kern="0" dirty="0">
                <a:latin typeface="Microsoft YaHei UI" panose="020B0503020204020204" pitchFamily="34" charset="-122"/>
                <a:ea typeface="Microsoft YaHei UI" panose="020B0503020204020204" pitchFamily="34" charset="-122"/>
                <a:cs typeface="+mj-cs"/>
              </a:rPr>
              <a:t>Collecting,</a:t>
            </a:r>
            <a:r>
              <a:rPr lang="zh-CN" altLang="en-US" sz="2000" kern="0" dirty="0">
                <a:latin typeface="Microsoft YaHei UI" panose="020B0503020204020204" pitchFamily="34" charset="-122"/>
                <a:ea typeface="Microsoft YaHei UI" panose="020B0503020204020204" pitchFamily="34" charset="-122"/>
                <a:cs typeface="+mj-cs"/>
              </a:rPr>
              <a:t> </a:t>
            </a:r>
            <a:r>
              <a:rPr lang="en-US" altLang="zh-CN" sz="2000" kern="0" dirty="0">
                <a:latin typeface="Microsoft YaHei UI" panose="020B0503020204020204" pitchFamily="34" charset="-122"/>
                <a:ea typeface="Microsoft YaHei UI" panose="020B0503020204020204" pitchFamily="34" charset="-122"/>
                <a:cs typeface="+mj-cs"/>
              </a:rPr>
              <a:t>transferring, storing and processing automatically the trail leaving behind the operation and management activities to support future operational decision making,</a:t>
            </a:r>
            <a:r>
              <a:rPr lang="zh-CN" altLang="en-US" sz="2000" kern="0" dirty="0">
                <a:latin typeface="Microsoft YaHei UI" panose="020B0503020204020204" pitchFamily="34" charset="-122"/>
                <a:ea typeface="Microsoft YaHei UI" panose="020B0503020204020204" pitchFamily="34" charset="-122"/>
                <a:cs typeface="+mj-cs"/>
              </a:rPr>
              <a:t> </a:t>
            </a:r>
            <a:r>
              <a:rPr lang="en-US" altLang="zh-CN" sz="2000" kern="0" dirty="0">
                <a:latin typeface="Microsoft YaHei UI" panose="020B0503020204020204" pitchFamily="34" charset="-122"/>
                <a:ea typeface="Microsoft YaHei UI" panose="020B0503020204020204" pitchFamily="34" charset="-122"/>
                <a:cs typeface="+mj-cs"/>
              </a:rPr>
              <a:t>analysis and</a:t>
            </a:r>
            <a:r>
              <a:rPr lang="zh-CN" altLang="en-US" sz="2000" kern="0" dirty="0">
                <a:latin typeface="Microsoft YaHei UI" panose="020B0503020204020204" pitchFamily="34" charset="-122"/>
                <a:ea typeface="Microsoft YaHei UI" panose="020B0503020204020204" pitchFamily="34" charset="-122"/>
                <a:cs typeface="+mj-cs"/>
              </a:rPr>
              <a:t> </a:t>
            </a:r>
            <a:r>
              <a:rPr lang="en-US" altLang="zh-CN" sz="2000" kern="0" dirty="0">
                <a:latin typeface="Microsoft YaHei UI" panose="020B0503020204020204" pitchFamily="34" charset="-122"/>
                <a:ea typeface="Microsoft YaHei UI" panose="020B0503020204020204" pitchFamily="34" charset="-122"/>
                <a:cs typeface="+mj-cs"/>
              </a:rPr>
              <a:t>report with these visualized information and even realize the automation and self-evolution of operation and management activities. </a:t>
            </a:r>
            <a:endParaRPr lang="zh-CN" altLang="en-US" sz="2000" kern="0" dirty="0">
              <a:latin typeface="Microsoft YaHei UI" panose="020B0503020204020204" pitchFamily="34" charset="-122"/>
              <a:ea typeface="Microsoft YaHei UI" panose="020B0503020204020204" pitchFamily="34" charset="-122"/>
              <a:cs typeface="+mj-cs"/>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8533531" cy="2092241"/>
          </a:xfrm>
        </p:spPr>
        <p:txBody>
          <a:bodyPr>
            <a:normAutofit/>
          </a:bodyPr>
          <a:lstStyle/>
          <a:p>
            <a:pPr>
              <a:lnSpc>
                <a:spcPct val="150000"/>
              </a:lnSpc>
            </a:pPr>
            <a:r>
              <a:rPr lang="en-US" altLang="zh-CN" sz="3600" kern="0" dirty="0">
                <a:solidFill>
                  <a:srgbClr val="FFFF00"/>
                </a:solidFill>
                <a:latin typeface="Microsoft YaHei UI" panose="020B0503020204020204" pitchFamily="34" charset="-122"/>
                <a:ea typeface="Microsoft YaHei UI" panose="020B0503020204020204" pitchFamily="34" charset="-122"/>
              </a:rPr>
              <a:t>4.</a:t>
            </a:r>
            <a:r>
              <a:rPr lang="zh-CN" altLang="en-US" sz="3600" kern="0" dirty="0">
                <a:solidFill>
                  <a:srgbClr val="FFFF00"/>
                </a:solidFill>
                <a:latin typeface="Microsoft YaHei UI" panose="020B0503020204020204" pitchFamily="34" charset="-122"/>
                <a:ea typeface="Microsoft YaHei UI" panose="020B0503020204020204" pitchFamily="34" charset="-122"/>
              </a:rPr>
              <a:t> 数字化与金融投资决策 </a:t>
            </a:r>
            <a:br>
              <a:rPr lang="en-US" altLang="zh-CN" sz="3600" kern="0" dirty="0">
                <a:solidFill>
                  <a:srgbClr val="FFFF00"/>
                </a:solidFill>
                <a:latin typeface="Microsoft YaHei UI" panose="020B0503020204020204" pitchFamily="34" charset="-122"/>
                <a:ea typeface="Microsoft YaHei UI" panose="020B0503020204020204" pitchFamily="34" charset="-122"/>
              </a:rPr>
            </a:br>
            <a:r>
              <a:rPr lang="en-US" altLang="zh-CN" sz="2800" kern="0" dirty="0">
                <a:latin typeface="Microsoft YaHei UI" panose="020B0503020204020204" pitchFamily="34" charset="-122"/>
                <a:ea typeface="Microsoft YaHei UI" panose="020B0503020204020204" pitchFamily="34" charset="-122"/>
              </a:rPr>
              <a:t>4. </a:t>
            </a:r>
            <a:r>
              <a:rPr lang="en-US" altLang="zh-CN" sz="2800" kern="0" dirty="0">
                <a:latin typeface="Microsoft YaHei UI" panose="020B0503020204020204" pitchFamily="34" charset="-122"/>
                <a:ea typeface="Microsoft YaHei UI" panose="020B0503020204020204" pitchFamily="34" charset="-122"/>
                <a:cs typeface="+mj-cs"/>
              </a:rPr>
              <a:t>Digitalization and Security Investment</a:t>
            </a:r>
            <a:endParaRPr lang="zh-CN" altLang="en-US" sz="2800" dirty="0">
              <a:latin typeface="Microsoft YaHei UI" panose="020B0503020204020204" pitchFamily="34" charset="-122"/>
              <a:ea typeface="Microsoft YaHei UI" panose="020B0503020204020204" pitchFamily="34" charset="-122"/>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1" y="220520"/>
            <a:ext cx="11360728" cy="97890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数字化与证券投资的关系</a:t>
            </a:r>
            <a:endParaRPr lang="en-US" altLang="zh-CN" sz="2800" kern="0" dirty="0">
              <a:solidFill>
                <a:srgbClr val="FFFF00"/>
              </a:solidFill>
              <a:latin typeface="Microsoft YaHei UI" panose="020B0503020204020204" pitchFamily="34" charset="-122"/>
              <a:ea typeface="Microsoft YaHei UI" panose="020B0503020204020204" pitchFamily="34" charset="-122"/>
            </a:endParaRPr>
          </a:p>
          <a:p>
            <a:pPr>
              <a:defRPr/>
            </a:pPr>
            <a:r>
              <a:rPr lang="en-US" altLang="zh-CN" sz="2800" kern="0" dirty="0">
                <a:latin typeface="Microsoft YaHei UI" panose="020B0503020204020204" pitchFamily="34" charset="-122"/>
                <a:ea typeface="Microsoft YaHei UI" panose="020B0503020204020204" pitchFamily="34" charset="-122"/>
              </a:rPr>
              <a:t>  The Relation Between Digitalization and</a:t>
            </a:r>
            <a:r>
              <a:rPr lang="zh-CN" altLang="en-US" sz="2800" kern="0" dirty="0">
                <a:latin typeface="Microsoft YaHei UI" panose="020B0503020204020204" pitchFamily="34" charset="-122"/>
                <a:ea typeface="Microsoft YaHei UI" panose="020B0503020204020204" pitchFamily="34" charset="-122"/>
              </a:rPr>
              <a:t> </a:t>
            </a:r>
            <a:r>
              <a:rPr lang="en-US" altLang="zh-CN" sz="2800" kern="0" dirty="0">
                <a:latin typeface="Microsoft YaHei UI" panose="020B0503020204020204" pitchFamily="34" charset="-122"/>
                <a:ea typeface="Microsoft YaHei UI" panose="020B0503020204020204" pitchFamily="34" charset="-122"/>
              </a:rPr>
              <a:t>Security Investment </a:t>
            </a:r>
          </a:p>
        </p:txBody>
      </p:sp>
      <p:sp>
        <p:nvSpPr>
          <p:cNvPr id="23" name="TextBox 7"/>
          <p:cNvSpPr txBox="1"/>
          <p:nvPr/>
        </p:nvSpPr>
        <p:spPr>
          <a:xfrm>
            <a:off x="256771" y="1111674"/>
            <a:ext cx="8405091" cy="5116906"/>
          </a:xfrm>
          <a:prstGeom prst="rect">
            <a:avLst/>
          </a:prstGeom>
          <a:noFill/>
        </p:spPr>
        <p:txBody>
          <a:bodyPr wrap="square" lIns="91433" tIns="45716" rIns="91433" bIns="45716">
            <a:spAutoFit/>
          </a:bodyPr>
          <a:lstStyle/>
          <a:p>
            <a:pPr marL="273050" indent="-273050" eaLnBrk="1" hangingPunct="1">
              <a:lnSpc>
                <a:spcPct val="150000"/>
              </a:lnSpc>
              <a:buFont typeface="Arial" panose="020B0604020202020204" pitchFamily="34" charset="0"/>
              <a:buChar char="•"/>
              <a:defRPr/>
            </a:pPr>
            <a:r>
              <a:rPr lang="zh-CN" altLang="en-US" sz="2000" dirty="0">
                <a:solidFill>
                  <a:srgbClr val="FFFF00"/>
                </a:solidFill>
                <a:latin typeface="Microsoft YaHei UI" panose="020B0503020204020204" pitchFamily="34" charset="-122"/>
                <a:ea typeface="Microsoft YaHei UI" panose="020B0503020204020204" pitchFamily="34" charset="-122"/>
              </a:rPr>
              <a:t>证券的投（融）资是企业的最重要活动之一。它既可以为企业获得必要的财务资源，也可以让企业更好地管理自己的财务资源。</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marL="273050" indent="-273050">
              <a:lnSpc>
                <a:spcPct val="150000"/>
              </a:lnSpc>
              <a:buFont typeface="Arial" panose="020B0604020202020204" pitchFamily="34" charset="0"/>
              <a:buChar char="•"/>
              <a:defRPr/>
            </a:pPr>
            <a:r>
              <a:rPr lang="en-US" altLang="zh-CN" sz="2000" dirty="0">
                <a:latin typeface="Microsoft YaHei UI" panose="020B0503020204020204" pitchFamily="34" charset="-122"/>
                <a:ea typeface="Microsoft YaHei UI" panose="020B0503020204020204" pitchFamily="34" charset="-122"/>
              </a:rPr>
              <a:t>Security investing (financing) is one of the most important activities of enterprise. It enable enterprise not only  to acquire its financial resource but also to manage its financial resources better.</a:t>
            </a:r>
          </a:p>
          <a:p>
            <a:pPr marL="273050" indent="-273050" eaLnBrk="1" hangingPunct="1">
              <a:lnSpc>
                <a:spcPct val="150000"/>
              </a:lnSpc>
              <a:buFont typeface="Arial" panose="020B0604020202020204" pitchFamily="34" charset="0"/>
              <a:buChar char="•"/>
              <a:defRPr/>
            </a:pPr>
            <a:r>
              <a:rPr lang="zh-CN" altLang="en-US" sz="2000" dirty="0">
                <a:solidFill>
                  <a:srgbClr val="FFFF00"/>
                </a:solidFill>
                <a:latin typeface="Microsoft YaHei UI" panose="020B0503020204020204" pitchFamily="34" charset="-122"/>
                <a:ea typeface="Microsoft YaHei UI" panose="020B0503020204020204" pitchFamily="34" charset="-122"/>
              </a:rPr>
              <a:t>证券投（融资）的数据主要来自企业外部，而且已经有很成熟的体系。企业的任务是如何利用这些信息。</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marL="273050" indent="-273050" eaLnBrk="1" hangingPunct="1">
              <a:lnSpc>
                <a:spcPct val="150000"/>
              </a:lnSpc>
              <a:buFont typeface="Arial" panose="020B0604020202020204" pitchFamily="34" charset="0"/>
              <a:buChar char="•"/>
              <a:defRPr/>
            </a:pPr>
            <a:r>
              <a:rPr lang="en-US" altLang="zh-CN" sz="2000" dirty="0">
                <a:latin typeface="Microsoft YaHei UI" panose="020B0503020204020204" pitchFamily="34" charset="-122"/>
                <a:ea typeface="Microsoft YaHei UI" panose="020B0503020204020204" pitchFamily="34" charset="-122"/>
              </a:rPr>
              <a:t>The data of security investing and financing mainly come from the sources outside the enterprise which is quite maturity. The tasks of enterprises is how to use this information.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11"/>
          <p:cNvSpPr txBox="1"/>
          <p:nvPr/>
        </p:nvSpPr>
        <p:spPr>
          <a:xfrm>
            <a:off x="386080" y="1136093"/>
            <a:ext cx="5250873" cy="1117229"/>
          </a:xfrm>
          <a:prstGeom prst="rect">
            <a:avLst/>
          </a:prstGeom>
          <a:noFill/>
        </p:spPr>
        <p:txBody>
          <a:bodyPr wrap="square">
            <a:spAutoFit/>
          </a:bodyPr>
          <a:lstStyle/>
          <a:p>
            <a:pPr>
              <a:defRPr/>
            </a:pPr>
            <a:r>
              <a:rPr lang="zh-CN" altLang="en-US" sz="2000" dirty="0">
                <a:solidFill>
                  <a:srgbClr val="FFFF00"/>
                </a:solidFill>
                <a:latin typeface="Microsoft YaHei UI" panose="020B0503020204020204" pitchFamily="34" charset="-122"/>
                <a:ea typeface="Microsoft YaHei UI" panose="020B0503020204020204" pitchFamily="34" charset="-122"/>
              </a:rPr>
              <a:t>                 一年内的净收益 </a:t>
            </a:r>
            <a:r>
              <a:rPr lang="en-US" altLang="zh-CN" sz="2000" dirty="0">
                <a:solidFill>
                  <a:srgbClr val="FFFF00"/>
                </a:solidFill>
                <a:latin typeface="Microsoft YaHei UI" panose="020B0503020204020204" pitchFamily="34" charset="-122"/>
                <a:ea typeface="Microsoft YaHei UI" panose="020B0503020204020204" pitchFamily="34" charset="-122"/>
              </a:rPr>
              <a:t>+ </a:t>
            </a:r>
            <a:r>
              <a:rPr lang="zh-CN" altLang="en-US" sz="2000" dirty="0">
                <a:solidFill>
                  <a:srgbClr val="FFFF00"/>
                </a:solidFill>
                <a:latin typeface="Microsoft YaHei UI" panose="020B0503020204020204" pitchFamily="34" charset="-122"/>
                <a:ea typeface="Microsoft YaHei UI" panose="020B0503020204020204" pitchFamily="34" charset="-122"/>
              </a:rPr>
              <a:t>资产增值</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defRPr/>
            </a:pPr>
            <a:r>
              <a:rPr lang="zh-CN" altLang="en-US" sz="2000" dirty="0">
                <a:solidFill>
                  <a:srgbClr val="FFFF00"/>
                </a:solidFill>
                <a:latin typeface="Microsoft YaHei UI" panose="020B0503020204020204" pitchFamily="34" charset="-122"/>
                <a:ea typeface="Microsoft YaHei UI" panose="020B0503020204020204" pitchFamily="34" charset="-122"/>
              </a:rPr>
              <a:t>回报率 </a:t>
            </a:r>
            <a:r>
              <a:rPr lang="en-US" altLang="zh-CN" sz="2000" dirty="0">
                <a:solidFill>
                  <a:srgbClr val="FFFF00"/>
                </a:solidFill>
                <a:latin typeface="Microsoft YaHei UI" panose="020B0503020204020204" pitchFamily="34" charset="-122"/>
                <a:ea typeface="Microsoft YaHei UI" panose="020B0503020204020204" pitchFamily="34" charset="-122"/>
              </a:rPr>
              <a:t>=</a:t>
            </a:r>
          </a:p>
          <a:p>
            <a:pPr>
              <a:defRPr/>
            </a:pPr>
            <a:r>
              <a:rPr lang="en-US" altLang="zh-CN" sz="2000" dirty="0">
                <a:solidFill>
                  <a:srgbClr val="FFFF00"/>
                </a:solidFill>
                <a:latin typeface="Microsoft YaHei UI" panose="020B0503020204020204" pitchFamily="34" charset="-122"/>
                <a:ea typeface="Microsoft YaHei UI" panose="020B0503020204020204" pitchFamily="34" charset="-122"/>
              </a:rPr>
              <a:t>                          </a:t>
            </a:r>
            <a:r>
              <a:rPr lang="zh-CN" altLang="en-US" sz="2000" dirty="0">
                <a:solidFill>
                  <a:srgbClr val="FFFF00"/>
                </a:solidFill>
                <a:latin typeface="Microsoft YaHei UI" panose="020B0503020204020204" pitchFamily="34" charset="-122"/>
                <a:ea typeface="Microsoft YaHei UI" panose="020B0503020204020204" pitchFamily="34" charset="-122"/>
              </a:rPr>
              <a:t>一年前的投资额</a:t>
            </a:r>
            <a:endParaRPr lang="en-US" altLang="zh-CN" sz="2000" dirty="0">
              <a:solidFill>
                <a:srgbClr val="FFFF00"/>
              </a:solidFill>
              <a:latin typeface="Microsoft YaHei UI" panose="020B0503020204020204" pitchFamily="34" charset="-122"/>
              <a:ea typeface="Microsoft YaHei UI" panose="020B0503020204020204" pitchFamily="34" charset="-122"/>
            </a:endParaRPr>
          </a:p>
        </p:txBody>
      </p:sp>
      <p:cxnSp>
        <p:nvCxnSpPr>
          <p:cNvPr id="7" name="Straight Connector 12"/>
          <p:cNvCxnSpPr/>
          <p:nvPr/>
        </p:nvCxnSpPr>
        <p:spPr>
          <a:xfrm>
            <a:off x="1729971" y="1658364"/>
            <a:ext cx="3288145"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8" name="Rectangle 1"/>
          <p:cNvSpPr/>
          <p:nvPr/>
        </p:nvSpPr>
        <p:spPr>
          <a:xfrm>
            <a:off x="400368" y="3548774"/>
            <a:ext cx="8247639" cy="1885260"/>
          </a:xfrm>
          <a:prstGeom prst="rect">
            <a:avLst/>
          </a:prstGeom>
        </p:spPr>
        <p:txBody>
          <a:bodyPr wrap="square">
            <a:spAutoFit/>
          </a:bodyPr>
          <a:lstStyle/>
          <a:p>
            <a:pPr>
              <a:lnSpc>
                <a:spcPct val="150000"/>
              </a:lnSpc>
              <a:defRPr/>
            </a:pPr>
            <a:r>
              <a:rPr lang="zh-CN" altLang="en-US" sz="2000" dirty="0">
                <a:solidFill>
                  <a:srgbClr val="FFFF00"/>
                </a:solidFill>
                <a:latin typeface="Microsoft YaHei UI" panose="020B0503020204020204" pitchFamily="34" charset="-122"/>
                <a:ea typeface="Microsoft YaHei UI" panose="020B0503020204020204" pitchFamily="34" charset="-122"/>
              </a:rPr>
              <a:t>例如：你在</a:t>
            </a:r>
            <a:r>
              <a:rPr lang="en-US" altLang="zh-CN" sz="2000" dirty="0">
                <a:solidFill>
                  <a:srgbClr val="FFFF00"/>
                </a:solidFill>
                <a:latin typeface="Microsoft YaHei UI" panose="020B0503020204020204" pitchFamily="34" charset="-122"/>
                <a:ea typeface="Microsoft YaHei UI" panose="020B0503020204020204" pitchFamily="34" charset="-122"/>
              </a:rPr>
              <a:t>20X0</a:t>
            </a:r>
            <a:r>
              <a:rPr lang="zh-CN" altLang="en-US" sz="2000" dirty="0">
                <a:solidFill>
                  <a:srgbClr val="FFFF00"/>
                </a:solidFill>
                <a:latin typeface="Microsoft YaHei UI" panose="020B0503020204020204" pitchFamily="34" charset="-122"/>
                <a:ea typeface="Microsoft YaHei UI" panose="020B0503020204020204" pitchFamily="34" charset="-122"/>
              </a:rPr>
              <a:t>年</a:t>
            </a:r>
            <a:r>
              <a:rPr lang="en-US" altLang="zh-CN" sz="2000" dirty="0">
                <a:solidFill>
                  <a:srgbClr val="FFFF00"/>
                </a:solidFill>
                <a:latin typeface="Microsoft YaHei UI" panose="020B0503020204020204" pitchFamily="34" charset="-122"/>
                <a:ea typeface="Microsoft YaHei UI" panose="020B0503020204020204" pitchFamily="34" charset="-122"/>
              </a:rPr>
              <a:t>1</a:t>
            </a:r>
            <a:r>
              <a:rPr lang="zh-CN" altLang="en-US" sz="2000" dirty="0">
                <a:solidFill>
                  <a:srgbClr val="FFFF00"/>
                </a:solidFill>
                <a:latin typeface="Microsoft YaHei UI" panose="020B0503020204020204" pitchFamily="34" charset="-122"/>
                <a:ea typeface="Microsoft YaHei UI" panose="020B0503020204020204" pitchFamily="34" charset="-122"/>
              </a:rPr>
              <a:t>月</a:t>
            </a:r>
            <a:r>
              <a:rPr lang="en-US" altLang="zh-CN" sz="2000" dirty="0">
                <a:solidFill>
                  <a:srgbClr val="FFFF00"/>
                </a:solidFill>
                <a:latin typeface="Microsoft YaHei UI" panose="020B0503020204020204" pitchFamily="34" charset="-122"/>
                <a:ea typeface="Microsoft YaHei UI" panose="020B0503020204020204" pitchFamily="34" charset="-122"/>
              </a:rPr>
              <a:t>1</a:t>
            </a:r>
            <a:r>
              <a:rPr lang="zh-CN" altLang="en-US" sz="2000" dirty="0">
                <a:solidFill>
                  <a:srgbClr val="FFFF00"/>
                </a:solidFill>
                <a:latin typeface="Microsoft YaHei UI" panose="020B0503020204020204" pitchFamily="34" charset="-122"/>
                <a:ea typeface="Microsoft YaHei UI" panose="020B0503020204020204" pitchFamily="34" charset="-122"/>
              </a:rPr>
              <a:t>日用</a:t>
            </a:r>
            <a:r>
              <a:rPr lang="en-US" altLang="zh-CN" sz="2000" dirty="0">
                <a:solidFill>
                  <a:srgbClr val="FFFF00"/>
                </a:solidFill>
                <a:latin typeface="Microsoft YaHei UI" panose="020B0503020204020204" pitchFamily="34" charset="-122"/>
                <a:ea typeface="Microsoft YaHei UI" panose="020B0503020204020204" pitchFamily="34" charset="-122"/>
              </a:rPr>
              <a:t>100</a:t>
            </a:r>
            <a:r>
              <a:rPr lang="zh-CN" altLang="en-US" sz="2000" dirty="0">
                <a:solidFill>
                  <a:srgbClr val="FFFF00"/>
                </a:solidFill>
                <a:latin typeface="Microsoft YaHei UI" panose="020B0503020204020204" pitchFamily="34" charset="-122"/>
                <a:ea typeface="Microsoft YaHei UI" panose="020B0503020204020204" pitchFamily="34" charset="-122"/>
              </a:rPr>
              <a:t>元购买了一家公司的一股股票。在</a:t>
            </a:r>
            <a:r>
              <a:rPr lang="en-US" altLang="zh-CN" sz="2000" dirty="0">
                <a:solidFill>
                  <a:srgbClr val="FFFF00"/>
                </a:solidFill>
                <a:latin typeface="Microsoft YaHei UI" panose="020B0503020204020204" pitchFamily="34" charset="-122"/>
                <a:ea typeface="Microsoft YaHei UI" panose="020B0503020204020204" pitchFamily="34" charset="-122"/>
              </a:rPr>
              <a:t>20X0</a:t>
            </a:r>
            <a:r>
              <a:rPr lang="zh-CN" altLang="en-US" sz="2000" dirty="0">
                <a:solidFill>
                  <a:srgbClr val="FFFF00"/>
                </a:solidFill>
                <a:latin typeface="Microsoft YaHei UI" panose="020B0503020204020204" pitchFamily="34" charset="-122"/>
                <a:ea typeface="Microsoft YaHei UI" panose="020B0503020204020204" pitchFamily="34" charset="-122"/>
              </a:rPr>
              <a:t>年这家公司向股东支付了股利，每股</a:t>
            </a:r>
            <a:r>
              <a:rPr lang="en-US" altLang="zh-CN" sz="2000" dirty="0">
                <a:solidFill>
                  <a:srgbClr val="FFFF00"/>
                </a:solidFill>
                <a:latin typeface="Microsoft YaHei UI" panose="020B0503020204020204" pitchFamily="34" charset="-122"/>
                <a:ea typeface="Microsoft YaHei UI" panose="020B0503020204020204" pitchFamily="34" charset="-122"/>
              </a:rPr>
              <a:t>2</a:t>
            </a:r>
            <a:r>
              <a:rPr lang="zh-CN" altLang="en-US" sz="2000" dirty="0">
                <a:solidFill>
                  <a:srgbClr val="FFFF00"/>
                </a:solidFill>
                <a:latin typeface="Microsoft YaHei UI" panose="020B0503020204020204" pitchFamily="34" charset="-122"/>
                <a:ea typeface="Microsoft YaHei UI" panose="020B0503020204020204" pitchFamily="34" charset="-122"/>
              </a:rPr>
              <a:t>元。在</a:t>
            </a:r>
            <a:r>
              <a:rPr lang="en-US" altLang="zh-CN" sz="2000" dirty="0">
                <a:solidFill>
                  <a:srgbClr val="FFFF00"/>
                </a:solidFill>
                <a:latin typeface="Microsoft YaHei UI" panose="020B0503020204020204" pitchFamily="34" charset="-122"/>
                <a:ea typeface="Microsoft YaHei UI" panose="020B0503020204020204" pitchFamily="34" charset="-122"/>
              </a:rPr>
              <a:t>20X0</a:t>
            </a:r>
            <a:r>
              <a:rPr lang="zh-CN" altLang="en-US" sz="2000" dirty="0">
                <a:solidFill>
                  <a:srgbClr val="FFFF00"/>
                </a:solidFill>
                <a:latin typeface="Microsoft YaHei UI" panose="020B0503020204020204" pitchFamily="34" charset="-122"/>
                <a:ea typeface="Microsoft YaHei UI" panose="020B0503020204020204" pitchFamily="34" charset="-122"/>
              </a:rPr>
              <a:t>年的</a:t>
            </a:r>
            <a:r>
              <a:rPr lang="en-US" altLang="zh-CN" sz="2000" dirty="0">
                <a:solidFill>
                  <a:srgbClr val="FFFF00"/>
                </a:solidFill>
                <a:latin typeface="Microsoft YaHei UI" panose="020B0503020204020204" pitchFamily="34" charset="-122"/>
                <a:ea typeface="Microsoft YaHei UI" panose="020B0503020204020204" pitchFamily="34" charset="-122"/>
              </a:rPr>
              <a:t>12</a:t>
            </a:r>
            <a:r>
              <a:rPr lang="zh-CN" altLang="en-US" sz="2000" dirty="0">
                <a:solidFill>
                  <a:srgbClr val="FFFF00"/>
                </a:solidFill>
                <a:latin typeface="Microsoft YaHei UI" panose="020B0503020204020204" pitchFamily="34" charset="-122"/>
                <a:ea typeface="Microsoft YaHei UI" panose="020B0503020204020204" pitchFamily="34" charset="-122"/>
              </a:rPr>
              <a:t>月</a:t>
            </a:r>
            <a:r>
              <a:rPr lang="en-US" altLang="zh-CN" sz="2000" dirty="0">
                <a:solidFill>
                  <a:srgbClr val="FFFF00"/>
                </a:solidFill>
                <a:latin typeface="Microsoft YaHei UI" panose="020B0503020204020204" pitchFamily="34" charset="-122"/>
                <a:ea typeface="Microsoft YaHei UI" panose="020B0503020204020204" pitchFamily="34" charset="-122"/>
              </a:rPr>
              <a:t>31</a:t>
            </a:r>
            <a:r>
              <a:rPr lang="zh-CN" altLang="en-US" sz="2000" dirty="0">
                <a:solidFill>
                  <a:srgbClr val="FFFF00"/>
                </a:solidFill>
                <a:latin typeface="Microsoft YaHei UI" panose="020B0503020204020204" pitchFamily="34" charset="-122"/>
                <a:ea typeface="Microsoft YaHei UI" panose="020B0503020204020204" pitchFamily="34" charset="-122"/>
              </a:rPr>
              <a:t>日，这家公司的股票涨到了每股</a:t>
            </a:r>
            <a:r>
              <a:rPr lang="en-US" altLang="zh-CN" sz="2000" dirty="0">
                <a:solidFill>
                  <a:srgbClr val="FFFF00"/>
                </a:solidFill>
                <a:latin typeface="Microsoft YaHei UI" panose="020B0503020204020204" pitchFamily="34" charset="-122"/>
                <a:ea typeface="Microsoft YaHei UI" panose="020B0503020204020204" pitchFamily="34" charset="-122"/>
              </a:rPr>
              <a:t>108</a:t>
            </a:r>
            <a:r>
              <a:rPr lang="zh-CN" altLang="en-US" sz="2000" dirty="0">
                <a:solidFill>
                  <a:srgbClr val="FFFF00"/>
                </a:solidFill>
                <a:latin typeface="Microsoft YaHei UI" panose="020B0503020204020204" pitchFamily="34" charset="-122"/>
                <a:ea typeface="Microsoft YaHei UI" panose="020B0503020204020204" pitchFamily="34" charset="-122"/>
              </a:rPr>
              <a:t>元。计算这个股票的回报率。</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nSpc>
                <a:spcPct val="150000"/>
              </a:lnSpc>
              <a:defRPr/>
            </a:pPr>
            <a:r>
              <a:rPr lang="zh-CN" altLang="en-US" sz="2000" dirty="0">
                <a:solidFill>
                  <a:srgbClr val="FFFF00"/>
                </a:solidFill>
                <a:latin typeface="Microsoft YaHei UI" panose="020B0503020204020204" pitchFamily="34" charset="-122"/>
                <a:ea typeface="Microsoft YaHei UI" panose="020B0503020204020204" pitchFamily="34" charset="-122"/>
              </a:rPr>
              <a:t>股票的回报率 </a:t>
            </a:r>
            <a:r>
              <a:rPr lang="en-US" altLang="zh-CN" sz="2000" dirty="0">
                <a:solidFill>
                  <a:srgbClr val="FFFF00"/>
                </a:solidFill>
                <a:latin typeface="Microsoft YaHei UI" panose="020B0503020204020204" pitchFamily="34" charset="-122"/>
                <a:ea typeface="Microsoft YaHei UI" panose="020B0503020204020204" pitchFamily="34" charset="-122"/>
              </a:rPr>
              <a:t>= </a:t>
            </a:r>
            <a:r>
              <a:rPr lang="zh-CN" altLang="en-US" sz="2000" dirty="0">
                <a:solidFill>
                  <a:srgbClr val="FFFF00"/>
                </a:solidFill>
                <a:latin typeface="Microsoft YaHei UI" panose="020B0503020204020204" pitchFamily="34" charset="-122"/>
                <a:ea typeface="Microsoft YaHei UI" panose="020B0503020204020204" pitchFamily="34" charset="-122"/>
              </a:rPr>
              <a:t>（</a:t>
            </a:r>
            <a:r>
              <a:rPr lang="en-US" altLang="zh-CN" sz="2000" dirty="0">
                <a:solidFill>
                  <a:srgbClr val="FFFF00"/>
                </a:solidFill>
                <a:latin typeface="Microsoft YaHei UI" panose="020B0503020204020204" pitchFamily="34" charset="-122"/>
                <a:ea typeface="Microsoft YaHei UI" panose="020B0503020204020204" pitchFamily="34" charset="-122"/>
              </a:rPr>
              <a:t>2 + 8</a:t>
            </a:r>
            <a:r>
              <a:rPr lang="zh-CN" altLang="en-US" sz="2000" dirty="0">
                <a:solidFill>
                  <a:srgbClr val="FFFF00"/>
                </a:solidFill>
                <a:latin typeface="Microsoft YaHei UI" panose="020B0503020204020204" pitchFamily="34" charset="-122"/>
                <a:ea typeface="Microsoft YaHei UI" panose="020B0503020204020204" pitchFamily="34" charset="-122"/>
              </a:rPr>
              <a:t>）</a:t>
            </a:r>
            <a:r>
              <a:rPr lang="en-US" altLang="zh-CN" sz="2000" dirty="0">
                <a:solidFill>
                  <a:srgbClr val="FFFF00"/>
                </a:solidFill>
                <a:latin typeface="Microsoft YaHei UI" panose="020B0503020204020204" pitchFamily="34" charset="-122"/>
                <a:ea typeface="Microsoft YaHei UI" panose="020B0503020204020204" pitchFamily="34" charset="-122"/>
              </a:rPr>
              <a:t>/100 = 10%</a:t>
            </a:r>
          </a:p>
        </p:txBody>
      </p:sp>
      <p:sp>
        <p:nvSpPr>
          <p:cNvPr id="10" name="标题 2"/>
          <p:cNvSpPr txBox="1">
            <a:spLocks noChangeArrowheads="1"/>
          </p:cNvSpPr>
          <p:nvPr/>
        </p:nvSpPr>
        <p:spPr>
          <a:xfrm>
            <a:off x="76200" y="175491"/>
            <a:ext cx="7862888" cy="62460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zh-CN" altLang="en-US" sz="2000" b="1" dirty="0">
                <a:solidFill>
                  <a:srgbClr val="FFFF00"/>
                </a:solidFill>
                <a:latin typeface="微软雅黑" panose="020B0503020204020204" charset="-122"/>
              </a:rPr>
              <a:t>  </a:t>
            </a:r>
            <a:r>
              <a:rPr lang="zh-CN" altLang="en-US" sz="2800" dirty="0">
                <a:solidFill>
                  <a:srgbClr val="FFFF00"/>
                </a:solidFill>
                <a:latin typeface="Microsoft YaHei UI" panose="020B0503020204020204" pitchFamily="34" charset="-122"/>
                <a:ea typeface="Microsoft YaHei UI" panose="020B0503020204020204" pitchFamily="34" charset="-122"/>
              </a:rPr>
              <a:t>什么是回报率 </a:t>
            </a:r>
            <a:r>
              <a:rPr lang="en-US" altLang="zh-CN" sz="2800" dirty="0">
                <a:latin typeface="Microsoft YaHei UI" panose="020B0503020204020204" pitchFamily="34" charset="-122"/>
                <a:ea typeface="Microsoft YaHei UI" panose="020B0503020204020204" pitchFamily="34" charset="-122"/>
              </a:rPr>
              <a:t>What is Rate of Return</a:t>
            </a:r>
            <a:endParaRPr lang="zh-CN" altLang="en-US" sz="2800" dirty="0">
              <a:latin typeface="Microsoft YaHei UI" panose="020B0503020204020204" pitchFamily="34" charset="-122"/>
              <a:ea typeface="Microsoft YaHei UI" panose="020B0503020204020204" pitchFamily="34" charset="-122"/>
              <a:sym typeface="+mn-lt"/>
            </a:endParaRPr>
          </a:p>
        </p:txBody>
      </p:sp>
      <p:sp>
        <p:nvSpPr>
          <p:cNvPr id="11" name="TextBox 11"/>
          <p:cNvSpPr txBox="1"/>
          <p:nvPr/>
        </p:nvSpPr>
        <p:spPr>
          <a:xfrm>
            <a:off x="381464" y="2415328"/>
            <a:ext cx="8247639" cy="1015663"/>
          </a:xfrm>
          <a:prstGeom prst="rect">
            <a:avLst/>
          </a:prstGeom>
          <a:noFill/>
        </p:spPr>
        <p:txBody>
          <a:bodyPr wrap="square">
            <a:spAutoFit/>
          </a:bodyPr>
          <a:lstStyle/>
          <a:p>
            <a:pPr>
              <a:defRPr/>
            </a:pPr>
            <a:r>
              <a:rPr lang="zh-CN" altLang="en-US" sz="2000" dirty="0">
                <a:latin typeface="Microsoft YaHei UI" panose="020B0503020204020204" pitchFamily="34" charset="-122"/>
                <a:ea typeface="Microsoft YaHei UI" panose="020B0503020204020204" pitchFamily="34" charset="-122"/>
              </a:rPr>
              <a:t>                             </a:t>
            </a:r>
            <a:r>
              <a:rPr lang="en-US" altLang="zh-CN" sz="2000" dirty="0">
                <a:latin typeface="Microsoft YaHei UI" panose="020B0503020204020204" pitchFamily="34" charset="-122"/>
                <a:ea typeface="Microsoft YaHei UI" panose="020B0503020204020204" pitchFamily="34" charset="-122"/>
              </a:rPr>
              <a:t>net income yearly + Appreciation of Value</a:t>
            </a:r>
          </a:p>
          <a:p>
            <a:pPr>
              <a:defRPr/>
            </a:pPr>
            <a:r>
              <a:rPr lang="en-US" altLang="zh-CN" sz="2000" dirty="0">
                <a:latin typeface="Microsoft YaHei UI" panose="020B0503020204020204" pitchFamily="34" charset="-122"/>
                <a:ea typeface="Microsoft YaHei UI" panose="020B0503020204020204" pitchFamily="34" charset="-122"/>
              </a:rPr>
              <a:t>Rate of Return</a:t>
            </a:r>
            <a:r>
              <a:rPr lang="zh-CN" altLang="en-US" sz="2000" dirty="0">
                <a:latin typeface="Microsoft YaHei UI" panose="020B0503020204020204" pitchFamily="34" charset="-122"/>
                <a:ea typeface="Microsoft YaHei UI" panose="020B0503020204020204" pitchFamily="34" charset="-122"/>
              </a:rPr>
              <a:t> </a:t>
            </a:r>
            <a:r>
              <a:rPr lang="en-US" altLang="zh-CN" sz="2000" dirty="0">
                <a:latin typeface="Microsoft YaHei UI" panose="020B0503020204020204" pitchFamily="34" charset="-122"/>
                <a:ea typeface="Microsoft YaHei UI" panose="020B0503020204020204" pitchFamily="34" charset="-122"/>
              </a:rPr>
              <a:t>=</a:t>
            </a:r>
          </a:p>
          <a:p>
            <a:pPr>
              <a:defRPr/>
            </a:pPr>
            <a:r>
              <a:rPr lang="en-US" altLang="zh-CN" sz="2000" dirty="0">
                <a:latin typeface="Microsoft YaHei UI" panose="020B0503020204020204" pitchFamily="34" charset="-122"/>
                <a:ea typeface="Microsoft YaHei UI" panose="020B0503020204020204" pitchFamily="34" charset="-122"/>
              </a:rPr>
              <a:t>                                  investment at the beginning of year</a:t>
            </a:r>
          </a:p>
        </p:txBody>
      </p:sp>
      <p:cxnSp>
        <p:nvCxnSpPr>
          <p:cNvPr id="12" name="Straight Connector 12"/>
          <p:cNvCxnSpPr/>
          <p:nvPr/>
        </p:nvCxnSpPr>
        <p:spPr>
          <a:xfrm>
            <a:off x="2616662" y="2946400"/>
            <a:ext cx="5153891" cy="0"/>
          </a:xfrm>
          <a:prstGeom prst="line">
            <a:avLst/>
          </a:prstGeom>
          <a:ln w="38100"/>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标题 2"/>
          <p:cNvSpPr txBox="1">
            <a:spLocks noChangeArrowheads="1"/>
          </p:cNvSpPr>
          <p:nvPr/>
        </p:nvSpPr>
        <p:spPr>
          <a:xfrm>
            <a:off x="76200" y="175491"/>
            <a:ext cx="12365182" cy="62460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zh-CN" altLang="en-US" sz="2000" dirty="0">
                <a:solidFill>
                  <a:srgbClr val="FFFF00"/>
                </a:solidFill>
                <a:latin typeface="微软雅黑" panose="020B0503020204020204" charset="-122"/>
              </a:rPr>
              <a:t>  </a:t>
            </a:r>
            <a:r>
              <a:rPr lang="zh-CN" altLang="en-US" sz="2800" dirty="0">
                <a:solidFill>
                  <a:srgbClr val="FFFF00"/>
                </a:solidFill>
                <a:latin typeface="Microsoft YaHei UI" panose="020B0503020204020204" pitchFamily="34" charset="-122"/>
                <a:ea typeface="Microsoft YaHei UI" panose="020B0503020204020204" pitchFamily="34" charset="-122"/>
              </a:rPr>
              <a:t>会计回报率与期望回报率 </a:t>
            </a:r>
            <a:r>
              <a:rPr lang="en-US" altLang="zh-CN" sz="2800" dirty="0">
                <a:latin typeface="Microsoft YaHei UI" panose="020B0503020204020204" pitchFamily="34" charset="-122"/>
                <a:ea typeface="Microsoft YaHei UI" panose="020B0503020204020204" pitchFamily="34" charset="-122"/>
              </a:rPr>
              <a:t>Accounting Rate &amp; Expected Rate</a:t>
            </a:r>
            <a:endParaRPr lang="zh-CN" altLang="en-US" sz="2800" dirty="0">
              <a:latin typeface="Microsoft YaHei UI" panose="020B0503020204020204" pitchFamily="34" charset="-122"/>
              <a:ea typeface="Microsoft YaHei UI" panose="020B0503020204020204" pitchFamily="34" charset="-122"/>
              <a:sym typeface="+mn-lt"/>
            </a:endParaRPr>
          </a:p>
        </p:txBody>
      </p:sp>
      <p:grpSp>
        <p:nvGrpSpPr>
          <p:cNvPr id="9" name="Group 5"/>
          <p:cNvGrpSpPr/>
          <p:nvPr/>
        </p:nvGrpSpPr>
        <p:grpSpPr bwMode="auto">
          <a:xfrm>
            <a:off x="4636203" y="1277937"/>
            <a:ext cx="4129105" cy="4302221"/>
            <a:chOff x="2655" y="907"/>
            <a:chExt cx="2245" cy="2669"/>
          </a:xfrm>
        </p:grpSpPr>
        <p:sp>
          <p:nvSpPr>
            <p:cNvPr id="11" name="Rectangle 6"/>
            <p:cNvSpPr>
              <a:spLocks noChangeArrowheads="1"/>
            </p:cNvSpPr>
            <p:nvPr/>
          </p:nvSpPr>
          <p:spPr bwMode="auto">
            <a:xfrm>
              <a:off x="2655" y="907"/>
              <a:ext cx="2245" cy="2669"/>
            </a:xfrm>
            <a:prstGeom prst="rect">
              <a:avLst/>
            </a:prstGeom>
            <a:solidFill>
              <a:srgbClr val="C00000"/>
            </a:solidFill>
            <a:ln w="9525">
              <a:solidFill>
                <a:schemeClr val="tx1"/>
              </a:solidFill>
              <a:miter lim="800000"/>
            </a:ln>
            <a:effectLst>
              <a:outerShdw dist="35921" dir="2700000" algn="ctr" rotWithShape="0">
                <a:schemeClr val="bg2"/>
              </a:outerShdw>
            </a:effectLst>
          </p:spPr>
          <p:txBody>
            <a:bodyPr wrap="none"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defRPr/>
              </a:pPr>
              <a:endParaRPr lang="zh-CN" altLang="en-US" sz="2000" b="1" dirty="0">
                <a:latin typeface="+mj-ea"/>
                <a:ea typeface="+mj-ea"/>
              </a:endParaRPr>
            </a:p>
          </p:txBody>
        </p:sp>
        <p:sp>
          <p:nvSpPr>
            <p:cNvPr id="12" name="Rectangle 7"/>
            <p:cNvSpPr>
              <a:spLocks noChangeArrowheads="1"/>
            </p:cNvSpPr>
            <p:nvPr/>
          </p:nvSpPr>
          <p:spPr bwMode="auto">
            <a:xfrm>
              <a:off x="2655" y="907"/>
              <a:ext cx="2245" cy="365"/>
            </a:xfrm>
            <a:prstGeom prst="rect">
              <a:avLst/>
            </a:prstGeom>
            <a:solidFill>
              <a:srgbClr val="002060"/>
            </a:solidFill>
            <a:ln w="9525">
              <a:solidFill>
                <a:schemeClr val="tx1"/>
              </a:solidFill>
              <a:miter lim="800000"/>
            </a:ln>
          </p:spPr>
          <p:txBody>
            <a:bodyPr wrap="none"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defRPr/>
              </a:pPr>
              <a:endParaRPr lang="zh-CN" altLang="en-US" sz="2000">
                <a:latin typeface="+mj-ea"/>
                <a:ea typeface="+mj-ea"/>
              </a:endParaRPr>
            </a:p>
          </p:txBody>
        </p:sp>
        <p:sp>
          <p:nvSpPr>
            <p:cNvPr id="13" name="Rectangle 8"/>
            <p:cNvSpPr>
              <a:spLocks noChangeArrowheads="1"/>
            </p:cNvSpPr>
            <p:nvPr/>
          </p:nvSpPr>
          <p:spPr bwMode="auto">
            <a:xfrm>
              <a:off x="2745" y="975"/>
              <a:ext cx="2085" cy="193"/>
            </a:xfrm>
            <a:prstGeom prst="rect">
              <a:avLst/>
            </a:prstGeom>
            <a:noFill/>
            <a:ln>
              <a:noFill/>
            </a:ln>
          </p:spPr>
          <p:txBody>
            <a:bodyPr lIns="0" tIns="0" rIns="0" bIns="0">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buSzTx/>
                <a:buNone/>
                <a:defRPr/>
              </a:pPr>
              <a:r>
                <a:rPr lang="zh-CN" altLang="en-US" sz="2000" dirty="0">
                  <a:solidFill>
                    <a:srgbClr val="FFFF00"/>
                  </a:solidFill>
                  <a:latin typeface="Microsoft YaHei UI" panose="020B0503020204020204" pitchFamily="34" charset="-122"/>
                  <a:ea typeface="Microsoft YaHei UI" panose="020B0503020204020204" pitchFamily="34" charset="-122"/>
                </a:rPr>
                <a:t>期望回报率 </a:t>
              </a:r>
              <a:r>
                <a:rPr lang="en-US" altLang="zh-CN" sz="2000" dirty="0">
                  <a:latin typeface="Microsoft YaHei UI" panose="020B0503020204020204" pitchFamily="34" charset="-122"/>
                  <a:ea typeface="Microsoft YaHei UI" panose="020B0503020204020204" pitchFamily="34" charset="-122"/>
                </a:rPr>
                <a:t>Expected Rate</a:t>
              </a:r>
              <a:r>
                <a:rPr lang="en-US" altLang="ko-KR" sz="2000" dirty="0">
                  <a:latin typeface="Microsoft YaHei UI" panose="020B0503020204020204" pitchFamily="34" charset="-122"/>
                  <a:ea typeface="Microsoft YaHei UI" panose="020B0503020204020204" pitchFamily="34" charset="-122"/>
                </a:rPr>
                <a:t> </a:t>
              </a:r>
            </a:p>
          </p:txBody>
        </p:sp>
        <p:sp>
          <p:nvSpPr>
            <p:cNvPr id="14" name="Rectangle 9"/>
            <p:cNvSpPr>
              <a:spLocks noChangeArrowheads="1"/>
            </p:cNvSpPr>
            <p:nvPr/>
          </p:nvSpPr>
          <p:spPr bwMode="auto">
            <a:xfrm>
              <a:off x="2717" y="1424"/>
              <a:ext cx="2113" cy="1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342900" indent="-342900">
                <a:spcBef>
                  <a:spcPct val="20000"/>
                </a:spcBef>
                <a:buChar char="•"/>
                <a:defRPr sz="3200">
                  <a:solidFill>
                    <a:schemeClr val="tx1"/>
                  </a:solidFill>
                  <a:latin typeface="Franklin Gothic Book" panose="020B0503020102020204" pitchFamily="34" charset="0"/>
                </a:defRPr>
              </a:lvl1pPr>
              <a:lvl2pPr marL="182880" indent="-18288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lvl="1" eaLnBrk="1" hangingPunct="1">
                <a:lnSpc>
                  <a:spcPct val="150000"/>
                </a:lnSpc>
                <a:buClr>
                  <a:schemeClr val="tx1"/>
                </a:buClr>
              </a:pPr>
              <a:r>
                <a:rPr lang="zh-CN" altLang="en-US" sz="1800" dirty="0">
                  <a:solidFill>
                    <a:srgbClr val="FFFF00"/>
                  </a:solidFill>
                  <a:latin typeface="微软雅黑" panose="020B0503020204020204" charset="-122"/>
                  <a:ea typeface="微软雅黑" panose="020B0503020204020204" charset="-122"/>
                </a:rPr>
                <a:t> 用现金流 </a:t>
              </a:r>
              <a:r>
                <a:rPr lang="en-US" altLang="zh-CN" sz="1800" dirty="0">
                  <a:latin typeface="微软雅黑" panose="020B0503020204020204" charset="-122"/>
                  <a:ea typeface="微软雅黑" panose="020B0503020204020204" charset="-122"/>
                </a:rPr>
                <a:t>Use Cash Flow</a:t>
              </a:r>
            </a:p>
            <a:p>
              <a:pPr lvl="1" eaLnBrk="1" hangingPunct="1">
                <a:lnSpc>
                  <a:spcPct val="150000"/>
                </a:lnSpc>
                <a:buClr>
                  <a:schemeClr val="tx1"/>
                </a:buClr>
              </a:pPr>
              <a:r>
                <a:rPr lang="en-US" altLang="ko-KR" sz="1800" dirty="0">
                  <a:solidFill>
                    <a:srgbClr val="FFFF00"/>
                  </a:solidFill>
                  <a:latin typeface="微软雅黑" panose="020B0503020204020204" charset="-122"/>
                  <a:ea typeface="微软雅黑" panose="020B0503020204020204" charset="-122"/>
                </a:rPr>
                <a:t> </a:t>
              </a:r>
              <a:r>
                <a:rPr lang="zh-CN" altLang="en-US" sz="1800" dirty="0">
                  <a:solidFill>
                    <a:srgbClr val="FFFF00"/>
                  </a:solidFill>
                  <a:latin typeface="微软雅黑" panose="020B0503020204020204" charset="-122"/>
                  <a:ea typeface="微软雅黑" panose="020B0503020204020204" charset="-122"/>
                </a:rPr>
                <a:t>主观要求 </a:t>
              </a:r>
              <a:r>
                <a:rPr lang="en-US" altLang="zh-CN" sz="1800" dirty="0">
                  <a:latin typeface="微软雅黑" panose="020B0503020204020204" charset="-122"/>
                  <a:ea typeface="微软雅黑" panose="020B0503020204020204" charset="-122"/>
                </a:rPr>
                <a:t>Subjective Requirement</a:t>
              </a:r>
            </a:p>
            <a:p>
              <a:pPr lvl="1" eaLnBrk="1" hangingPunct="1">
                <a:lnSpc>
                  <a:spcPct val="150000"/>
                </a:lnSpc>
                <a:buClr>
                  <a:schemeClr val="tx1"/>
                </a:buClr>
              </a:pPr>
              <a:r>
                <a:rPr lang="zh-CN" altLang="en-US" sz="1800" dirty="0">
                  <a:solidFill>
                    <a:srgbClr val="FFFF00"/>
                  </a:solidFill>
                  <a:latin typeface="微软雅黑" panose="020B0503020204020204" charset="-122"/>
                  <a:ea typeface="微软雅黑" panose="020B0503020204020204" charset="-122"/>
                </a:rPr>
                <a:t> 生命周期 </a:t>
              </a:r>
              <a:r>
                <a:rPr lang="en-US" altLang="zh-CN" sz="1800" dirty="0">
                  <a:latin typeface="微软雅黑" panose="020B0503020204020204" charset="-122"/>
                  <a:ea typeface="微软雅黑" panose="020B0503020204020204" charset="-122"/>
                </a:rPr>
                <a:t>Life Cycle</a:t>
              </a:r>
            </a:p>
            <a:p>
              <a:pPr lvl="1" eaLnBrk="1" hangingPunct="1">
                <a:lnSpc>
                  <a:spcPct val="150000"/>
                </a:lnSpc>
                <a:buClr>
                  <a:schemeClr val="tx1"/>
                </a:buClr>
              </a:pPr>
              <a:r>
                <a:rPr lang="en-US" altLang="ko-KR" sz="1800" dirty="0">
                  <a:solidFill>
                    <a:srgbClr val="FFFF00"/>
                  </a:solidFill>
                  <a:latin typeface="微软雅黑" panose="020B0503020204020204" charset="-122"/>
                  <a:ea typeface="微软雅黑" panose="020B0503020204020204" charset="-122"/>
                </a:rPr>
                <a:t> </a:t>
              </a:r>
              <a:r>
                <a:rPr lang="zh-CN" altLang="en-US" sz="1800" dirty="0">
                  <a:solidFill>
                    <a:srgbClr val="FFFF00"/>
                  </a:solidFill>
                  <a:latin typeface="微软雅黑" panose="020B0503020204020204" charset="-122"/>
                  <a:ea typeface="微软雅黑" panose="020B0503020204020204" charset="-122"/>
                </a:rPr>
                <a:t>基于未来 </a:t>
              </a:r>
              <a:r>
                <a:rPr lang="en-US" altLang="zh-CN" sz="1800" dirty="0">
                  <a:latin typeface="微软雅黑" panose="020B0503020204020204" charset="-122"/>
                  <a:ea typeface="微软雅黑" panose="020B0503020204020204" charset="-122"/>
                </a:rPr>
                <a:t>Forward Looking</a:t>
              </a:r>
            </a:p>
            <a:p>
              <a:pPr lvl="1" eaLnBrk="1" hangingPunct="1">
                <a:lnSpc>
                  <a:spcPct val="150000"/>
                </a:lnSpc>
                <a:buClr>
                  <a:schemeClr val="tx1"/>
                </a:buClr>
              </a:pPr>
              <a:r>
                <a:rPr lang="en-US" altLang="ko-KR" sz="1800" dirty="0">
                  <a:solidFill>
                    <a:srgbClr val="FFFF00"/>
                  </a:solidFill>
                  <a:latin typeface="微软雅黑" panose="020B0503020204020204" charset="-122"/>
                  <a:ea typeface="微软雅黑" panose="020B0503020204020204" charset="-122"/>
                </a:rPr>
                <a:t> </a:t>
              </a:r>
              <a:r>
                <a:rPr lang="zh-CN" altLang="en-US" sz="1800" dirty="0">
                  <a:solidFill>
                    <a:srgbClr val="FFFF00"/>
                  </a:solidFill>
                  <a:latin typeface="微软雅黑" panose="020B0503020204020204" charset="-122"/>
                  <a:ea typeface="微软雅黑" panose="020B0503020204020204" charset="-122"/>
                </a:rPr>
                <a:t>比较烧脑 </a:t>
              </a:r>
              <a:r>
                <a:rPr lang="en-US" altLang="zh-CN" sz="1800" dirty="0">
                  <a:latin typeface="微软雅黑" panose="020B0503020204020204" charset="-122"/>
                  <a:ea typeface="微软雅黑" panose="020B0503020204020204" charset="-122"/>
                </a:rPr>
                <a:t>Hard to Understand</a:t>
              </a:r>
              <a:endParaRPr lang="en-US" altLang="ko-KR" sz="1800" dirty="0">
                <a:latin typeface="微软雅黑" panose="020B0503020204020204" charset="-122"/>
                <a:ea typeface="微软雅黑" panose="020B0503020204020204" charset="-122"/>
              </a:endParaRPr>
            </a:p>
          </p:txBody>
        </p:sp>
      </p:grpSp>
      <p:grpSp>
        <p:nvGrpSpPr>
          <p:cNvPr id="15" name="Group 10"/>
          <p:cNvGrpSpPr/>
          <p:nvPr/>
        </p:nvGrpSpPr>
        <p:grpSpPr bwMode="auto">
          <a:xfrm>
            <a:off x="454886" y="1277938"/>
            <a:ext cx="4129106" cy="4302221"/>
            <a:chOff x="2655" y="907"/>
            <a:chExt cx="2245" cy="2693"/>
          </a:xfrm>
        </p:grpSpPr>
        <p:sp>
          <p:nvSpPr>
            <p:cNvPr id="16" name="Rectangle 11"/>
            <p:cNvSpPr>
              <a:spLocks noChangeArrowheads="1"/>
            </p:cNvSpPr>
            <p:nvPr/>
          </p:nvSpPr>
          <p:spPr bwMode="auto">
            <a:xfrm>
              <a:off x="2655" y="931"/>
              <a:ext cx="2245" cy="2669"/>
            </a:xfrm>
            <a:prstGeom prst="rect">
              <a:avLst/>
            </a:prstGeom>
            <a:solidFill>
              <a:srgbClr val="7030A0"/>
            </a:solidFill>
            <a:ln w="9525">
              <a:solidFill>
                <a:schemeClr val="tx1"/>
              </a:solidFill>
              <a:miter lim="800000"/>
            </a:ln>
            <a:effectLst>
              <a:outerShdw dist="35921" dir="2700000" algn="ctr" rotWithShape="0">
                <a:schemeClr val="bg2"/>
              </a:outerShdw>
            </a:effectLst>
          </p:spPr>
          <p:txBody>
            <a:bodyPr wrap="none"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defRPr/>
              </a:pPr>
              <a:endParaRPr lang="zh-CN" altLang="en-US" sz="2000" b="1" dirty="0">
                <a:latin typeface="+mj-ea"/>
                <a:ea typeface="+mj-ea"/>
              </a:endParaRPr>
            </a:p>
          </p:txBody>
        </p:sp>
        <p:sp>
          <p:nvSpPr>
            <p:cNvPr id="17" name="Rectangle 12"/>
            <p:cNvSpPr>
              <a:spLocks noChangeArrowheads="1"/>
            </p:cNvSpPr>
            <p:nvPr/>
          </p:nvSpPr>
          <p:spPr bwMode="auto">
            <a:xfrm>
              <a:off x="2655" y="907"/>
              <a:ext cx="2245" cy="365"/>
            </a:xfrm>
            <a:prstGeom prst="rect">
              <a:avLst/>
            </a:prstGeom>
            <a:solidFill>
              <a:srgbClr val="002060"/>
            </a:solidFill>
            <a:ln w="9525">
              <a:solidFill>
                <a:schemeClr val="tx1"/>
              </a:solidFill>
              <a:miter lim="800000"/>
            </a:ln>
          </p:spPr>
          <p:txBody>
            <a:bodyPr wrap="none"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defRPr/>
              </a:pPr>
              <a:endParaRPr lang="zh-CN" altLang="en-US" sz="2000">
                <a:latin typeface="+mj-ea"/>
                <a:ea typeface="+mj-ea"/>
              </a:endParaRPr>
            </a:p>
          </p:txBody>
        </p:sp>
        <p:sp>
          <p:nvSpPr>
            <p:cNvPr id="18" name="Rectangle 13"/>
            <p:cNvSpPr>
              <a:spLocks noChangeArrowheads="1"/>
            </p:cNvSpPr>
            <p:nvPr/>
          </p:nvSpPr>
          <p:spPr bwMode="auto">
            <a:xfrm>
              <a:off x="2745" y="993"/>
              <a:ext cx="2085" cy="193"/>
            </a:xfrm>
            <a:prstGeom prst="rect">
              <a:avLst/>
            </a:prstGeom>
            <a:noFill/>
            <a:ln>
              <a:noFill/>
            </a:ln>
          </p:spPr>
          <p:txBody>
            <a:bodyPr lIns="0" tIns="0" rIns="0" bIns="0">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buSzTx/>
                <a:buFont typeface="Wingdings" panose="05000000000000000000" pitchFamily="2" charset="2"/>
                <a:buNone/>
                <a:defRPr/>
              </a:pPr>
              <a:r>
                <a:rPr lang="zh-CN" altLang="en-US" sz="2000" dirty="0">
                  <a:solidFill>
                    <a:srgbClr val="FFFF00"/>
                  </a:solidFill>
                  <a:latin typeface="Microsoft YaHei UI" panose="020B0503020204020204" pitchFamily="34" charset="-122"/>
                  <a:ea typeface="Microsoft YaHei UI" panose="020B0503020204020204" pitchFamily="34" charset="-122"/>
                </a:rPr>
                <a:t>会计回报率 </a:t>
              </a:r>
              <a:r>
                <a:rPr lang="en-US" altLang="zh-CN" sz="2000" dirty="0">
                  <a:latin typeface="Microsoft YaHei UI" panose="020B0503020204020204" pitchFamily="34" charset="-122"/>
                  <a:ea typeface="Microsoft YaHei UI" panose="020B0503020204020204" pitchFamily="34" charset="-122"/>
                </a:rPr>
                <a:t>Accounting Rate</a:t>
              </a:r>
              <a:r>
                <a:rPr lang="en-US" altLang="ko-KR" sz="2000" dirty="0">
                  <a:latin typeface="Microsoft YaHei UI" panose="020B0503020204020204" pitchFamily="34" charset="-122"/>
                  <a:ea typeface="Microsoft YaHei UI" panose="020B0503020204020204" pitchFamily="34" charset="-122"/>
                </a:rPr>
                <a:t> </a:t>
              </a:r>
            </a:p>
          </p:txBody>
        </p:sp>
        <p:sp>
          <p:nvSpPr>
            <p:cNvPr id="19" name="Rectangle 14"/>
            <p:cNvSpPr>
              <a:spLocks noChangeArrowheads="1"/>
            </p:cNvSpPr>
            <p:nvPr/>
          </p:nvSpPr>
          <p:spPr bwMode="auto">
            <a:xfrm>
              <a:off x="2745" y="1430"/>
              <a:ext cx="2085" cy="14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342900" indent="-342900">
                <a:spcBef>
                  <a:spcPct val="20000"/>
                </a:spcBef>
                <a:buChar char="•"/>
                <a:defRPr sz="3200">
                  <a:solidFill>
                    <a:schemeClr val="tx1"/>
                  </a:solidFill>
                  <a:latin typeface="Franklin Gothic Book" panose="020B0503020102020204" pitchFamily="34" charset="0"/>
                </a:defRPr>
              </a:lvl1pPr>
              <a:lvl2pPr marL="182880" indent="-18288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lvl="1" eaLnBrk="1" hangingPunct="1">
                <a:lnSpc>
                  <a:spcPct val="150000"/>
                </a:lnSpc>
                <a:buClr>
                  <a:schemeClr val="tx1"/>
                </a:buClr>
              </a:pPr>
              <a:r>
                <a:rPr lang="zh-CN" altLang="en-US" sz="1800" dirty="0">
                  <a:solidFill>
                    <a:srgbClr val="FFFF00"/>
                  </a:solidFill>
                  <a:latin typeface="微软雅黑" panose="020B0503020204020204" charset="-122"/>
                  <a:ea typeface="微软雅黑" panose="020B0503020204020204" charset="-122"/>
                </a:rPr>
                <a:t> 会计方法 </a:t>
              </a:r>
              <a:r>
                <a:rPr lang="en-US" altLang="zh-CN" sz="1800" dirty="0">
                  <a:latin typeface="微软雅黑" panose="020B0503020204020204" charset="-122"/>
                  <a:ea typeface="微软雅黑" panose="020B0503020204020204" charset="-122"/>
                </a:rPr>
                <a:t>Accounting Method</a:t>
              </a:r>
            </a:p>
            <a:p>
              <a:pPr lvl="1" eaLnBrk="1" hangingPunct="1">
                <a:lnSpc>
                  <a:spcPct val="150000"/>
                </a:lnSpc>
                <a:buClr>
                  <a:schemeClr val="tx1"/>
                </a:buClr>
              </a:pPr>
              <a:r>
                <a:rPr lang="zh-CN" altLang="en-US" sz="2000" dirty="0">
                  <a:latin typeface="微软雅黑" panose="020B0503020204020204" charset="-122"/>
                  <a:ea typeface="微软雅黑" panose="020B0503020204020204" charset="-122"/>
                </a:rPr>
                <a:t> </a:t>
              </a:r>
              <a:r>
                <a:rPr lang="zh-CN" altLang="en-US" sz="1800" dirty="0">
                  <a:solidFill>
                    <a:srgbClr val="FFFF00"/>
                  </a:solidFill>
                  <a:latin typeface="微软雅黑" panose="020B0503020204020204" charset="-122"/>
                  <a:ea typeface="微软雅黑" panose="020B0503020204020204" charset="-122"/>
                </a:rPr>
                <a:t>事后算账 </a:t>
              </a:r>
              <a:r>
                <a:rPr lang="en-US" altLang="zh-CN" sz="1800" dirty="0">
                  <a:latin typeface="微软雅黑" panose="020B0503020204020204" charset="-122"/>
                  <a:ea typeface="微软雅黑" panose="020B0503020204020204" charset="-122"/>
                </a:rPr>
                <a:t>Use Past Information </a:t>
              </a:r>
            </a:p>
            <a:p>
              <a:pPr lvl="1" eaLnBrk="1" hangingPunct="1">
                <a:lnSpc>
                  <a:spcPct val="150000"/>
                </a:lnSpc>
                <a:buClr>
                  <a:schemeClr val="tx1"/>
                </a:buClr>
              </a:pPr>
              <a:r>
                <a:rPr lang="en-US" altLang="ko-KR" sz="2000" dirty="0">
                  <a:latin typeface="HY견고딕"/>
                  <a:ea typeface="HY견고딕"/>
                  <a:cs typeface="HY견고딕"/>
                </a:rPr>
                <a:t> </a:t>
              </a:r>
              <a:r>
                <a:rPr lang="zh-CN" altLang="en-US" sz="1800" dirty="0">
                  <a:solidFill>
                    <a:srgbClr val="FFFF00"/>
                  </a:solidFill>
                  <a:latin typeface="微软雅黑" panose="020B0503020204020204" charset="-122"/>
                  <a:ea typeface="微软雅黑" panose="020B0503020204020204" charset="-122"/>
                </a:rPr>
                <a:t>一年一算 </a:t>
              </a:r>
              <a:r>
                <a:rPr lang="en-US" altLang="zh-CN" sz="1800" dirty="0">
                  <a:latin typeface="微软雅黑" panose="020B0503020204020204" charset="-122"/>
                  <a:ea typeface="微软雅黑" panose="020B0503020204020204" charset="-122"/>
                </a:rPr>
                <a:t>Calculate Annually</a:t>
              </a:r>
            </a:p>
            <a:p>
              <a:pPr lvl="1" eaLnBrk="1" hangingPunct="1">
                <a:lnSpc>
                  <a:spcPct val="150000"/>
                </a:lnSpc>
                <a:buClr>
                  <a:schemeClr val="tx1"/>
                </a:buClr>
              </a:pPr>
              <a:r>
                <a:rPr lang="en-US" altLang="ko-KR" sz="1800" dirty="0">
                  <a:solidFill>
                    <a:srgbClr val="FFFF00"/>
                  </a:solidFill>
                  <a:latin typeface="微软雅黑" panose="020B0503020204020204" charset="-122"/>
                  <a:ea typeface="微软雅黑" panose="020B0503020204020204" charset="-122"/>
                </a:rPr>
                <a:t> </a:t>
              </a:r>
              <a:r>
                <a:rPr lang="zh-CN" altLang="en-US" sz="1800" dirty="0">
                  <a:solidFill>
                    <a:srgbClr val="FFFF00"/>
                  </a:solidFill>
                  <a:latin typeface="微软雅黑" panose="020B0503020204020204" charset="-122"/>
                  <a:ea typeface="微软雅黑" panose="020B0503020204020204" charset="-122"/>
                </a:rPr>
                <a:t>代表过去 </a:t>
              </a:r>
              <a:r>
                <a:rPr lang="en-US" altLang="zh-CN" sz="1800" dirty="0">
                  <a:latin typeface="微软雅黑" panose="020B0503020204020204" charset="-122"/>
                  <a:ea typeface="微软雅黑" panose="020B0503020204020204" charset="-122"/>
                </a:rPr>
                <a:t>Backward Looking </a:t>
              </a:r>
              <a:endParaRPr lang="en-US" altLang="zh-CN" sz="1800" dirty="0">
                <a:solidFill>
                  <a:srgbClr val="FFFF00"/>
                </a:solidFill>
                <a:latin typeface="微软雅黑" panose="020B0503020204020204" charset="-122"/>
                <a:ea typeface="微软雅黑" panose="020B0503020204020204" charset="-122"/>
              </a:endParaRPr>
            </a:p>
            <a:p>
              <a:pPr lvl="1" eaLnBrk="1" hangingPunct="1">
                <a:lnSpc>
                  <a:spcPct val="150000"/>
                </a:lnSpc>
                <a:buClr>
                  <a:schemeClr val="tx1"/>
                </a:buClr>
              </a:pPr>
              <a:r>
                <a:rPr lang="zh-CN" altLang="en-US" sz="1800" dirty="0">
                  <a:solidFill>
                    <a:srgbClr val="FFFF00"/>
                  </a:solidFill>
                  <a:latin typeface="微软雅黑" panose="020B0503020204020204" charset="-122"/>
                  <a:ea typeface="微软雅黑" panose="020B0503020204020204" charset="-122"/>
                </a:rPr>
                <a:t> 容易理解 </a:t>
              </a:r>
              <a:r>
                <a:rPr lang="en-US" altLang="zh-CN" sz="1800" dirty="0">
                  <a:latin typeface="微软雅黑" panose="020B0503020204020204" charset="-122"/>
                  <a:ea typeface="微软雅黑" panose="020B0503020204020204" charset="-122"/>
                </a:rPr>
                <a:t>Understood Easily </a:t>
              </a:r>
            </a:p>
          </p:txBody>
        </p:sp>
      </p:gr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标题 2"/>
          <p:cNvSpPr txBox="1">
            <a:spLocks noChangeArrowheads="1"/>
          </p:cNvSpPr>
          <p:nvPr/>
        </p:nvSpPr>
        <p:spPr>
          <a:xfrm>
            <a:off x="76200" y="185888"/>
            <a:ext cx="7862888" cy="59920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zh-CN" altLang="en-US" sz="2000" b="1" dirty="0">
                <a:solidFill>
                  <a:srgbClr val="FFFF00"/>
                </a:solidFill>
                <a:latin typeface="微软雅黑" panose="020B0503020204020204" charset="-122"/>
              </a:rPr>
              <a:t>  </a:t>
            </a:r>
            <a:r>
              <a:rPr lang="zh-CN" altLang="en-US" sz="2800" dirty="0">
                <a:solidFill>
                  <a:srgbClr val="FFFF00"/>
                </a:solidFill>
                <a:latin typeface="Microsoft YaHei UI" panose="020B0503020204020204" pitchFamily="34" charset="-122"/>
                <a:ea typeface="Microsoft YaHei UI" panose="020B0503020204020204" pitchFamily="34" charset="-122"/>
              </a:rPr>
              <a:t>计算会计回报率 </a:t>
            </a:r>
            <a:r>
              <a:rPr lang="en-US" altLang="zh-CN" sz="2800" dirty="0">
                <a:latin typeface="Microsoft YaHei UI" panose="020B0503020204020204" pitchFamily="34" charset="-122"/>
                <a:ea typeface="Microsoft YaHei UI" panose="020B0503020204020204" pitchFamily="34" charset="-122"/>
              </a:rPr>
              <a:t>Calculate Accounting Rate</a:t>
            </a:r>
            <a:endParaRPr lang="zh-CN" altLang="en-US" sz="2800" dirty="0">
              <a:latin typeface="Microsoft YaHei UI" panose="020B0503020204020204" pitchFamily="34" charset="-122"/>
              <a:ea typeface="Microsoft YaHei UI" panose="020B0503020204020204" pitchFamily="34" charset="-122"/>
              <a:sym typeface="+mn-lt"/>
            </a:endParaRPr>
          </a:p>
        </p:txBody>
      </p:sp>
      <p:sp>
        <p:nvSpPr>
          <p:cNvPr id="14" name="TextBox 4"/>
          <p:cNvSpPr txBox="1"/>
          <p:nvPr/>
        </p:nvSpPr>
        <p:spPr>
          <a:xfrm>
            <a:off x="281709" y="1282069"/>
            <a:ext cx="8275781" cy="3731919"/>
          </a:xfrm>
          <a:prstGeom prst="rect">
            <a:avLst/>
          </a:prstGeom>
          <a:noFill/>
        </p:spPr>
        <p:txBody>
          <a:bodyPr wrap="square">
            <a:spAutoFit/>
          </a:bodyPr>
          <a:lstStyle/>
          <a:p>
            <a:pPr>
              <a:lnSpc>
                <a:spcPct val="150000"/>
              </a:lnSpc>
              <a:defRPr/>
            </a:pPr>
            <a:r>
              <a:rPr lang="zh-CN" altLang="en-US" sz="2000" dirty="0">
                <a:solidFill>
                  <a:srgbClr val="FFFF00"/>
                </a:solidFill>
                <a:latin typeface="Microsoft YaHei UI" panose="020B0503020204020204" pitchFamily="34" charset="-122"/>
                <a:ea typeface="Microsoft YaHei UI" panose="020B0503020204020204" pitchFamily="34" charset="-122"/>
              </a:rPr>
              <a:t>投资回报率 </a:t>
            </a:r>
            <a:r>
              <a:rPr lang="en-US" altLang="zh-CN" sz="2000" dirty="0">
                <a:solidFill>
                  <a:srgbClr val="FFFF00"/>
                </a:solidFill>
                <a:latin typeface="Microsoft YaHei UI" panose="020B0503020204020204" pitchFamily="34" charset="-122"/>
                <a:ea typeface="Microsoft YaHei UI" panose="020B0503020204020204" pitchFamily="34" charset="-122"/>
              </a:rPr>
              <a:t>= </a:t>
            </a:r>
            <a:r>
              <a:rPr lang="zh-CN" altLang="en-US" sz="2000" dirty="0">
                <a:solidFill>
                  <a:srgbClr val="FFFF00"/>
                </a:solidFill>
                <a:latin typeface="Microsoft YaHei UI" panose="020B0503020204020204" pitchFamily="34" charset="-122"/>
                <a:ea typeface="Microsoft YaHei UI" panose="020B0503020204020204" pitchFamily="34" charset="-122"/>
              </a:rPr>
              <a:t>净利润</a:t>
            </a:r>
            <a:r>
              <a:rPr lang="en-US" altLang="zh-CN" sz="2000" dirty="0">
                <a:solidFill>
                  <a:srgbClr val="FFFF00"/>
                </a:solidFill>
                <a:latin typeface="Microsoft YaHei UI" panose="020B0503020204020204" pitchFamily="34" charset="-122"/>
                <a:ea typeface="Microsoft YaHei UI" panose="020B0503020204020204" pitchFamily="34" charset="-122"/>
              </a:rPr>
              <a:t>/</a:t>
            </a:r>
            <a:r>
              <a:rPr lang="zh-CN" altLang="en-US" sz="2000" dirty="0">
                <a:solidFill>
                  <a:srgbClr val="FFFF00"/>
                </a:solidFill>
                <a:latin typeface="Microsoft YaHei UI" panose="020B0503020204020204" pitchFamily="34" charset="-122"/>
                <a:ea typeface="Microsoft YaHei UI" panose="020B0503020204020204" pitchFamily="34" charset="-122"/>
              </a:rPr>
              <a:t>投资额</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nSpc>
                <a:spcPct val="150000"/>
              </a:lnSpc>
              <a:defRPr/>
            </a:pPr>
            <a:r>
              <a:rPr lang="en-US" altLang="zh-CN" sz="2000" dirty="0">
                <a:latin typeface="Microsoft YaHei UI" panose="020B0503020204020204" pitchFamily="34" charset="-122"/>
                <a:ea typeface="Microsoft YaHei UI" panose="020B0503020204020204" pitchFamily="34" charset="-122"/>
              </a:rPr>
              <a:t>Rate of Return on Investment = Net Income/Investment</a:t>
            </a:r>
          </a:p>
          <a:p>
            <a:pPr>
              <a:lnSpc>
                <a:spcPct val="150000"/>
              </a:lnSpc>
              <a:defRPr/>
            </a:pPr>
            <a:r>
              <a:rPr lang="zh-CN" altLang="en-US" sz="2000" dirty="0">
                <a:solidFill>
                  <a:srgbClr val="FFFF00"/>
                </a:solidFill>
                <a:latin typeface="Microsoft YaHei UI" panose="020B0503020204020204" pitchFamily="34" charset="-122"/>
                <a:ea typeface="Microsoft YaHei UI" panose="020B0503020204020204" pitchFamily="34" charset="-122"/>
              </a:rPr>
              <a:t>资产回报率 </a:t>
            </a:r>
            <a:r>
              <a:rPr lang="en-US" altLang="zh-CN" sz="2000" dirty="0">
                <a:solidFill>
                  <a:srgbClr val="FFFF00"/>
                </a:solidFill>
                <a:latin typeface="Microsoft YaHei UI" panose="020B0503020204020204" pitchFamily="34" charset="-122"/>
                <a:ea typeface="Microsoft YaHei UI" panose="020B0503020204020204" pitchFamily="34" charset="-122"/>
              </a:rPr>
              <a:t>= </a:t>
            </a:r>
            <a:r>
              <a:rPr lang="zh-CN" altLang="en-US" sz="2000" dirty="0">
                <a:solidFill>
                  <a:srgbClr val="FFFF00"/>
                </a:solidFill>
                <a:latin typeface="Microsoft YaHei UI" panose="020B0503020204020204" pitchFamily="34" charset="-122"/>
                <a:ea typeface="Microsoft YaHei UI" panose="020B0503020204020204" pitchFamily="34" charset="-122"/>
              </a:rPr>
              <a:t>净利润（营业利润）</a:t>
            </a:r>
            <a:r>
              <a:rPr lang="en-US" altLang="zh-CN" sz="2000" dirty="0">
                <a:solidFill>
                  <a:srgbClr val="FFFF00"/>
                </a:solidFill>
                <a:latin typeface="Microsoft YaHei UI" panose="020B0503020204020204" pitchFamily="34" charset="-122"/>
                <a:ea typeface="Microsoft YaHei UI" panose="020B0503020204020204" pitchFamily="34" charset="-122"/>
              </a:rPr>
              <a:t>/</a:t>
            </a:r>
            <a:r>
              <a:rPr lang="zh-CN" altLang="en-US" sz="2000" dirty="0">
                <a:solidFill>
                  <a:srgbClr val="FFFF00"/>
                </a:solidFill>
                <a:latin typeface="Microsoft YaHei UI" panose="020B0503020204020204" pitchFamily="34" charset="-122"/>
                <a:ea typeface="Microsoft YaHei UI" panose="020B0503020204020204" pitchFamily="34" charset="-122"/>
              </a:rPr>
              <a:t>平均总资产</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nSpc>
                <a:spcPct val="150000"/>
              </a:lnSpc>
              <a:defRPr/>
            </a:pPr>
            <a:r>
              <a:rPr lang="en-US" altLang="zh-CN" sz="2000" dirty="0">
                <a:latin typeface="Microsoft YaHei UI" panose="020B0503020204020204" pitchFamily="34" charset="-122"/>
                <a:ea typeface="Microsoft YaHei UI" panose="020B0503020204020204" pitchFamily="34" charset="-122"/>
              </a:rPr>
              <a:t>Rate of Return on</a:t>
            </a:r>
            <a:r>
              <a:rPr lang="zh-CN" altLang="en-US" sz="2000" dirty="0">
                <a:latin typeface="Microsoft YaHei UI" panose="020B0503020204020204" pitchFamily="34" charset="-122"/>
                <a:ea typeface="Microsoft YaHei UI" panose="020B0503020204020204" pitchFamily="34" charset="-122"/>
              </a:rPr>
              <a:t> </a:t>
            </a:r>
            <a:r>
              <a:rPr lang="en-US" altLang="zh-CN" sz="2000" dirty="0">
                <a:latin typeface="Microsoft YaHei UI" panose="020B0503020204020204" pitchFamily="34" charset="-122"/>
                <a:ea typeface="Microsoft YaHei UI" panose="020B0503020204020204" pitchFamily="34" charset="-122"/>
              </a:rPr>
              <a:t>Asset  = Net Income (operating income)/Average of Asset</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nSpc>
                <a:spcPct val="150000"/>
              </a:lnSpc>
              <a:defRPr/>
            </a:pPr>
            <a:r>
              <a:rPr lang="zh-CN" altLang="en-US" sz="2000" dirty="0">
                <a:solidFill>
                  <a:srgbClr val="FFFF00"/>
                </a:solidFill>
                <a:latin typeface="Microsoft YaHei UI" panose="020B0503020204020204" pitchFamily="34" charset="-122"/>
                <a:ea typeface="Microsoft YaHei UI" panose="020B0503020204020204" pitchFamily="34" charset="-122"/>
              </a:rPr>
              <a:t>权益回报率 </a:t>
            </a:r>
            <a:r>
              <a:rPr lang="en-US" altLang="zh-CN" sz="2000" dirty="0">
                <a:solidFill>
                  <a:srgbClr val="FFFF00"/>
                </a:solidFill>
                <a:latin typeface="Microsoft YaHei UI" panose="020B0503020204020204" pitchFamily="34" charset="-122"/>
                <a:ea typeface="Microsoft YaHei UI" panose="020B0503020204020204" pitchFamily="34" charset="-122"/>
              </a:rPr>
              <a:t>= </a:t>
            </a:r>
            <a:r>
              <a:rPr lang="zh-CN" altLang="en-US" sz="2000" dirty="0">
                <a:solidFill>
                  <a:srgbClr val="FFFF00"/>
                </a:solidFill>
                <a:latin typeface="Microsoft YaHei UI" panose="020B0503020204020204" pitchFamily="34" charset="-122"/>
                <a:ea typeface="Microsoft YaHei UI" panose="020B0503020204020204" pitchFamily="34" charset="-122"/>
              </a:rPr>
              <a:t>净利润</a:t>
            </a:r>
            <a:r>
              <a:rPr lang="en-US" altLang="zh-CN" sz="2000" dirty="0">
                <a:solidFill>
                  <a:srgbClr val="FFFF00"/>
                </a:solidFill>
                <a:latin typeface="Microsoft YaHei UI" panose="020B0503020204020204" pitchFamily="34" charset="-122"/>
                <a:ea typeface="Microsoft YaHei UI" panose="020B0503020204020204" pitchFamily="34" charset="-122"/>
              </a:rPr>
              <a:t>/</a:t>
            </a:r>
            <a:r>
              <a:rPr lang="zh-CN" altLang="en-US" sz="2000" dirty="0">
                <a:solidFill>
                  <a:srgbClr val="FFFF00"/>
                </a:solidFill>
                <a:latin typeface="Microsoft YaHei UI" panose="020B0503020204020204" pitchFamily="34" charset="-122"/>
                <a:ea typeface="Microsoft YaHei UI" panose="020B0503020204020204" pitchFamily="34" charset="-122"/>
              </a:rPr>
              <a:t>权益 </a:t>
            </a:r>
            <a:r>
              <a:rPr lang="en-US" altLang="zh-CN" sz="2000" dirty="0">
                <a:solidFill>
                  <a:srgbClr val="FFFF00"/>
                </a:solidFill>
                <a:latin typeface="Microsoft YaHei UI" panose="020B0503020204020204" pitchFamily="34" charset="-122"/>
                <a:ea typeface="Microsoft YaHei UI" panose="020B0503020204020204" pitchFamily="34" charset="-122"/>
              </a:rPr>
              <a:t>= </a:t>
            </a:r>
            <a:r>
              <a:rPr lang="zh-CN" altLang="en-US" sz="2000" dirty="0">
                <a:solidFill>
                  <a:srgbClr val="FFFF00"/>
                </a:solidFill>
                <a:latin typeface="Microsoft YaHei UI" panose="020B0503020204020204" pitchFamily="34" charset="-122"/>
                <a:ea typeface="Microsoft YaHei UI" panose="020B0503020204020204" pitchFamily="34" charset="-122"/>
              </a:rPr>
              <a:t>资产回报率 </a:t>
            </a:r>
            <a:r>
              <a:rPr lang="en-US" altLang="zh-CN" sz="2000" dirty="0">
                <a:solidFill>
                  <a:srgbClr val="FFFF00"/>
                </a:solidFill>
                <a:latin typeface="Microsoft YaHei UI" panose="020B0503020204020204" pitchFamily="34" charset="-122"/>
                <a:ea typeface="Microsoft YaHei UI" panose="020B0503020204020204" pitchFamily="34" charset="-122"/>
              </a:rPr>
              <a:t>x </a:t>
            </a:r>
            <a:r>
              <a:rPr lang="zh-CN" altLang="en-US" sz="2000" dirty="0">
                <a:solidFill>
                  <a:srgbClr val="FFFF00"/>
                </a:solidFill>
                <a:latin typeface="Microsoft YaHei UI" panose="020B0503020204020204" pitchFamily="34" charset="-122"/>
                <a:ea typeface="Microsoft YaHei UI" panose="020B0503020204020204" pitchFamily="34" charset="-122"/>
              </a:rPr>
              <a:t>权益乘数</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nSpc>
                <a:spcPct val="150000"/>
              </a:lnSpc>
              <a:defRPr/>
            </a:pPr>
            <a:r>
              <a:rPr lang="en-US" altLang="zh-CN" sz="2000" dirty="0">
                <a:latin typeface="Microsoft YaHei UI" panose="020B0503020204020204" pitchFamily="34" charset="-122"/>
                <a:ea typeface="Microsoft YaHei UI" panose="020B0503020204020204" pitchFamily="34" charset="-122"/>
              </a:rPr>
              <a:t>Rate of Return on Equity = Rate of Return on Asset x </a:t>
            </a:r>
            <a:r>
              <a:rPr lang="en-US" altLang="zh-CN" sz="2000" dirty="0" err="1">
                <a:latin typeface="Microsoft YaHei UI" panose="020B0503020204020204" pitchFamily="34" charset="-122"/>
                <a:ea typeface="Microsoft YaHei UI" panose="020B0503020204020204" pitchFamily="34" charset="-122"/>
              </a:rPr>
              <a:t>Financical</a:t>
            </a:r>
            <a:r>
              <a:rPr lang="en-US" altLang="zh-CN" sz="2000" dirty="0">
                <a:latin typeface="Microsoft YaHei UI" panose="020B0503020204020204" pitchFamily="34" charset="-122"/>
                <a:ea typeface="Microsoft YaHei UI" panose="020B0503020204020204" pitchFamily="34" charset="-122"/>
              </a:rPr>
              <a:t> Leverage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2"/>
          <p:cNvSpPr txBox="1">
            <a:spLocks noChangeArrowheads="1"/>
          </p:cNvSpPr>
          <p:nvPr/>
        </p:nvSpPr>
        <p:spPr bwMode="auto">
          <a:xfrm>
            <a:off x="0" y="190499"/>
            <a:ext cx="9144000" cy="797785"/>
          </a:xfrm>
          <a:prstGeom prst="rect">
            <a:avLst/>
          </a:prstGeom>
          <a:noFill/>
          <a:ln>
            <a:noFill/>
          </a:ln>
        </p:spPr>
        <p:txBody>
          <a:bodyPr lIns="91433" tIns="45716" rIns="91433" bIns="45716"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货币的时间价值  </a:t>
            </a:r>
            <a:r>
              <a:rPr lang="en-US" altLang="zh-CN" sz="2800" kern="0" dirty="0">
                <a:solidFill>
                  <a:schemeClr val="tx1"/>
                </a:solidFill>
                <a:latin typeface="Microsoft YaHei UI" panose="020B0503020204020204" pitchFamily="34" charset="-122"/>
                <a:ea typeface="Microsoft YaHei UI" panose="020B0503020204020204" pitchFamily="34" charset="-122"/>
              </a:rPr>
              <a:t>Time Value of Money </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grpSp>
        <p:nvGrpSpPr>
          <p:cNvPr id="2" name="组合 1"/>
          <p:cNvGrpSpPr/>
          <p:nvPr/>
        </p:nvGrpSpPr>
        <p:grpSpPr>
          <a:xfrm>
            <a:off x="384581" y="1674796"/>
            <a:ext cx="8221778" cy="3011690"/>
            <a:chOff x="837382" y="1544814"/>
            <a:chExt cx="8372608" cy="2925917"/>
          </a:xfrm>
        </p:grpSpPr>
        <p:cxnSp>
          <p:nvCxnSpPr>
            <p:cNvPr id="16" name="Straight Arrow Connector 2"/>
            <p:cNvCxnSpPr>
              <a:cxnSpLocks noChangeShapeType="1"/>
            </p:cNvCxnSpPr>
            <p:nvPr/>
          </p:nvCxnSpPr>
          <p:spPr bwMode="auto">
            <a:xfrm>
              <a:off x="2060575" y="2413000"/>
              <a:ext cx="4495800" cy="0"/>
            </a:xfrm>
            <a:prstGeom prst="straightConnector1">
              <a:avLst/>
            </a:prstGeom>
            <a:noFill/>
            <a:ln w="12700"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sp>
          <p:nvSpPr>
            <p:cNvPr id="17" name="TextBox 4"/>
            <p:cNvSpPr txBox="1">
              <a:spLocks noChangeArrowheads="1"/>
            </p:cNvSpPr>
            <p:nvPr/>
          </p:nvSpPr>
          <p:spPr bwMode="auto">
            <a:xfrm>
              <a:off x="837382" y="1841500"/>
              <a:ext cx="1337399" cy="986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3" tIns="45716" rIns="91433" bIns="45716">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spcBef>
                  <a:spcPct val="0"/>
                </a:spcBef>
                <a:buClrTx/>
                <a:buSzTx/>
                <a:buNone/>
              </a:pPr>
              <a:r>
                <a:rPr lang="zh-CN" altLang="en-US" sz="2000" dirty="0">
                  <a:solidFill>
                    <a:srgbClr val="FFFF00"/>
                  </a:solidFill>
                  <a:latin typeface="微软雅黑" panose="020B0503020204020204" charset="-122"/>
                  <a:ea typeface="微软雅黑" panose="020B0503020204020204" charset="-122"/>
                </a:rPr>
                <a:t>现在的</a:t>
              </a:r>
              <a:endParaRPr lang="en-US" altLang="zh-CN" sz="2000" dirty="0">
                <a:solidFill>
                  <a:srgbClr val="FFFF00"/>
                </a:solidFill>
                <a:latin typeface="微软雅黑" panose="020B0503020204020204" charset="-122"/>
                <a:ea typeface="微软雅黑" panose="020B0503020204020204" charset="-122"/>
              </a:endParaRPr>
            </a:p>
            <a:p>
              <a:pPr eaLnBrk="1" hangingPunct="1">
                <a:spcBef>
                  <a:spcPct val="0"/>
                </a:spcBef>
                <a:buClrTx/>
                <a:buSzTx/>
                <a:buFontTx/>
                <a:buNone/>
              </a:pPr>
              <a:r>
                <a:rPr lang="en-US" altLang="zh-CN" sz="2000" dirty="0">
                  <a:latin typeface="微软雅黑" panose="020B0503020204020204" charset="-122"/>
                  <a:ea typeface="微软雅黑" panose="020B0503020204020204" charset="-122"/>
                </a:rPr>
                <a:t>Today</a:t>
              </a:r>
            </a:p>
            <a:p>
              <a:pPr eaLnBrk="1" hangingPunct="1">
                <a:spcBef>
                  <a:spcPct val="0"/>
                </a:spcBef>
                <a:buClrTx/>
                <a:buSzTx/>
                <a:buFontTx/>
                <a:buNone/>
              </a:pPr>
              <a:r>
                <a:rPr lang="zh-CN" altLang="en-US" sz="2000" dirty="0">
                  <a:latin typeface="微软雅黑" panose="020B0503020204020204" charset="-122"/>
                  <a:ea typeface="微软雅黑" panose="020B0503020204020204" charset="-122"/>
                </a:rPr>
                <a:t>￥</a:t>
              </a:r>
              <a:r>
                <a:rPr lang="en-US" altLang="zh-CN" sz="2000" dirty="0">
                  <a:latin typeface="微软雅黑" panose="020B0503020204020204" charset="-122"/>
                  <a:ea typeface="微软雅黑" panose="020B0503020204020204" charset="-122"/>
                </a:rPr>
                <a:t>100</a:t>
              </a:r>
              <a:endParaRPr lang="zh-CN" altLang="en-US" sz="2000" dirty="0">
                <a:latin typeface="微软雅黑" panose="020B0503020204020204" charset="-122"/>
                <a:ea typeface="微软雅黑" panose="020B0503020204020204" charset="-122"/>
              </a:endParaRPr>
            </a:p>
          </p:txBody>
        </p:sp>
        <p:sp>
          <p:nvSpPr>
            <p:cNvPr id="28" name="TextBox 7"/>
            <p:cNvSpPr txBox="1">
              <a:spLocks noChangeArrowheads="1"/>
            </p:cNvSpPr>
            <p:nvPr/>
          </p:nvSpPr>
          <p:spPr bwMode="auto">
            <a:xfrm>
              <a:off x="6471527" y="1841500"/>
              <a:ext cx="2738463" cy="986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3" tIns="45716" rIns="91433" bIns="45716">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spcBef>
                  <a:spcPct val="0"/>
                </a:spcBef>
                <a:buClrTx/>
                <a:buSzTx/>
                <a:buNone/>
              </a:pPr>
              <a:r>
                <a:rPr lang="zh-CN" altLang="en-US" sz="2000" dirty="0">
                  <a:solidFill>
                    <a:srgbClr val="FFFF00"/>
                  </a:solidFill>
                  <a:latin typeface="微软雅黑" panose="020B0503020204020204" charset="-122"/>
                  <a:ea typeface="微软雅黑" panose="020B0503020204020204" charset="-122"/>
                </a:rPr>
                <a:t>一年后的</a:t>
              </a:r>
              <a:endParaRPr lang="en-US" altLang="zh-CN" sz="2000" dirty="0">
                <a:solidFill>
                  <a:srgbClr val="FFFF00"/>
                </a:solidFill>
                <a:latin typeface="微软雅黑" panose="020B0503020204020204" charset="-122"/>
                <a:ea typeface="微软雅黑" panose="020B0503020204020204" charset="-122"/>
              </a:endParaRPr>
            </a:p>
            <a:p>
              <a:pPr algn="ctr" eaLnBrk="1" hangingPunct="1">
                <a:spcBef>
                  <a:spcPct val="0"/>
                </a:spcBef>
                <a:buClrTx/>
                <a:buSzTx/>
                <a:buFontTx/>
                <a:buNone/>
              </a:pPr>
              <a:r>
                <a:rPr lang="en-US" altLang="zh-CN" sz="2000" dirty="0">
                  <a:latin typeface="微软雅黑" panose="020B0503020204020204" charset="-122"/>
                  <a:ea typeface="微软雅黑" panose="020B0503020204020204" charset="-122"/>
                </a:rPr>
                <a:t>One year Later</a:t>
              </a:r>
            </a:p>
            <a:p>
              <a:pPr algn="ctr" eaLnBrk="1" hangingPunct="1">
                <a:spcBef>
                  <a:spcPct val="0"/>
                </a:spcBef>
                <a:buClrTx/>
                <a:buSzTx/>
                <a:buFontTx/>
                <a:buNone/>
              </a:pPr>
              <a:r>
                <a:rPr lang="zh-CN" altLang="en-US" sz="2000" dirty="0">
                  <a:latin typeface="微软雅黑" panose="020B0503020204020204" charset="-122"/>
                  <a:ea typeface="微软雅黑" panose="020B0503020204020204" charset="-122"/>
                </a:rPr>
                <a:t>￥</a:t>
              </a:r>
              <a:r>
                <a:rPr lang="en-US" altLang="zh-CN" sz="2000" dirty="0">
                  <a:latin typeface="微软雅黑" panose="020B0503020204020204" charset="-122"/>
                  <a:ea typeface="微软雅黑" panose="020B0503020204020204" charset="-122"/>
                </a:rPr>
                <a:t>110</a:t>
              </a:r>
              <a:endParaRPr lang="zh-CN" altLang="en-US" sz="2000" dirty="0">
                <a:latin typeface="微软雅黑" panose="020B0503020204020204" charset="-122"/>
                <a:ea typeface="微软雅黑" panose="020B0503020204020204" charset="-122"/>
              </a:endParaRPr>
            </a:p>
          </p:txBody>
        </p:sp>
        <p:sp>
          <p:nvSpPr>
            <p:cNvPr id="29" name="TextBox 8"/>
            <p:cNvSpPr txBox="1">
              <a:spLocks noChangeArrowheads="1"/>
            </p:cNvSpPr>
            <p:nvPr/>
          </p:nvSpPr>
          <p:spPr bwMode="auto">
            <a:xfrm>
              <a:off x="2882948" y="1544814"/>
              <a:ext cx="2971429" cy="687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3" tIns="45716" rIns="91433" bIns="45716">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pPr>
              <a:r>
                <a:rPr lang="zh-CN" altLang="en-US" sz="2000" dirty="0">
                  <a:solidFill>
                    <a:srgbClr val="FFFF00"/>
                  </a:solidFill>
                  <a:latin typeface="微软雅黑" panose="020B0503020204020204" charset="-122"/>
                  <a:ea typeface="微软雅黑" panose="020B0503020204020204" charset="-122"/>
                </a:rPr>
                <a:t>回报率 </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 </a:t>
              </a:r>
              <a:r>
                <a:rPr lang="en-US" altLang="zh-CN" sz="2000" dirty="0">
                  <a:solidFill>
                    <a:srgbClr val="FFFF00"/>
                  </a:solidFill>
                  <a:latin typeface="微软雅黑" panose="020B0503020204020204" charset="-122"/>
                  <a:ea typeface="微软雅黑" panose="020B0503020204020204" charset="-122"/>
                </a:rPr>
                <a:t>10%</a:t>
              </a:r>
            </a:p>
            <a:p>
              <a:pPr algn="ctr" eaLnBrk="1" hangingPunct="1">
                <a:spcBef>
                  <a:spcPct val="0"/>
                </a:spcBef>
                <a:buClrTx/>
                <a:buSzTx/>
                <a:buFontTx/>
                <a:buNone/>
              </a:pPr>
              <a:r>
                <a:rPr lang="en-US" altLang="zh-CN" sz="2000" dirty="0">
                  <a:latin typeface="微软雅黑" panose="020B0503020204020204" charset="-122"/>
                  <a:ea typeface="微软雅黑" panose="020B0503020204020204" charset="-122"/>
                </a:rPr>
                <a:t>Expected return =10%</a:t>
              </a:r>
            </a:p>
          </p:txBody>
        </p:sp>
        <p:cxnSp>
          <p:nvCxnSpPr>
            <p:cNvPr id="30" name="Straight Arrow Connector 9"/>
            <p:cNvCxnSpPr>
              <a:cxnSpLocks noChangeShapeType="1"/>
            </p:cNvCxnSpPr>
            <p:nvPr/>
          </p:nvCxnSpPr>
          <p:spPr bwMode="auto">
            <a:xfrm flipH="1">
              <a:off x="2060575" y="3659188"/>
              <a:ext cx="4456113" cy="0"/>
            </a:xfrm>
            <a:prstGeom prst="straightConnector1">
              <a:avLst/>
            </a:prstGeom>
            <a:noFill/>
            <a:ln w="12700"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sp>
          <p:nvSpPr>
            <p:cNvPr id="31" name="TextBox 11"/>
            <p:cNvSpPr txBox="1">
              <a:spLocks noChangeArrowheads="1"/>
            </p:cNvSpPr>
            <p:nvPr/>
          </p:nvSpPr>
          <p:spPr bwMode="auto">
            <a:xfrm>
              <a:off x="6456025" y="3240088"/>
              <a:ext cx="2738462" cy="986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3" tIns="45716" rIns="91433" bIns="45716">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spcBef>
                  <a:spcPct val="0"/>
                </a:spcBef>
                <a:buClrTx/>
                <a:buSzTx/>
                <a:buNone/>
              </a:pPr>
              <a:r>
                <a:rPr lang="zh-CN" altLang="en-US" sz="2000" dirty="0">
                  <a:solidFill>
                    <a:srgbClr val="FFFF00"/>
                  </a:solidFill>
                  <a:latin typeface="微软雅黑" panose="020B0503020204020204" charset="-122"/>
                  <a:ea typeface="微软雅黑" panose="020B0503020204020204" charset="-122"/>
                </a:rPr>
                <a:t>一年后的</a:t>
              </a:r>
              <a:endParaRPr lang="en-US" altLang="zh-CN" sz="2000" dirty="0">
                <a:solidFill>
                  <a:srgbClr val="FFFF00"/>
                </a:solidFill>
                <a:latin typeface="微软雅黑" panose="020B0503020204020204" charset="-122"/>
                <a:ea typeface="微软雅黑" panose="020B0503020204020204" charset="-122"/>
              </a:endParaRPr>
            </a:p>
            <a:p>
              <a:pPr algn="ctr" eaLnBrk="1" hangingPunct="1">
                <a:spcBef>
                  <a:spcPct val="0"/>
                </a:spcBef>
                <a:buClrTx/>
                <a:buSzTx/>
                <a:buFontTx/>
                <a:buNone/>
              </a:pPr>
              <a:r>
                <a:rPr lang="en-US" altLang="zh-CN" sz="2000" dirty="0">
                  <a:latin typeface="微软雅黑" panose="020B0503020204020204" charset="-122"/>
                  <a:ea typeface="微软雅黑" panose="020B0503020204020204" charset="-122"/>
                </a:rPr>
                <a:t>One year later</a:t>
              </a:r>
            </a:p>
            <a:p>
              <a:pPr algn="ctr" eaLnBrk="1" hangingPunct="1">
                <a:spcBef>
                  <a:spcPct val="0"/>
                </a:spcBef>
                <a:buClrTx/>
                <a:buSzTx/>
                <a:buFontTx/>
                <a:buNone/>
              </a:pPr>
              <a:r>
                <a:rPr lang="zh-CN" altLang="en-US" sz="2000" dirty="0">
                  <a:latin typeface="微软雅黑" panose="020B0503020204020204" charset="-122"/>
                  <a:ea typeface="微软雅黑" panose="020B0503020204020204" charset="-122"/>
                </a:rPr>
                <a:t>￥</a:t>
              </a:r>
              <a:r>
                <a:rPr lang="en-US" altLang="zh-CN" sz="2000" dirty="0">
                  <a:latin typeface="微软雅黑" panose="020B0503020204020204" charset="-122"/>
                  <a:ea typeface="微软雅黑" panose="020B0503020204020204" charset="-122"/>
                </a:rPr>
                <a:t>100</a:t>
              </a:r>
              <a:endParaRPr lang="zh-CN" altLang="en-US" sz="2000" dirty="0">
                <a:latin typeface="微软雅黑" panose="020B0503020204020204" charset="-122"/>
                <a:ea typeface="微软雅黑" panose="020B0503020204020204" charset="-122"/>
              </a:endParaRPr>
            </a:p>
          </p:txBody>
        </p:sp>
        <p:sp>
          <p:nvSpPr>
            <p:cNvPr id="32" name="TextBox 12"/>
            <p:cNvSpPr txBox="1">
              <a:spLocks noChangeArrowheads="1"/>
            </p:cNvSpPr>
            <p:nvPr/>
          </p:nvSpPr>
          <p:spPr bwMode="auto">
            <a:xfrm>
              <a:off x="838986" y="3221038"/>
              <a:ext cx="1337399" cy="986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3" tIns="45716" rIns="91433" bIns="45716">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spcBef>
                  <a:spcPct val="0"/>
                </a:spcBef>
                <a:buClrTx/>
                <a:buSzTx/>
                <a:buNone/>
              </a:pPr>
              <a:r>
                <a:rPr lang="zh-CN" altLang="en-US" sz="2000" dirty="0">
                  <a:solidFill>
                    <a:srgbClr val="FFFF00"/>
                  </a:solidFill>
                  <a:latin typeface="微软雅黑" panose="020B0503020204020204" charset="-122"/>
                  <a:ea typeface="微软雅黑" panose="020B0503020204020204" charset="-122"/>
                </a:rPr>
                <a:t>现在的</a:t>
              </a:r>
              <a:endParaRPr lang="en-US" altLang="zh-CN" sz="2000" dirty="0">
                <a:solidFill>
                  <a:srgbClr val="FFFF00"/>
                </a:solidFill>
                <a:latin typeface="微软雅黑" panose="020B0503020204020204" charset="-122"/>
                <a:ea typeface="微软雅黑" panose="020B0503020204020204" charset="-122"/>
              </a:endParaRPr>
            </a:p>
            <a:p>
              <a:pPr eaLnBrk="1" hangingPunct="1">
                <a:spcBef>
                  <a:spcPct val="0"/>
                </a:spcBef>
                <a:buClrTx/>
                <a:buSzTx/>
                <a:buFontTx/>
                <a:buNone/>
              </a:pPr>
              <a:r>
                <a:rPr lang="en-US" altLang="zh-CN" sz="2000" dirty="0">
                  <a:latin typeface="微软雅黑" panose="020B0503020204020204" charset="-122"/>
                  <a:ea typeface="微软雅黑" panose="020B0503020204020204" charset="-122"/>
                </a:rPr>
                <a:t>Today</a:t>
              </a:r>
            </a:p>
            <a:p>
              <a:pPr eaLnBrk="1" hangingPunct="1">
                <a:spcBef>
                  <a:spcPct val="0"/>
                </a:spcBef>
                <a:buClrTx/>
                <a:buSzTx/>
                <a:buFontTx/>
                <a:buNone/>
              </a:pPr>
              <a:r>
                <a:rPr lang="zh-CN" altLang="en-US" sz="2000" dirty="0">
                  <a:latin typeface="微软雅黑" panose="020B0503020204020204" charset="-122"/>
                  <a:ea typeface="微软雅黑" panose="020B0503020204020204" charset="-122"/>
                </a:rPr>
                <a:t>￥</a:t>
              </a:r>
              <a:r>
                <a:rPr lang="en-US" altLang="zh-CN" sz="2000" dirty="0">
                  <a:latin typeface="微软雅黑" panose="020B0503020204020204" charset="-122"/>
                  <a:ea typeface="微软雅黑" panose="020B0503020204020204" charset="-122"/>
                </a:rPr>
                <a:t>90.9</a:t>
              </a:r>
              <a:endParaRPr lang="zh-CN" altLang="en-US" sz="2000" dirty="0">
                <a:latin typeface="微软雅黑" panose="020B0503020204020204" charset="-122"/>
                <a:ea typeface="微软雅黑" panose="020B0503020204020204" charset="-122"/>
              </a:endParaRPr>
            </a:p>
          </p:txBody>
        </p:sp>
        <p:sp>
          <p:nvSpPr>
            <p:cNvPr id="33" name="TextBox 13"/>
            <p:cNvSpPr txBox="1">
              <a:spLocks noChangeArrowheads="1"/>
            </p:cNvSpPr>
            <p:nvPr/>
          </p:nvSpPr>
          <p:spPr bwMode="auto">
            <a:xfrm>
              <a:off x="2615623" y="3783013"/>
              <a:ext cx="3532325" cy="687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3" tIns="45716" rIns="91433" bIns="45716">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spcBef>
                  <a:spcPct val="0"/>
                </a:spcBef>
                <a:buClrTx/>
                <a:buSzTx/>
                <a:buNone/>
              </a:pPr>
              <a:r>
                <a:rPr lang="zh-CN" altLang="en-US" sz="2000" dirty="0">
                  <a:solidFill>
                    <a:srgbClr val="FFFF00"/>
                  </a:solidFill>
                  <a:latin typeface="微软雅黑" panose="020B0503020204020204" charset="-122"/>
                  <a:ea typeface="微软雅黑" panose="020B0503020204020204" charset="-122"/>
                </a:rPr>
                <a:t>折现率 </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 </a:t>
              </a:r>
              <a:r>
                <a:rPr lang="en-US" altLang="zh-CN" sz="2000" dirty="0">
                  <a:solidFill>
                    <a:srgbClr val="FFFF00"/>
                  </a:solidFill>
                  <a:latin typeface="微软雅黑" panose="020B0503020204020204" charset="-122"/>
                  <a:ea typeface="微软雅黑" panose="020B0503020204020204" charset="-122"/>
                </a:rPr>
                <a:t>1/</a:t>
              </a:r>
              <a:r>
                <a:rPr lang="zh-CN" altLang="en-US" sz="2000" dirty="0">
                  <a:solidFill>
                    <a:srgbClr val="FFFF00"/>
                  </a:solidFill>
                  <a:latin typeface="微软雅黑" panose="020B0503020204020204" charset="-122"/>
                  <a:ea typeface="微软雅黑" panose="020B0503020204020204" charset="-122"/>
                </a:rPr>
                <a:t>（</a:t>
              </a:r>
              <a:r>
                <a:rPr lang="en-US" altLang="zh-CN" sz="2000" dirty="0">
                  <a:solidFill>
                    <a:srgbClr val="FFFF00"/>
                  </a:solidFill>
                  <a:latin typeface="微软雅黑" panose="020B0503020204020204" charset="-122"/>
                  <a:ea typeface="微软雅黑" panose="020B0503020204020204" charset="-122"/>
                </a:rPr>
                <a:t>1+10%</a:t>
              </a:r>
              <a:r>
                <a:rPr lang="zh-CN" altLang="en-US" sz="2000" dirty="0">
                  <a:solidFill>
                    <a:srgbClr val="FFFF00"/>
                  </a:solidFill>
                  <a:latin typeface="微软雅黑" panose="020B0503020204020204" charset="-122"/>
                  <a:ea typeface="微软雅黑" panose="020B0503020204020204" charset="-122"/>
                </a:rPr>
                <a:t>）</a:t>
              </a:r>
              <a:endParaRPr lang="en-US" altLang="zh-CN" sz="2000" dirty="0">
                <a:solidFill>
                  <a:srgbClr val="FFFF00"/>
                </a:solidFill>
                <a:latin typeface="微软雅黑" panose="020B0503020204020204" charset="-122"/>
                <a:ea typeface="微软雅黑" panose="020B0503020204020204" charset="-122"/>
              </a:endParaRPr>
            </a:p>
            <a:p>
              <a:pPr algn="ctr" eaLnBrk="1" hangingPunct="1">
                <a:spcBef>
                  <a:spcPct val="0"/>
                </a:spcBef>
                <a:buClrTx/>
                <a:buSzTx/>
                <a:buFontTx/>
                <a:buNone/>
              </a:pPr>
              <a:r>
                <a:rPr lang="en-US" altLang="zh-CN" sz="2000" dirty="0">
                  <a:latin typeface="微软雅黑" panose="020B0503020204020204" charset="-122"/>
                  <a:ea typeface="微软雅黑" panose="020B0503020204020204" charset="-122"/>
                </a:rPr>
                <a:t>Discount rate = 1/(1+10%)</a:t>
              </a:r>
            </a:p>
          </p:txBody>
        </p:sp>
      </p:gr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76200" y="157018"/>
            <a:ext cx="8991600" cy="643082"/>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现值系数表与年金系数表 </a:t>
            </a:r>
            <a:r>
              <a:rPr lang="en-US" altLang="zh-CN" sz="2800" kern="0" dirty="0">
                <a:solidFill>
                  <a:schemeClr val="tx1"/>
                </a:solidFill>
                <a:latin typeface="Microsoft YaHei UI" panose="020B0503020204020204" pitchFamily="34" charset="-122"/>
                <a:ea typeface="Microsoft YaHei UI" panose="020B0503020204020204" pitchFamily="34" charset="-122"/>
              </a:rPr>
              <a:t>Present Value and Annuity</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graphicFrame>
        <p:nvGraphicFramePr>
          <p:cNvPr id="5" name="Table 1"/>
          <p:cNvGraphicFramePr>
            <a:graphicFrameLocks noGrp="1"/>
          </p:cNvGraphicFramePr>
          <p:nvPr/>
        </p:nvGraphicFramePr>
        <p:xfrm>
          <a:off x="474283" y="1130298"/>
          <a:ext cx="4070944" cy="4289423"/>
        </p:xfrm>
        <a:graphic>
          <a:graphicData uri="http://schemas.openxmlformats.org/drawingml/2006/table">
            <a:tbl>
              <a:tblPr firstRow="1" bandRow="1">
                <a:tableStyleId>{5C22544A-7EE6-4342-B048-85BDC9FD1C3A}</a:tableStyleId>
              </a:tblPr>
              <a:tblGrid>
                <a:gridCol w="1017736">
                  <a:extLst>
                    <a:ext uri="{9D8B030D-6E8A-4147-A177-3AD203B41FA5}">
                      <a16:colId xmlns:a16="http://schemas.microsoft.com/office/drawing/2014/main" val="20000"/>
                    </a:ext>
                  </a:extLst>
                </a:gridCol>
                <a:gridCol w="1017736">
                  <a:extLst>
                    <a:ext uri="{9D8B030D-6E8A-4147-A177-3AD203B41FA5}">
                      <a16:colId xmlns:a16="http://schemas.microsoft.com/office/drawing/2014/main" val="20001"/>
                    </a:ext>
                  </a:extLst>
                </a:gridCol>
                <a:gridCol w="1017736">
                  <a:extLst>
                    <a:ext uri="{9D8B030D-6E8A-4147-A177-3AD203B41FA5}">
                      <a16:colId xmlns:a16="http://schemas.microsoft.com/office/drawing/2014/main" val="20002"/>
                    </a:ext>
                  </a:extLst>
                </a:gridCol>
                <a:gridCol w="1017736">
                  <a:extLst>
                    <a:ext uri="{9D8B030D-6E8A-4147-A177-3AD203B41FA5}">
                      <a16:colId xmlns:a16="http://schemas.microsoft.com/office/drawing/2014/main" val="20003"/>
                    </a:ext>
                  </a:extLst>
                </a:gridCol>
              </a:tblGrid>
              <a:tr h="355311">
                <a:tc gridSpan="4">
                  <a:txBody>
                    <a:bodyPr/>
                    <a:lstStyle/>
                    <a:p>
                      <a:pPr algn="ctr"/>
                      <a:r>
                        <a:rPr lang="zh-CN" altLang="en-US" sz="2000" dirty="0">
                          <a:solidFill>
                            <a:srgbClr val="FFFF00"/>
                          </a:solidFill>
                          <a:latin typeface="微软雅黑" panose="020B0503020204020204" charset="-122"/>
                          <a:ea typeface="微软雅黑" panose="020B0503020204020204" charset="-122"/>
                        </a:rPr>
                        <a:t>现值系数表（部分）</a:t>
                      </a:r>
                    </a:p>
                  </a:txBody>
                  <a:tcPr marT="38101" marB="38101">
                    <a:solidFill>
                      <a:srgbClr val="0070C0"/>
                    </a:solidFill>
                  </a:tcPr>
                </a:tc>
                <a:tc hMerge="1">
                  <a:txBody>
                    <a:bodyPr/>
                    <a:lstStyle/>
                    <a:p>
                      <a:endParaRPr lang="zh-CN"/>
                    </a:p>
                  </a:txBody>
                  <a:tcP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0"/>
                  </a:ext>
                </a:extLst>
              </a:tr>
              <a:tr h="355311">
                <a:tc>
                  <a:txBody>
                    <a:bodyPr/>
                    <a:lstStyle/>
                    <a:p>
                      <a:pPr algn="ctr"/>
                      <a:r>
                        <a:rPr lang="zh-CN" altLang="en-US" sz="1800" dirty="0">
                          <a:solidFill>
                            <a:srgbClr val="FFFF00"/>
                          </a:solidFill>
                          <a:latin typeface="微软雅黑" panose="020B0503020204020204" charset="-122"/>
                          <a:ea typeface="微软雅黑" panose="020B0503020204020204" charset="-122"/>
                        </a:rPr>
                        <a:t>期</a:t>
                      </a: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10%</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11%</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12%</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extLst>
                  <a:ext uri="{0D108BD9-81ED-4DB2-BD59-A6C34878D82A}">
                    <a16:rowId xmlns:a16="http://schemas.microsoft.com/office/drawing/2014/main" val="10001"/>
                  </a:ext>
                </a:extLst>
              </a:tr>
              <a:tr h="355311">
                <a:tc>
                  <a:txBody>
                    <a:bodyPr/>
                    <a:lstStyle/>
                    <a:p>
                      <a:pPr algn="ctr"/>
                      <a:r>
                        <a:rPr lang="en-US" altLang="zh-CN" sz="1800" dirty="0">
                          <a:solidFill>
                            <a:srgbClr val="FFFF00"/>
                          </a:solidFill>
                          <a:latin typeface="微软雅黑" panose="020B0503020204020204" charset="-122"/>
                          <a:ea typeface="微软雅黑" panose="020B0503020204020204" charset="-122"/>
                        </a:rPr>
                        <a:t>1</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0.909</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0.901</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0.893</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extLst>
                  <a:ext uri="{0D108BD9-81ED-4DB2-BD59-A6C34878D82A}">
                    <a16:rowId xmlns:a16="http://schemas.microsoft.com/office/drawing/2014/main" val="10002"/>
                  </a:ext>
                </a:extLst>
              </a:tr>
              <a:tr h="355311">
                <a:tc>
                  <a:txBody>
                    <a:bodyPr/>
                    <a:lstStyle/>
                    <a:p>
                      <a:pPr algn="ctr"/>
                      <a:r>
                        <a:rPr lang="en-US" altLang="zh-CN" sz="1800" dirty="0">
                          <a:solidFill>
                            <a:srgbClr val="FFFF00"/>
                          </a:solidFill>
                          <a:latin typeface="微软雅黑" panose="020B0503020204020204" charset="-122"/>
                          <a:ea typeface="微软雅黑" panose="020B0503020204020204" charset="-122"/>
                        </a:rPr>
                        <a:t>2</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0.826</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0.812</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0.797</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extLst>
                  <a:ext uri="{0D108BD9-81ED-4DB2-BD59-A6C34878D82A}">
                    <a16:rowId xmlns:a16="http://schemas.microsoft.com/office/drawing/2014/main" val="10003"/>
                  </a:ext>
                </a:extLst>
              </a:tr>
              <a:tr h="355311">
                <a:tc>
                  <a:txBody>
                    <a:bodyPr/>
                    <a:lstStyle/>
                    <a:p>
                      <a:pPr algn="ctr"/>
                      <a:r>
                        <a:rPr lang="en-US" altLang="zh-CN" sz="1800" dirty="0">
                          <a:solidFill>
                            <a:srgbClr val="FFFF00"/>
                          </a:solidFill>
                          <a:latin typeface="微软雅黑" panose="020B0503020204020204" charset="-122"/>
                          <a:ea typeface="微软雅黑" panose="020B0503020204020204" charset="-122"/>
                        </a:rPr>
                        <a:t>3</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0.751</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0.731</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0.712</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extLst>
                  <a:ext uri="{0D108BD9-81ED-4DB2-BD59-A6C34878D82A}">
                    <a16:rowId xmlns:a16="http://schemas.microsoft.com/office/drawing/2014/main" val="10004"/>
                  </a:ext>
                </a:extLst>
              </a:tr>
              <a:tr h="355311">
                <a:tc>
                  <a:txBody>
                    <a:bodyPr/>
                    <a:lstStyle/>
                    <a:p>
                      <a:pPr algn="ctr"/>
                      <a:r>
                        <a:rPr lang="en-US" altLang="zh-CN" sz="1800" dirty="0">
                          <a:solidFill>
                            <a:srgbClr val="FFFF00"/>
                          </a:solidFill>
                          <a:latin typeface="微软雅黑" panose="020B0503020204020204" charset="-122"/>
                          <a:ea typeface="微软雅黑" panose="020B0503020204020204" charset="-122"/>
                        </a:rPr>
                        <a:t>4</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0.683</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0.659</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0.636</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extLst>
                  <a:ext uri="{0D108BD9-81ED-4DB2-BD59-A6C34878D82A}">
                    <a16:rowId xmlns:a16="http://schemas.microsoft.com/office/drawing/2014/main" val="10005"/>
                  </a:ext>
                </a:extLst>
              </a:tr>
              <a:tr h="355311">
                <a:tc>
                  <a:txBody>
                    <a:bodyPr/>
                    <a:lstStyle/>
                    <a:p>
                      <a:pPr algn="ctr"/>
                      <a:r>
                        <a:rPr lang="en-US" altLang="zh-CN" sz="1800" dirty="0">
                          <a:solidFill>
                            <a:srgbClr val="FFFF00"/>
                          </a:solidFill>
                          <a:latin typeface="微软雅黑" panose="020B0503020204020204" charset="-122"/>
                          <a:ea typeface="微软雅黑" panose="020B0503020204020204" charset="-122"/>
                        </a:rPr>
                        <a:t>5</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0.621</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0.593</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0.567</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extLst>
                  <a:ext uri="{0D108BD9-81ED-4DB2-BD59-A6C34878D82A}">
                    <a16:rowId xmlns:a16="http://schemas.microsoft.com/office/drawing/2014/main" val="10006"/>
                  </a:ext>
                </a:extLst>
              </a:tr>
              <a:tr h="355311">
                <a:tc>
                  <a:txBody>
                    <a:bodyPr/>
                    <a:lstStyle/>
                    <a:p>
                      <a:pPr algn="ctr"/>
                      <a:r>
                        <a:rPr lang="en-US" altLang="zh-CN" sz="1800" dirty="0">
                          <a:solidFill>
                            <a:srgbClr val="FFFF00"/>
                          </a:solidFill>
                          <a:latin typeface="微软雅黑" panose="020B0503020204020204" charset="-122"/>
                          <a:ea typeface="微软雅黑" panose="020B0503020204020204" charset="-122"/>
                        </a:rPr>
                        <a:t>6</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0.564</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0.535</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0.507</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extLst>
                  <a:ext uri="{0D108BD9-81ED-4DB2-BD59-A6C34878D82A}">
                    <a16:rowId xmlns:a16="http://schemas.microsoft.com/office/drawing/2014/main" val="10007"/>
                  </a:ext>
                </a:extLst>
              </a:tr>
              <a:tr h="355311">
                <a:tc>
                  <a:txBody>
                    <a:bodyPr/>
                    <a:lstStyle/>
                    <a:p>
                      <a:pPr algn="ctr"/>
                      <a:r>
                        <a:rPr lang="en-US" altLang="zh-CN" sz="1800" dirty="0">
                          <a:solidFill>
                            <a:srgbClr val="FFFF00"/>
                          </a:solidFill>
                          <a:latin typeface="微软雅黑" panose="020B0503020204020204" charset="-122"/>
                          <a:ea typeface="微软雅黑" panose="020B0503020204020204" charset="-122"/>
                        </a:rPr>
                        <a:t>7</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0.513</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0.482</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0.452</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extLst>
                  <a:ext uri="{0D108BD9-81ED-4DB2-BD59-A6C34878D82A}">
                    <a16:rowId xmlns:a16="http://schemas.microsoft.com/office/drawing/2014/main" val="10008"/>
                  </a:ext>
                </a:extLst>
              </a:tr>
              <a:tr h="355311">
                <a:tc>
                  <a:txBody>
                    <a:bodyPr/>
                    <a:lstStyle/>
                    <a:p>
                      <a:pPr algn="ctr"/>
                      <a:r>
                        <a:rPr lang="en-US" altLang="zh-CN" sz="1800" dirty="0">
                          <a:solidFill>
                            <a:srgbClr val="FFFF00"/>
                          </a:solidFill>
                          <a:latin typeface="微软雅黑" panose="020B0503020204020204" charset="-122"/>
                          <a:ea typeface="微软雅黑" panose="020B0503020204020204" charset="-122"/>
                        </a:rPr>
                        <a:t>8</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0.467</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0.434</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0.404</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extLst>
                  <a:ext uri="{0D108BD9-81ED-4DB2-BD59-A6C34878D82A}">
                    <a16:rowId xmlns:a16="http://schemas.microsoft.com/office/drawing/2014/main" val="10009"/>
                  </a:ext>
                </a:extLst>
              </a:tr>
              <a:tr h="355311">
                <a:tc>
                  <a:txBody>
                    <a:bodyPr/>
                    <a:lstStyle/>
                    <a:p>
                      <a:pPr algn="ctr"/>
                      <a:r>
                        <a:rPr lang="en-US" altLang="zh-CN" sz="1800" dirty="0">
                          <a:solidFill>
                            <a:srgbClr val="FFFF00"/>
                          </a:solidFill>
                          <a:latin typeface="微软雅黑" panose="020B0503020204020204" charset="-122"/>
                          <a:ea typeface="微软雅黑" panose="020B0503020204020204" charset="-122"/>
                        </a:rPr>
                        <a:t>9</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0.424</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0.391</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0.361</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extLst>
                  <a:ext uri="{0D108BD9-81ED-4DB2-BD59-A6C34878D82A}">
                    <a16:rowId xmlns:a16="http://schemas.microsoft.com/office/drawing/2014/main" val="10010"/>
                  </a:ext>
                </a:extLst>
              </a:tr>
              <a:tr h="355311">
                <a:tc>
                  <a:txBody>
                    <a:bodyPr/>
                    <a:lstStyle/>
                    <a:p>
                      <a:pPr algn="ctr"/>
                      <a:r>
                        <a:rPr lang="en-US" altLang="zh-CN" sz="1800" dirty="0">
                          <a:solidFill>
                            <a:srgbClr val="FFFF00"/>
                          </a:solidFill>
                          <a:latin typeface="微软雅黑" panose="020B0503020204020204" charset="-122"/>
                          <a:ea typeface="微软雅黑" panose="020B0503020204020204" charset="-122"/>
                        </a:rPr>
                        <a:t>10</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0.386</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0.352</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0.322</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extLst>
                  <a:ext uri="{0D108BD9-81ED-4DB2-BD59-A6C34878D82A}">
                    <a16:rowId xmlns:a16="http://schemas.microsoft.com/office/drawing/2014/main" val="10011"/>
                  </a:ext>
                </a:extLst>
              </a:tr>
            </a:tbl>
          </a:graphicData>
        </a:graphic>
      </p:graphicFrame>
      <p:graphicFrame>
        <p:nvGraphicFramePr>
          <p:cNvPr id="6" name="Table 4"/>
          <p:cNvGraphicFramePr>
            <a:graphicFrameLocks noGrp="1"/>
          </p:cNvGraphicFramePr>
          <p:nvPr/>
        </p:nvGraphicFramePr>
        <p:xfrm>
          <a:off x="4593685" y="1130298"/>
          <a:ext cx="4070944" cy="4289423"/>
        </p:xfrm>
        <a:graphic>
          <a:graphicData uri="http://schemas.openxmlformats.org/drawingml/2006/table">
            <a:tbl>
              <a:tblPr firstRow="1" bandRow="1">
                <a:tableStyleId>{5C22544A-7EE6-4342-B048-85BDC9FD1C3A}</a:tableStyleId>
              </a:tblPr>
              <a:tblGrid>
                <a:gridCol w="1017736">
                  <a:extLst>
                    <a:ext uri="{9D8B030D-6E8A-4147-A177-3AD203B41FA5}">
                      <a16:colId xmlns:a16="http://schemas.microsoft.com/office/drawing/2014/main" val="20000"/>
                    </a:ext>
                  </a:extLst>
                </a:gridCol>
                <a:gridCol w="1017736">
                  <a:extLst>
                    <a:ext uri="{9D8B030D-6E8A-4147-A177-3AD203B41FA5}">
                      <a16:colId xmlns:a16="http://schemas.microsoft.com/office/drawing/2014/main" val="20001"/>
                    </a:ext>
                  </a:extLst>
                </a:gridCol>
                <a:gridCol w="1017736">
                  <a:extLst>
                    <a:ext uri="{9D8B030D-6E8A-4147-A177-3AD203B41FA5}">
                      <a16:colId xmlns:a16="http://schemas.microsoft.com/office/drawing/2014/main" val="20002"/>
                    </a:ext>
                  </a:extLst>
                </a:gridCol>
                <a:gridCol w="1017736">
                  <a:extLst>
                    <a:ext uri="{9D8B030D-6E8A-4147-A177-3AD203B41FA5}">
                      <a16:colId xmlns:a16="http://schemas.microsoft.com/office/drawing/2014/main" val="20003"/>
                    </a:ext>
                  </a:extLst>
                </a:gridCol>
              </a:tblGrid>
              <a:tr h="355311">
                <a:tc gridSpan="4">
                  <a:txBody>
                    <a:bodyPr/>
                    <a:lstStyle/>
                    <a:p>
                      <a:pPr marL="0" algn="ctr" defTabSz="914400" rtl="0" eaLnBrk="1" latinLnBrk="0" hangingPunct="1"/>
                      <a:r>
                        <a:rPr lang="zh-CN" altLang="en-US" sz="2000" b="1" kern="1200" dirty="0">
                          <a:solidFill>
                            <a:srgbClr val="FFFF00"/>
                          </a:solidFill>
                          <a:latin typeface="微软雅黑" panose="020B0503020204020204" charset="-122"/>
                          <a:ea typeface="微软雅黑" panose="020B0503020204020204" charset="-122"/>
                          <a:cs typeface="+mn-cs"/>
                        </a:rPr>
                        <a:t>年金系数表（部分）</a:t>
                      </a:r>
                    </a:p>
                  </a:txBody>
                  <a:tcPr marT="38101" marB="38101">
                    <a:solidFill>
                      <a:srgbClr val="0070C0"/>
                    </a:solidFill>
                  </a:tcPr>
                </a:tc>
                <a:tc hMerge="1">
                  <a:txBody>
                    <a:bodyPr/>
                    <a:lstStyle/>
                    <a:p>
                      <a:endParaRPr lang="zh-CN"/>
                    </a:p>
                  </a:txBody>
                  <a:tcP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0"/>
                  </a:ext>
                </a:extLst>
              </a:tr>
              <a:tr h="355311">
                <a:tc>
                  <a:txBody>
                    <a:bodyPr/>
                    <a:lstStyle/>
                    <a:p>
                      <a:pPr algn="ctr"/>
                      <a:r>
                        <a:rPr lang="zh-CN" altLang="en-US" sz="1800" dirty="0">
                          <a:solidFill>
                            <a:srgbClr val="FFFF00"/>
                          </a:solidFill>
                          <a:latin typeface="微软雅黑" panose="020B0503020204020204" charset="-122"/>
                          <a:ea typeface="微软雅黑" panose="020B0503020204020204" charset="-122"/>
                        </a:rPr>
                        <a:t>期</a:t>
                      </a: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10%</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11%</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12%</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extLst>
                  <a:ext uri="{0D108BD9-81ED-4DB2-BD59-A6C34878D82A}">
                    <a16:rowId xmlns:a16="http://schemas.microsoft.com/office/drawing/2014/main" val="10001"/>
                  </a:ext>
                </a:extLst>
              </a:tr>
              <a:tr h="355311">
                <a:tc>
                  <a:txBody>
                    <a:bodyPr/>
                    <a:lstStyle/>
                    <a:p>
                      <a:pPr algn="ctr"/>
                      <a:r>
                        <a:rPr lang="en-US" altLang="zh-CN" sz="1800" dirty="0">
                          <a:solidFill>
                            <a:srgbClr val="FFFF00"/>
                          </a:solidFill>
                          <a:latin typeface="微软雅黑" panose="020B0503020204020204" charset="-122"/>
                          <a:ea typeface="微软雅黑" panose="020B0503020204020204" charset="-122"/>
                        </a:rPr>
                        <a:t>1</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0.909</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0.901</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0.893</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extLst>
                  <a:ext uri="{0D108BD9-81ED-4DB2-BD59-A6C34878D82A}">
                    <a16:rowId xmlns:a16="http://schemas.microsoft.com/office/drawing/2014/main" val="10002"/>
                  </a:ext>
                </a:extLst>
              </a:tr>
              <a:tr h="355311">
                <a:tc>
                  <a:txBody>
                    <a:bodyPr/>
                    <a:lstStyle/>
                    <a:p>
                      <a:pPr algn="ctr"/>
                      <a:r>
                        <a:rPr lang="en-US" altLang="zh-CN" sz="1800" dirty="0">
                          <a:solidFill>
                            <a:srgbClr val="FFFF00"/>
                          </a:solidFill>
                          <a:latin typeface="微软雅黑" panose="020B0503020204020204" charset="-122"/>
                          <a:ea typeface="微软雅黑" panose="020B0503020204020204" charset="-122"/>
                        </a:rPr>
                        <a:t>2</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1.736</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1.713</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1.690</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extLst>
                  <a:ext uri="{0D108BD9-81ED-4DB2-BD59-A6C34878D82A}">
                    <a16:rowId xmlns:a16="http://schemas.microsoft.com/office/drawing/2014/main" val="10003"/>
                  </a:ext>
                </a:extLst>
              </a:tr>
              <a:tr h="355311">
                <a:tc>
                  <a:txBody>
                    <a:bodyPr/>
                    <a:lstStyle/>
                    <a:p>
                      <a:pPr algn="ctr"/>
                      <a:r>
                        <a:rPr lang="en-US" altLang="zh-CN" sz="1800" dirty="0">
                          <a:solidFill>
                            <a:srgbClr val="FFFF00"/>
                          </a:solidFill>
                          <a:latin typeface="微软雅黑" panose="020B0503020204020204" charset="-122"/>
                          <a:ea typeface="微软雅黑" panose="020B0503020204020204" charset="-122"/>
                        </a:rPr>
                        <a:t>3</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2.487</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2.444</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2.402</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extLst>
                  <a:ext uri="{0D108BD9-81ED-4DB2-BD59-A6C34878D82A}">
                    <a16:rowId xmlns:a16="http://schemas.microsoft.com/office/drawing/2014/main" val="10004"/>
                  </a:ext>
                </a:extLst>
              </a:tr>
              <a:tr h="355311">
                <a:tc>
                  <a:txBody>
                    <a:bodyPr/>
                    <a:lstStyle/>
                    <a:p>
                      <a:pPr algn="ctr"/>
                      <a:r>
                        <a:rPr lang="en-US" altLang="zh-CN" sz="1800" dirty="0">
                          <a:solidFill>
                            <a:srgbClr val="FFFF00"/>
                          </a:solidFill>
                          <a:latin typeface="微软雅黑" panose="020B0503020204020204" charset="-122"/>
                          <a:ea typeface="微软雅黑" panose="020B0503020204020204" charset="-122"/>
                        </a:rPr>
                        <a:t>4</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3.170</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3.102</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3.037</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extLst>
                  <a:ext uri="{0D108BD9-81ED-4DB2-BD59-A6C34878D82A}">
                    <a16:rowId xmlns:a16="http://schemas.microsoft.com/office/drawing/2014/main" val="10005"/>
                  </a:ext>
                </a:extLst>
              </a:tr>
              <a:tr h="355311">
                <a:tc>
                  <a:txBody>
                    <a:bodyPr/>
                    <a:lstStyle/>
                    <a:p>
                      <a:pPr algn="ctr"/>
                      <a:r>
                        <a:rPr lang="en-US" altLang="zh-CN" sz="1800" dirty="0">
                          <a:solidFill>
                            <a:srgbClr val="FFFF00"/>
                          </a:solidFill>
                          <a:latin typeface="微软雅黑" panose="020B0503020204020204" charset="-122"/>
                          <a:ea typeface="微软雅黑" panose="020B0503020204020204" charset="-122"/>
                        </a:rPr>
                        <a:t>5</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3.791</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3.696</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3.605</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extLst>
                  <a:ext uri="{0D108BD9-81ED-4DB2-BD59-A6C34878D82A}">
                    <a16:rowId xmlns:a16="http://schemas.microsoft.com/office/drawing/2014/main" val="10006"/>
                  </a:ext>
                </a:extLst>
              </a:tr>
              <a:tr h="355311">
                <a:tc>
                  <a:txBody>
                    <a:bodyPr/>
                    <a:lstStyle/>
                    <a:p>
                      <a:pPr algn="ctr"/>
                      <a:r>
                        <a:rPr lang="en-US" altLang="zh-CN" sz="1800" dirty="0">
                          <a:solidFill>
                            <a:srgbClr val="FFFF00"/>
                          </a:solidFill>
                          <a:latin typeface="微软雅黑" panose="020B0503020204020204" charset="-122"/>
                          <a:ea typeface="微软雅黑" panose="020B0503020204020204" charset="-122"/>
                        </a:rPr>
                        <a:t>6</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4.355</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4.231</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4.111</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extLst>
                  <a:ext uri="{0D108BD9-81ED-4DB2-BD59-A6C34878D82A}">
                    <a16:rowId xmlns:a16="http://schemas.microsoft.com/office/drawing/2014/main" val="10007"/>
                  </a:ext>
                </a:extLst>
              </a:tr>
              <a:tr h="355311">
                <a:tc>
                  <a:txBody>
                    <a:bodyPr/>
                    <a:lstStyle/>
                    <a:p>
                      <a:pPr algn="ctr"/>
                      <a:r>
                        <a:rPr lang="en-US" altLang="zh-CN" sz="1800" dirty="0">
                          <a:solidFill>
                            <a:srgbClr val="FFFF00"/>
                          </a:solidFill>
                          <a:latin typeface="微软雅黑" panose="020B0503020204020204" charset="-122"/>
                          <a:ea typeface="微软雅黑" panose="020B0503020204020204" charset="-122"/>
                        </a:rPr>
                        <a:t>7</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4.868</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4.712</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4.564</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extLst>
                  <a:ext uri="{0D108BD9-81ED-4DB2-BD59-A6C34878D82A}">
                    <a16:rowId xmlns:a16="http://schemas.microsoft.com/office/drawing/2014/main" val="10008"/>
                  </a:ext>
                </a:extLst>
              </a:tr>
              <a:tr h="355311">
                <a:tc>
                  <a:txBody>
                    <a:bodyPr/>
                    <a:lstStyle/>
                    <a:p>
                      <a:pPr algn="ctr"/>
                      <a:r>
                        <a:rPr lang="en-US" altLang="zh-CN" sz="1800" dirty="0">
                          <a:solidFill>
                            <a:srgbClr val="FFFF00"/>
                          </a:solidFill>
                          <a:latin typeface="微软雅黑" panose="020B0503020204020204" charset="-122"/>
                          <a:ea typeface="微软雅黑" panose="020B0503020204020204" charset="-122"/>
                        </a:rPr>
                        <a:t>8</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5.335</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5.146</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4.968</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extLst>
                  <a:ext uri="{0D108BD9-81ED-4DB2-BD59-A6C34878D82A}">
                    <a16:rowId xmlns:a16="http://schemas.microsoft.com/office/drawing/2014/main" val="10009"/>
                  </a:ext>
                </a:extLst>
              </a:tr>
              <a:tr h="355311">
                <a:tc>
                  <a:txBody>
                    <a:bodyPr/>
                    <a:lstStyle/>
                    <a:p>
                      <a:pPr algn="ctr"/>
                      <a:r>
                        <a:rPr lang="en-US" altLang="zh-CN" sz="1800" dirty="0">
                          <a:solidFill>
                            <a:srgbClr val="FFFF00"/>
                          </a:solidFill>
                          <a:latin typeface="微软雅黑" panose="020B0503020204020204" charset="-122"/>
                          <a:ea typeface="微软雅黑" panose="020B0503020204020204" charset="-122"/>
                        </a:rPr>
                        <a:t>9</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5.759</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5.537</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5.328</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extLst>
                  <a:ext uri="{0D108BD9-81ED-4DB2-BD59-A6C34878D82A}">
                    <a16:rowId xmlns:a16="http://schemas.microsoft.com/office/drawing/2014/main" val="10010"/>
                  </a:ext>
                </a:extLst>
              </a:tr>
              <a:tr h="355311">
                <a:tc>
                  <a:txBody>
                    <a:bodyPr/>
                    <a:lstStyle/>
                    <a:p>
                      <a:pPr algn="ctr"/>
                      <a:r>
                        <a:rPr lang="en-US" altLang="zh-CN" sz="1800" dirty="0">
                          <a:solidFill>
                            <a:srgbClr val="FFFF00"/>
                          </a:solidFill>
                          <a:latin typeface="微软雅黑" panose="020B0503020204020204" charset="-122"/>
                          <a:ea typeface="微软雅黑" panose="020B0503020204020204" charset="-122"/>
                        </a:rPr>
                        <a:t>10</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6.145</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5.889</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1800" dirty="0">
                          <a:solidFill>
                            <a:srgbClr val="FFFF00"/>
                          </a:solidFill>
                          <a:latin typeface="微软雅黑" panose="020B0503020204020204" charset="-122"/>
                          <a:ea typeface="微软雅黑" panose="020B0503020204020204" charset="-122"/>
                        </a:rPr>
                        <a:t>5.650</a:t>
                      </a:r>
                      <a:endParaRPr lang="zh-CN" altLang="en-US" sz="1800" dirty="0">
                        <a:solidFill>
                          <a:srgbClr val="FFFF00"/>
                        </a:solidFill>
                        <a:latin typeface="微软雅黑" panose="020B0503020204020204" charset="-122"/>
                        <a:ea typeface="微软雅黑" panose="020B0503020204020204" charset="-122"/>
                      </a:endParaRPr>
                    </a:p>
                  </a:txBody>
                  <a:tcPr marT="38101" marB="38101">
                    <a:noFill/>
                  </a:tcPr>
                </a:tc>
                <a:extLst>
                  <a:ext uri="{0D108BD9-81ED-4DB2-BD59-A6C34878D82A}">
                    <a16:rowId xmlns:a16="http://schemas.microsoft.com/office/drawing/2014/main" val="10011"/>
                  </a:ext>
                </a:extLst>
              </a:tr>
            </a:tbl>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2"/>
          <p:cNvSpPr txBox="1">
            <a:spLocks noChangeArrowheads="1"/>
          </p:cNvSpPr>
          <p:nvPr/>
        </p:nvSpPr>
        <p:spPr bwMode="auto">
          <a:xfrm>
            <a:off x="76199" y="151525"/>
            <a:ext cx="11025909" cy="648575"/>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债券的概念 </a:t>
            </a:r>
            <a:r>
              <a:rPr lang="en-US" altLang="zh-CN" sz="2800" kern="0" dirty="0">
                <a:solidFill>
                  <a:srgbClr val="FFFF00"/>
                </a:solidFill>
                <a:latin typeface="Microsoft YaHei UI" panose="020B0503020204020204" pitchFamily="34" charset="-122"/>
                <a:ea typeface="Microsoft YaHei UI" panose="020B0503020204020204" pitchFamily="34" charset="-122"/>
              </a:rPr>
              <a:t>–</a:t>
            </a:r>
            <a:r>
              <a:rPr lang="zh-CN" altLang="en-US" sz="2800" kern="0" dirty="0">
                <a:solidFill>
                  <a:srgbClr val="FFFF00"/>
                </a:solidFill>
                <a:latin typeface="Microsoft YaHei UI" panose="020B0503020204020204" pitchFamily="34" charset="-122"/>
                <a:ea typeface="Microsoft YaHei UI" panose="020B0503020204020204" pitchFamily="34" charset="-122"/>
              </a:rPr>
              <a:t> 风险 </a:t>
            </a:r>
            <a:r>
              <a:rPr lang="en-US" altLang="zh-CN" sz="2800" kern="0" dirty="0">
                <a:solidFill>
                  <a:schemeClr val="tx1"/>
                </a:solidFill>
                <a:latin typeface="Microsoft YaHei UI" panose="020B0503020204020204" pitchFamily="34" charset="-122"/>
                <a:ea typeface="Microsoft YaHei UI" panose="020B0503020204020204" pitchFamily="34" charset="-122"/>
              </a:rPr>
              <a:t>The Concept of Bond - Risk </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grpSp>
        <p:nvGrpSpPr>
          <p:cNvPr id="43" name="Group 1"/>
          <p:cNvGrpSpPr/>
          <p:nvPr/>
        </p:nvGrpSpPr>
        <p:grpSpPr bwMode="auto">
          <a:xfrm>
            <a:off x="448880" y="1181100"/>
            <a:ext cx="7578444" cy="4647045"/>
            <a:chOff x="762000" y="1181100"/>
            <a:chExt cx="7512050" cy="3935413"/>
          </a:xfrm>
        </p:grpSpPr>
        <p:sp>
          <p:nvSpPr>
            <p:cNvPr id="44" name="AutoShape 4"/>
            <p:cNvSpPr>
              <a:spLocks noChangeArrowheads="1"/>
            </p:cNvSpPr>
            <p:nvPr/>
          </p:nvSpPr>
          <p:spPr bwMode="auto">
            <a:xfrm flipV="1">
              <a:off x="4429125" y="2171700"/>
              <a:ext cx="180975" cy="347663"/>
            </a:xfrm>
            <a:prstGeom prst="downArrow">
              <a:avLst>
                <a:gd name="adj1" fmla="val 40500"/>
                <a:gd name="adj2" fmla="val 62390"/>
              </a:avLst>
            </a:prstGeom>
            <a:solidFill>
              <a:srgbClr val="808080"/>
            </a:solidFill>
            <a:ln w="6350">
              <a:solidFill>
                <a:srgbClr val="808080"/>
              </a:solidFill>
              <a:miter lim="800000"/>
            </a:ln>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latin typeface="Microsoft YaHei UI" panose="020B0503020204020204" pitchFamily="34" charset="-122"/>
                <a:ea typeface="Microsoft YaHei UI" panose="020B0503020204020204" pitchFamily="34" charset="-122"/>
                <a:cs typeface="华文楷体" panose="02010600040101010101" pitchFamily="2" charset="-122"/>
              </a:endParaRPr>
            </a:p>
          </p:txBody>
        </p:sp>
        <p:sp>
          <p:nvSpPr>
            <p:cNvPr id="45" name="AutoShape 3"/>
            <p:cNvSpPr>
              <a:spLocks noChangeArrowheads="1"/>
            </p:cNvSpPr>
            <p:nvPr/>
          </p:nvSpPr>
          <p:spPr bwMode="auto">
            <a:xfrm>
              <a:off x="4429125" y="3771900"/>
              <a:ext cx="180975" cy="347663"/>
            </a:xfrm>
            <a:prstGeom prst="downArrow">
              <a:avLst>
                <a:gd name="adj1" fmla="val 40500"/>
                <a:gd name="adj2" fmla="val 62390"/>
              </a:avLst>
            </a:prstGeom>
            <a:solidFill>
              <a:srgbClr val="808080"/>
            </a:solidFill>
            <a:ln w="6350">
              <a:solidFill>
                <a:srgbClr val="808080"/>
              </a:solidFill>
              <a:miter lim="800000"/>
            </a:ln>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latin typeface="Microsoft YaHei UI" panose="020B0503020204020204" pitchFamily="34" charset="-122"/>
                <a:ea typeface="Microsoft YaHei UI" panose="020B0503020204020204" pitchFamily="34" charset="-122"/>
                <a:cs typeface="华文楷体" panose="02010600040101010101" pitchFamily="2" charset="-122"/>
              </a:endParaRPr>
            </a:p>
          </p:txBody>
        </p:sp>
        <p:sp>
          <p:nvSpPr>
            <p:cNvPr id="46" name="AutoShape 5"/>
            <p:cNvSpPr>
              <a:spLocks noChangeArrowheads="1"/>
            </p:cNvSpPr>
            <p:nvPr/>
          </p:nvSpPr>
          <p:spPr bwMode="auto">
            <a:xfrm rot="3476025" flipV="1">
              <a:off x="5853907" y="2245519"/>
              <a:ext cx="179387" cy="346075"/>
            </a:xfrm>
            <a:prstGeom prst="downArrow">
              <a:avLst>
                <a:gd name="adj1" fmla="val 40500"/>
                <a:gd name="adj2" fmla="val 62655"/>
              </a:avLst>
            </a:prstGeom>
            <a:solidFill>
              <a:srgbClr val="808080"/>
            </a:solidFill>
            <a:ln w="6350">
              <a:solidFill>
                <a:srgbClr val="808080"/>
              </a:solidFill>
              <a:miter lim="800000"/>
            </a:ln>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latin typeface="Microsoft YaHei UI" panose="020B0503020204020204" pitchFamily="34" charset="-122"/>
                <a:ea typeface="Microsoft YaHei UI" panose="020B0503020204020204" pitchFamily="34" charset="-122"/>
                <a:cs typeface="华文楷体" panose="02010600040101010101" pitchFamily="2" charset="-122"/>
              </a:endParaRPr>
            </a:p>
          </p:txBody>
        </p:sp>
        <p:sp>
          <p:nvSpPr>
            <p:cNvPr id="47" name="AutoShape 6"/>
            <p:cNvSpPr>
              <a:spLocks noChangeArrowheads="1"/>
            </p:cNvSpPr>
            <p:nvPr/>
          </p:nvSpPr>
          <p:spPr bwMode="auto">
            <a:xfrm rot="3476025" flipH="1">
              <a:off x="2986881" y="3674269"/>
              <a:ext cx="180975" cy="350838"/>
            </a:xfrm>
            <a:prstGeom prst="downArrow">
              <a:avLst>
                <a:gd name="adj1" fmla="val 40500"/>
                <a:gd name="adj2" fmla="val 62960"/>
              </a:avLst>
            </a:prstGeom>
            <a:solidFill>
              <a:srgbClr val="808080"/>
            </a:solidFill>
            <a:ln w="6350">
              <a:solidFill>
                <a:srgbClr val="808080"/>
              </a:solidFill>
              <a:miter lim="800000"/>
            </a:ln>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latin typeface="Microsoft YaHei UI" panose="020B0503020204020204" pitchFamily="34" charset="-122"/>
                <a:ea typeface="Microsoft YaHei UI" panose="020B0503020204020204" pitchFamily="34" charset="-122"/>
                <a:cs typeface="华文楷体" panose="02010600040101010101" pitchFamily="2" charset="-122"/>
              </a:endParaRPr>
            </a:p>
          </p:txBody>
        </p:sp>
        <p:sp>
          <p:nvSpPr>
            <p:cNvPr id="48" name="AutoShape 7"/>
            <p:cNvSpPr>
              <a:spLocks noChangeArrowheads="1"/>
            </p:cNvSpPr>
            <p:nvPr/>
          </p:nvSpPr>
          <p:spPr bwMode="auto">
            <a:xfrm rot="-3476025" flipH="1" flipV="1">
              <a:off x="2987675" y="2243138"/>
              <a:ext cx="179387" cy="350838"/>
            </a:xfrm>
            <a:prstGeom prst="downArrow">
              <a:avLst>
                <a:gd name="adj1" fmla="val 40500"/>
                <a:gd name="adj2" fmla="val 63517"/>
              </a:avLst>
            </a:prstGeom>
            <a:solidFill>
              <a:srgbClr val="808080"/>
            </a:solidFill>
            <a:ln w="6350">
              <a:solidFill>
                <a:srgbClr val="808080"/>
              </a:solidFill>
              <a:miter lim="800000"/>
            </a:ln>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latin typeface="Microsoft YaHei UI" panose="020B0503020204020204" pitchFamily="34" charset="-122"/>
                <a:ea typeface="Microsoft YaHei UI" panose="020B0503020204020204" pitchFamily="34" charset="-122"/>
                <a:cs typeface="华文楷体" panose="02010600040101010101" pitchFamily="2" charset="-122"/>
              </a:endParaRPr>
            </a:p>
          </p:txBody>
        </p:sp>
        <p:sp>
          <p:nvSpPr>
            <p:cNvPr id="49" name="AutoShape 8"/>
            <p:cNvSpPr>
              <a:spLocks noChangeArrowheads="1"/>
            </p:cNvSpPr>
            <p:nvPr/>
          </p:nvSpPr>
          <p:spPr bwMode="auto">
            <a:xfrm rot="-3476025">
              <a:off x="5876925" y="3675063"/>
              <a:ext cx="180975" cy="349250"/>
            </a:xfrm>
            <a:prstGeom prst="downArrow">
              <a:avLst>
                <a:gd name="adj1" fmla="val 40500"/>
                <a:gd name="adj2" fmla="val 62675"/>
              </a:avLst>
            </a:prstGeom>
            <a:solidFill>
              <a:srgbClr val="808080"/>
            </a:solidFill>
            <a:ln w="6350">
              <a:solidFill>
                <a:srgbClr val="808080"/>
              </a:solidFill>
              <a:miter lim="800000"/>
            </a:ln>
          </p:spPr>
          <p:txBody>
            <a:bodyPr wrap="none" lIns="7200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latin typeface="Microsoft YaHei UI" panose="020B0503020204020204" pitchFamily="34" charset="-122"/>
                <a:ea typeface="Microsoft YaHei UI" panose="020B0503020204020204" pitchFamily="34" charset="-122"/>
                <a:cs typeface="华文楷体" panose="02010600040101010101" pitchFamily="2" charset="-122"/>
              </a:endParaRPr>
            </a:p>
          </p:txBody>
        </p:sp>
        <p:sp>
          <p:nvSpPr>
            <p:cNvPr id="50" name="Oval 9"/>
            <p:cNvSpPr>
              <a:spLocks noChangeArrowheads="1"/>
            </p:cNvSpPr>
            <p:nvPr/>
          </p:nvSpPr>
          <p:spPr bwMode="auto">
            <a:xfrm>
              <a:off x="3430588" y="1181100"/>
              <a:ext cx="2178050" cy="971550"/>
            </a:xfrm>
            <a:prstGeom prst="ellipse">
              <a:avLst/>
            </a:prstGeom>
            <a:noFill/>
            <a:ln w="6350">
              <a:solidFill>
                <a:schemeClr val="tx1"/>
              </a:solidFill>
              <a:round/>
            </a:ln>
            <a:extLst>
              <a:ext uri="{909E8E84-426E-40DD-AFC4-6F175D3DCCD1}">
                <a14:hiddenFill xmlns:a14="http://schemas.microsoft.com/office/drawing/2010/main">
                  <a:solidFill>
                    <a:srgbClr val="FFFFFF"/>
                  </a:solidFill>
                </a14:hiddenFill>
              </a:ext>
            </a:extLst>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latin typeface="Microsoft YaHei UI" panose="020B0503020204020204" pitchFamily="34" charset="-122"/>
                <a:ea typeface="Microsoft YaHei UI" panose="020B0503020204020204" pitchFamily="34" charset="-122"/>
                <a:cs typeface="华文楷体" panose="02010600040101010101" pitchFamily="2" charset="-122"/>
              </a:endParaRPr>
            </a:p>
          </p:txBody>
        </p:sp>
        <p:sp>
          <p:nvSpPr>
            <p:cNvPr id="51" name="Oval 10"/>
            <p:cNvSpPr>
              <a:spLocks noChangeArrowheads="1"/>
            </p:cNvSpPr>
            <p:nvPr/>
          </p:nvSpPr>
          <p:spPr bwMode="auto">
            <a:xfrm>
              <a:off x="6096000" y="1689100"/>
              <a:ext cx="2178050" cy="971550"/>
            </a:xfrm>
            <a:prstGeom prst="ellipse">
              <a:avLst/>
            </a:prstGeom>
            <a:noFill/>
            <a:ln w="6350">
              <a:solidFill>
                <a:schemeClr val="tx1"/>
              </a:solidFill>
              <a:round/>
            </a:ln>
            <a:extLst>
              <a:ext uri="{909E8E84-426E-40DD-AFC4-6F175D3DCCD1}">
                <a14:hiddenFill xmlns:a14="http://schemas.microsoft.com/office/drawing/2010/main">
                  <a:solidFill>
                    <a:srgbClr val="FFFFFF"/>
                  </a:solidFill>
                </a14:hiddenFill>
              </a:ext>
            </a:extLst>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latin typeface="Microsoft YaHei UI" panose="020B0503020204020204" pitchFamily="34" charset="-122"/>
                <a:ea typeface="Microsoft YaHei UI" panose="020B0503020204020204" pitchFamily="34" charset="-122"/>
                <a:cs typeface="华文楷体" panose="02010600040101010101" pitchFamily="2" charset="-122"/>
              </a:endParaRPr>
            </a:p>
          </p:txBody>
        </p:sp>
        <p:sp>
          <p:nvSpPr>
            <p:cNvPr id="52" name="Oval 11"/>
            <p:cNvSpPr>
              <a:spLocks noChangeArrowheads="1"/>
            </p:cNvSpPr>
            <p:nvPr/>
          </p:nvSpPr>
          <p:spPr bwMode="auto">
            <a:xfrm>
              <a:off x="6096000" y="3605213"/>
              <a:ext cx="2178050" cy="971550"/>
            </a:xfrm>
            <a:prstGeom prst="ellipse">
              <a:avLst/>
            </a:prstGeom>
            <a:noFill/>
            <a:ln w="6350">
              <a:solidFill>
                <a:schemeClr val="tx1"/>
              </a:solidFill>
              <a:round/>
            </a:ln>
            <a:extLst>
              <a:ext uri="{909E8E84-426E-40DD-AFC4-6F175D3DCCD1}">
                <a14:hiddenFill xmlns:a14="http://schemas.microsoft.com/office/drawing/2010/main">
                  <a:solidFill>
                    <a:srgbClr val="FFFFFF"/>
                  </a:solidFill>
                </a14:hiddenFill>
              </a:ext>
            </a:extLst>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latin typeface="Microsoft YaHei UI" panose="020B0503020204020204" pitchFamily="34" charset="-122"/>
                <a:ea typeface="Microsoft YaHei UI" panose="020B0503020204020204" pitchFamily="34" charset="-122"/>
                <a:cs typeface="华文楷体" panose="02010600040101010101" pitchFamily="2" charset="-122"/>
              </a:endParaRPr>
            </a:p>
          </p:txBody>
        </p:sp>
        <p:sp>
          <p:nvSpPr>
            <p:cNvPr id="53" name="Oval 12"/>
            <p:cNvSpPr>
              <a:spLocks noChangeArrowheads="1"/>
            </p:cNvSpPr>
            <p:nvPr/>
          </p:nvSpPr>
          <p:spPr bwMode="auto">
            <a:xfrm>
              <a:off x="762000" y="1689100"/>
              <a:ext cx="2178050" cy="971550"/>
            </a:xfrm>
            <a:prstGeom prst="ellipse">
              <a:avLst/>
            </a:prstGeom>
            <a:noFill/>
            <a:ln w="6350">
              <a:solidFill>
                <a:schemeClr val="tx1"/>
              </a:solidFill>
              <a:round/>
            </a:ln>
            <a:extLst>
              <a:ext uri="{909E8E84-426E-40DD-AFC4-6F175D3DCCD1}">
                <a14:hiddenFill xmlns:a14="http://schemas.microsoft.com/office/drawing/2010/main">
                  <a:solidFill>
                    <a:srgbClr val="FFFFFF"/>
                  </a:solidFill>
                </a14:hiddenFill>
              </a:ext>
            </a:extLst>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latin typeface="Microsoft YaHei UI" panose="020B0503020204020204" pitchFamily="34" charset="-122"/>
                <a:ea typeface="Microsoft YaHei UI" panose="020B0503020204020204" pitchFamily="34" charset="-122"/>
                <a:cs typeface="华文楷体" panose="02010600040101010101" pitchFamily="2" charset="-122"/>
              </a:endParaRPr>
            </a:p>
          </p:txBody>
        </p:sp>
        <p:sp>
          <p:nvSpPr>
            <p:cNvPr id="54" name="Oval 13"/>
            <p:cNvSpPr>
              <a:spLocks noChangeArrowheads="1"/>
            </p:cNvSpPr>
            <p:nvPr/>
          </p:nvSpPr>
          <p:spPr bwMode="auto">
            <a:xfrm>
              <a:off x="762000" y="3605213"/>
              <a:ext cx="2178050" cy="971550"/>
            </a:xfrm>
            <a:prstGeom prst="ellipse">
              <a:avLst/>
            </a:prstGeom>
            <a:noFill/>
            <a:ln w="6350">
              <a:solidFill>
                <a:schemeClr val="tx1"/>
              </a:solidFill>
              <a:round/>
            </a:ln>
            <a:extLst>
              <a:ext uri="{909E8E84-426E-40DD-AFC4-6F175D3DCCD1}">
                <a14:hiddenFill xmlns:a14="http://schemas.microsoft.com/office/drawing/2010/main">
                  <a:solidFill>
                    <a:srgbClr val="FFFFFF"/>
                  </a:solidFill>
                </a14:hiddenFill>
              </a:ext>
            </a:extLst>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latin typeface="Microsoft YaHei UI" panose="020B0503020204020204" pitchFamily="34" charset="-122"/>
                <a:ea typeface="Microsoft YaHei UI" panose="020B0503020204020204" pitchFamily="34" charset="-122"/>
                <a:cs typeface="华文楷体" panose="02010600040101010101" pitchFamily="2" charset="-122"/>
              </a:endParaRPr>
            </a:p>
          </p:txBody>
        </p:sp>
        <p:sp>
          <p:nvSpPr>
            <p:cNvPr id="55" name="Rectangle 15"/>
            <p:cNvSpPr>
              <a:spLocks noChangeArrowheads="1"/>
            </p:cNvSpPr>
            <p:nvPr/>
          </p:nvSpPr>
          <p:spPr bwMode="auto">
            <a:xfrm>
              <a:off x="3260724" y="2726531"/>
              <a:ext cx="2642065" cy="912139"/>
            </a:xfrm>
            <a:prstGeom prst="rect">
              <a:avLst/>
            </a:prstGeom>
            <a:solidFill>
              <a:schemeClr val="bg1">
                <a:lumMod val="65000"/>
                <a:lumOff val="35000"/>
              </a:schemeClr>
            </a:solidFill>
            <a:ln>
              <a:noFill/>
            </a:ln>
            <a:effectLst>
              <a:outerShdw dist="35921" dir="2700000" algn="ctr" rotWithShape="0">
                <a:schemeClr val="bg2"/>
              </a:outerShdw>
            </a:effectLst>
            <a:extLst>
              <a:ext uri="{91240B29-F687-4F45-9708-019B960494DF}">
                <a14:hiddenLine xmlns:a14="http://schemas.microsoft.com/office/drawing/2010/main" w="6350">
                  <a:solidFill>
                    <a:srgbClr val="000000"/>
                  </a:solidFill>
                  <a:miter lim="800000"/>
                  <a:headEnd/>
                  <a:tailEnd/>
                </a14:hiddenLine>
              </a:ext>
            </a:extLst>
          </p:spPr>
          <p:txBody>
            <a:bodyPr wrap="square" lIns="0" tIns="0" rIns="0" bIns="0" anchor="ctr">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latin typeface="Microsoft YaHei UI" panose="020B0503020204020204" pitchFamily="34" charset="-122"/>
                <a:ea typeface="Microsoft YaHei UI" panose="020B0503020204020204" pitchFamily="34" charset="-122"/>
                <a:cs typeface="华文楷体" panose="02010600040101010101" pitchFamily="2" charset="-122"/>
              </a:endParaRPr>
            </a:p>
          </p:txBody>
        </p:sp>
        <p:sp>
          <p:nvSpPr>
            <p:cNvPr id="56" name="Oval 14"/>
            <p:cNvSpPr>
              <a:spLocks noChangeArrowheads="1"/>
            </p:cNvSpPr>
            <p:nvPr/>
          </p:nvSpPr>
          <p:spPr bwMode="auto">
            <a:xfrm>
              <a:off x="3430588" y="4144963"/>
              <a:ext cx="2178050" cy="971550"/>
            </a:xfrm>
            <a:prstGeom prst="ellipse">
              <a:avLst/>
            </a:prstGeom>
            <a:noFill/>
            <a:ln w="6350">
              <a:solidFill>
                <a:schemeClr val="tx1"/>
              </a:solidFill>
              <a:round/>
            </a:ln>
            <a:extLst>
              <a:ext uri="{909E8E84-426E-40DD-AFC4-6F175D3DCCD1}">
                <a14:hiddenFill xmlns:a14="http://schemas.microsoft.com/office/drawing/2010/main">
                  <a:solidFill>
                    <a:srgbClr val="FFFFFF"/>
                  </a:solidFill>
                </a14:hiddenFill>
              </a:ext>
            </a:extLst>
          </p:spPr>
          <p:txBody>
            <a:bodyPr wrap="none" lIns="0" tIns="0" rIns="0" bIns="0"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2000">
                <a:latin typeface="Microsoft YaHei UI" panose="020B0503020204020204" pitchFamily="34" charset="-122"/>
                <a:ea typeface="Microsoft YaHei UI" panose="020B0503020204020204" pitchFamily="34" charset="-122"/>
                <a:cs typeface="华文楷体" panose="02010600040101010101" pitchFamily="2" charset="-122"/>
              </a:endParaRPr>
            </a:p>
          </p:txBody>
        </p:sp>
        <p:sp>
          <p:nvSpPr>
            <p:cNvPr id="57" name="Text Box 16"/>
            <p:cNvSpPr txBox="1">
              <a:spLocks noChangeArrowheads="1"/>
            </p:cNvSpPr>
            <p:nvPr/>
          </p:nvSpPr>
          <p:spPr bwMode="auto">
            <a:xfrm>
              <a:off x="3445903" y="2884987"/>
              <a:ext cx="2162735" cy="521289"/>
            </a:xfrm>
            <a:prstGeom prst="rect">
              <a:avLst/>
            </a:prstGeom>
            <a:noFill/>
            <a:ln>
              <a:noFill/>
            </a:ln>
          </p:spPr>
          <p:txBody>
            <a:bodyPr wrap="square" lIns="0" tIns="0" rIns="0" bIns="0" anchor="ctr">
              <a:spAutoFit/>
            </a:bodyPr>
            <a:lstStyle>
              <a:lvl1pPr algn="l" eaLnBrk="0" hangingPunct="0">
                <a:spcBef>
                  <a:spcPct val="20000"/>
                </a:spcBef>
                <a:buClr>
                  <a:schemeClr val="tx2"/>
                </a:buClr>
                <a:buFont typeface="Wingdings" panose="05000000000000000000" pitchFamily="2" charset="2"/>
                <a:buChar char="§"/>
                <a:defRPr sz="2000">
                  <a:solidFill>
                    <a:schemeClr val="tx1"/>
                  </a:solidFill>
                  <a:latin typeface="华文楷体"/>
                  <a:ea typeface="华文楷体"/>
                  <a:cs typeface="华文楷体"/>
                </a:defRPr>
              </a:lvl1pPr>
              <a:lvl2pPr marL="742950" indent="-285750" algn="l" eaLnBrk="0" hangingPunct="0">
                <a:spcBef>
                  <a:spcPct val="20000"/>
                </a:spcBef>
                <a:buClr>
                  <a:schemeClr val="tx1"/>
                </a:buClr>
                <a:buFont typeface="Arial" panose="020B0604020202020204" pitchFamily="34" charset="0"/>
                <a:buChar char="–"/>
                <a:defRPr>
                  <a:solidFill>
                    <a:schemeClr val="tx1"/>
                  </a:solidFill>
                  <a:latin typeface="华文楷体"/>
                  <a:ea typeface="华文楷体"/>
                  <a:cs typeface="华文楷体"/>
                </a:defRPr>
              </a:lvl2pPr>
              <a:lvl3pPr marL="1143000" indent="-228600" algn="l" eaLnBrk="0" hangingPunct="0">
                <a:spcBef>
                  <a:spcPct val="20000"/>
                </a:spcBef>
                <a:buClr>
                  <a:schemeClr val="tx2"/>
                </a:buClr>
                <a:buFont typeface="Wingdings" panose="05000000000000000000" pitchFamily="2" charset="2"/>
                <a:buChar char="§"/>
                <a:defRPr sz="1600">
                  <a:solidFill>
                    <a:schemeClr val="tx1"/>
                  </a:solidFill>
                  <a:latin typeface="华文楷体"/>
                  <a:ea typeface="华文楷体"/>
                  <a:cs typeface="华文楷体"/>
                </a:defRPr>
              </a:lvl3pPr>
              <a:lvl4pPr marL="1600200" indent="-228600" algn="l" eaLnBrk="0" hangingPunct="0">
                <a:spcBef>
                  <a:spcPct val="20000"/>
                </a:spcBef>
                <a:buClr>
                  <a:schemeClr val="tx1"/>
                </a:buClr>
                <a:buFont typeface="Arial" panose="020B0604020202020204" pitchFamily="34" charset="0"/>
                <a:buChar char="–"/>
                <a:defRPr sz="1400">
                  <a:solidFill>
                    <a:schemeClr val="tx1"/>
                  </a:solidFill>
                  <a:latin typeface="华文楷体"/>
                  <a:ea typeface="华文楷体"/>
                  <a:cs typeface="华文楷体"/>
                </a:defRPr>
              </a:lvl4pPr>
              <a:lvl5pPr marL="2057400" indent="-228600" algn="l" eaLnBrk="0" hangingPunct="0">
                <a:spcBef>
                  <a:spcPct val="20000"/>
                </a:spcBef>
                <a:buClr>
                  <a:schemeClr val="tx2"/>
                </a:buClr>
                <a:buFont typeface="Wingdings" panose="05000000000000000000" pitchFamily="2" charset="2"/>
                <a:buChar char="§"/>
                <a:defRPr sz="1200">
                  <a:solidFill>
                    <a:schemeClr val="tx1"/>
                  </a:solidFill>
                  <a:latin typeface="华文楷体"/>
                  <a:ea typeface="华文楷体"/>
                  <a:cs typeface="华文楷体"/>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9pPr>
            </a:lstStyle>
            <a:p>
              <a:pPr algn="ctr">
                <a:spcBef>
                  <a:spcPct val="0"/>
                </a:spcBef>
                <a:buClrTx/>
                <a:buFontTx/>
                <a:buNone/>
                <a:defRPr/>
              </a:pPr>
              <a:r>
                <a:rPr lang="zh-CN" altLang="en-US" dirty="0">
                  <a:solidFill>
                    <a:srgbClr val="FFFF00"/>
                  </a:solidFill>
                  <a:latin typeface="Microsoft YaHei UI" panose="020B0503020204020204" pitchFamily="34" charset="-122"/>
                  <a:ea typeface="Microsoft YaHei UI" panose="020B0503020204020204" pitchFamily="34" charset="-122"/>
                </a:rPr>
                <a:t>债权的整体风险</a:t>
              </a:r>
              <a:endParaRPr lang="en-US" altLang="zh-CN"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FontTx/>
                <a:buNone/>
                <a:defRPr/>
              </a:pPr>
              <a:r>
                <a:rPr lang="en-US" altLang="zh-CN" dirty="0">
                  <a:latin typeface="Microsoft YaHei UI" panose="020B0503020204020204" pitchFamily="34" charset="-122"/>
                  <a:ea typeface="Microsoft YaHei UI" panose="020B0503020204020204" pitchFamily="34" charset="-122"/>
                </a:rPr>
                <a:t>The Risk of</a:t>
              </a:r>
              <a:r>
                <a:rPr lang="zh-CN" altLang="en-US" dirty="0">
                  <a:latin typeface="Microsoft YaHei UI" panose="020B0503020204020204" pitchFamily="34" charset="-122"/>
                  <a:ea typeface="Microsoft YaHei UI" panose="020B0503020204020204" pitchFamily="34" charset="-122"/>
                </a:rPr>
                <a:t> </a:t>
              </a:r>
              <a:r>
                <a:rPr lang="en-US" altLang="zh-CN" dirty="0">
                  <a:latin typeface="Microsoft YaHei UI" panose="020B0503020204020204" pitchFamily="34" charset="-122"/>
                  <a:ea typeface="Microsoft YaHei UI" panose="020B0503020204020204" pitchFamily="34" charset="-122"/>
                </a:rPr>
                <a:t>Bond</a:t>
              </a:r>
            </a:p>
          </p:txBody>
        </p:sp>
        <p:sp>
          <p:nvSpPr>
            <p:cNvPr id="58" name="Text Box 17"/>
            <p:cNvSpPr txBox="1">
              <a:spLocks noChangeArrowheads="1"/>
            </p:cNvSpPr>
            <p:nvPr/>
          </p:nvSpPr>
          <p:spPr bwMode="auto">
            <a:xfrm>
              <a:off x="3427412" y="1433089"/>
              <a:ext cx="2178050" cy="469161"/>
            </a:xfrm>
            <a:prstGeom prst="rect">
              <a:avLst/>
            </a:prstGeom>
            <a:noFill/>
            <a:ln>
              <a:noFill/>
            </a:ln>
          </p:spPr>
          <p:txBody>
            <a:bodyPr wrap="square" lIns="0" tIns="0" rIns="0" bIns="0" anchor="ctr">
              <a:spAutoFit/>
            </a:bodyPr>
            <a:lstStyle>
              <a:lvl1pPr algn="l" eaLnBrk="0" hangingPunct="0">
                <a:spcBef>
                  <a:spcPct val="20000"/>
                </a:spcBef>
                <a:buClr>
                  <a:schemeClr val="tx2"/>
                </a:buClr>
                <a:buFont typeface="Wingdings" panose="05000000000000000000" pitchFamily="2" charset="2"/>
                <a:buChar char="§"/>
                <a:defRPr sz="2000">
                  <a:solidFill>
                    <a:schemeClr val="tx1"/>
                  </a:solidFill>
                  <a:latin typeface="华文楷体"/>
                  <a:ea typeface="华文楷体"/>
                  <a:cs typeface="华文楷体"/>
                </a:defRPr>
              </a:lvl1pPr>
              <a:lvl2pPr marL="742950" indent="-285750" algn="l" eaLnBrk="0" hangingPunct="0">
                <a:spcBef>
                  <a:spcPct val="20000"/>
                </a:spcBef>
                <a:buClr>
                  <a:schemeClr val="tx1"/>
                </a:buClr>
                <a:buFont typeface="Arial" panose="020B0604020202020204" pitchFamily="34" charset="0"/>
                <a:buChar char="–"/>
                <a:defRPr>
                  <a:solidFill>
                    <a:schemeClr val="tx1"/>
                  </a:solidFill>
                  <a:latin typeface="华文楷体"/>
                  <a:ea typeface="华文楷体"/>
                  <a:cs typeface="华文楷体"/>
                </a:defRPr>
              </a:lvl2pPr>
              <a:lvl3pPr marL="1143000" indent="-228600" algn="l" eaLnBrk="0" hangingPunct="0">
                <a:spcBef>
                  <a:spcPct val="20000"/>
                </a:spcBef>
                <a:buClr>
                  <a:schemeClr val="tx2"/>
                </a:buClr>
                <a:buFont typeface="Wingdings" panose="05000000000000000000" pitchFamily="2" charset="2"/>
                <a:buChar char="§"/>
                <a:defRPr sz="1600">
                  <a:solidFill>
                    <a:schemeClr val="tx1"/>
                  </a:solidFill>
                  <a:latin typeface="华文楷体"/>
                  <a:ea typeface="华文楷体"/>
                  <a:cs typeface="华文楷体"/>
                </a:defRPr>
              </a:lvl3pPr>
              <a:lvl4pPr marL="1600200" indent="-228600" algn="l" eaLnBrk="0" hangingPunct="0">
                <a:spcBef>
                  <a:spcPct val="20000"/>
                </a:spcBef>
                <a:buClr>
                  <a:schemeClr val="tx1"/>
                </a:buClr>
                <a:buFont typeface="Arial" panose="020B0604020202020204" pitchFamily="34" charset="0"/>
                <a:buChar char="–"/>
                <a:defRPr sz="1400">
                  <a:solidFill>
                    <a:schemeClr val="tx1"/>
                  </a:solidFill>
                  <a:latin typeface="华文楷体"/>
                  <a:ea typeface="华文楷体"/>
                  <a:cs typeface="华文楷体"/>
                </a:defRPr>
              </a:lvl4pPr>
              <a:lvl5pPr marL="2057400" indent="-228600" algn="l" eaLnBrk="0" hangingPunct="0">
                <a:spcBef>
                  <a:spcPct val="20000"/>
                </a:spcBef>
                <a:buClr>
                  <a:schemeClr val="tx2"/>
                </a:buClr>
                <a:buFont typeface="Wingdings" panose="05000000000000000000" pitchFamily="2" charset="2"/>
                <a:buChar char="§"/>
                <a:defRPr sz="1200">
                  <a:solidFill>
                    <a:schemeClr val="tx1"/>
                  </a:solidFill>
                  <a:latin typeface="华文楷体"/>
                  <a:ea typeface="华文楷体"/>
                  <a:cs typeface="华文楷体"/>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9pPr>
            </a:lstStyle>
            <a:p>
              <a:pPr algn="ctr">
                <a:spcBef>
                  <a:spcPct val="0"/>
                </a:spcBef>
                <a:buClrTx/>
                <a:buNone/>
                <a:defRPr/>
              </a:pPr>
              <a:r>
                <a:rPr lang="zh-CN" altLang="en-US" dirty="0">
                  <a:solidFill>
                    <a:srgbClr val="FFFF00"/>
                  </a:solidFill>
                  <a:latin typeface="Microsoft YaHei UI" panose="020B0503020204020204" pitchFamily="34" charset="-122"/>
                  <a:ea typeface="Microsoft YaHei UI" panose="020B0503020204020204" pitchFamily="34" charset="-122"/>
                </a:rPr>
                <a:t>保证条款</a:t>
              </a:r>
              <a:endParaRPr lang="en-US" altLang="zh-CN"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None/>
                <a:defRPr/>
              </a:pPr>
              <a:r>
                <a:rPr kumimoji="1" lang="en-US" altLang="zh-CN" sz="1600" b="0" dirty="0">
                  <a:latin typeface="Microsoft YaHei UI" panose="020B0503020204020204" pitchFamily="34" charset="-122"/>
                  <a:ea typeface="Microsoft YaHei UI" panose="020B0503020204020204" pitchFamily="34" charset="-122"/>
                </a:rPr>
                <a:t>protective covenants</a:t>
              </a:r>
              <a:endParaRPr lang="zh-CN" altLang="en-US" sz="1600" dirty="0">
                <a:solidFill>
                  <a:srgbClr val="FFFF00"/>
                </a:solidFill>
                <a:latin typeface="Microsoft YaHei UI" panose="020B0503020204020204" pitchFamily="34" charset="-122"/>
                <a:ea typeface="Microsoft YaHei UI" panose="020B0503020204020204" pitchFamily="34" charset="-122"/>
              </a:endParaRPr>
            </a:p>
          </p:txBody>
        </p:sp>
        <p:sp>
          <p:nvSpPr>
            <p:cNvPr id="59" name="Text Box 18"/>
            <p:cNvSpPr txBox="1">
              <a:spLocks noChangeArrowheads="1"/>
            </p:cNvSpPr>
            <p:nvPr/>
          </p:nvSpPr>
          <p:spPr bwMode="auto">
            <a:xfrm>
              <a:off x="3530450" y="4396950"/>
              <a:ext cx="1978749" cy="469161"/>
            </a:xfrm>
            <a:prstGeom prst="rect">
              <a:avLst/>
            </a:prstGeom>
            <a:noFill/>
            <a:ln>
              <a:noFill/>
            </a:ln>
          </p:spPr>
          <p:txBody>
            <a:bodyPr lIns="0" tIns="0" rIns="0" bIns="0" anchor="ctr">
              <a:spAutoFit/>
            </a:bodyPr>
            <a:lstStyle>
              <a:lvl1pPr algn="l" eaLnBrk="0" hangingPunct="0">
                <a:spcBef>
                  <a:spcPct val="20000"/>
                </a:spcBef>
                <a:buClr>
                  <a:schemeClr val="tx2"/>
                </a:buClr>
                <a:buFont typeface="Wingdings" panose="05000000000000000000" pitchFamily="2" charset="2"/>
                <a:buChar char="§"/>
                <a:defRPr sz="2000">
                  <a:solidFill>
                    <a:schemeClr val="tx1"/>
                  </a:solidFill>
                  <a:latin typeface="华文楷体"/>
                  <a:ea typeface="华文楷体"/>
                  <a:cs typeface="华文楷体"/>
                </a:defRPr>
              </a:lvl1pPr>
              <a:lvl2pPr marL="742950" indent="-285750" algn="l" eaLnBrk="0" hangingPunct="0">
                <a:spcBef>
                  <a:spcPct val="20000"/>
                </a:spcBef>
                <a:buClr>
                  <a:schemeClr val="tx1"/>
                </a:buClr>
                <a:buFont typeface="Arial" panose="020B0604020202020204" pitchFamily="34" charset="0"/>
                <a:buChar char="–"/>
                <a:defRPr>
                  <a:solidFill>
                    <a:schemeClr val="tx1"/>
                  </a:solidFill>
                  <a:latin typeface="华文楷体"/>
                  <a:ea typeface="华文楷体"/>
                  <a:cs typeface="华文楷体"/>
                </a:defRPr>
              </a:lvl2pPr>
              <a:lvl3pPr marL="1143000" indent="-228600" algn="l" eaLnBrk="0" hangingPunct="0">
                <a:spcBef>
                  <a:spcPct val="20000"/>
                </a:spcBef>
                <a:buClr>
                  <a:schemeClr val="tx2"/>
                </a:buClr>
                <a:buFont typeface="Wingdings" panose="05000000000000000000" pitchFamily="2" charset="2"/>
                <a:buChar char="§"/>
                <a:defRPr sz="1600">
                  <a:solidFill>
                    <a:schemeClr val="tx1"/>
                  </a:solidFill>
                  <a:latin typeface="华文楷体"/>
                  <a:ea typeface="华文楷体"/>
                  <a:cs typeface="华文楷体"/>
                </a:defRPr>
              </a:lvl3pPr>
              <a:lvl4pPr marL="1600200" indent="-228600" algn="l" eaLnBrk="0" hangingPunct="0">
                <a:spcBef>
                  <a:spcPct val="20000"/>
                </a:spcBef>
                <a:buClr>
                  <a:schemeClr val="tx1"/>
                </a:buClr>
                <a:buFont typeface="Arial" panose="020B0604020202020204" pitchFamily="34" charset="0"/>
                <a:buChar char="–"/>
                <a:defRPr sz="1400">
                  <a:solidFill>
                    <a:schemeClr val="tx1"/>
                  </a:solidFill>
                  <a:latin typeface="华文楷体"/>
                  <a:ea typeface="华文楷体"/>
                  <a:cs typeface="华文楷体"/>
                </a:defRPr>
              </a:lvl4pPr>
              <a:lvl5pPr marL="2057400" indent="-228600" algn="l" eaLnBrk="0" hangingPunct="0">
                <a:spcBef>
                  <a:spcPct val="20000"/>
                </a:spcBef>
                <a:buClr>
                  <a:schemeClr val="tx2"/>
                </a:buClr>
                <a:buFont typeface="Wingdings" panose="05000000000000000000" pitchFamily="2" charset="2"/>
                <a:buChar char="§"/>
                <a:defRPr sz="1200">
                  <a:solidFill>
                    <a:schemeClr val="tx1"/>
                  </a:solidFill>
                  <a:latin typeface="华文楷体"/>
                  <a:ea typeface="华文楷体"/>
                  <a:cs typeface="华文楷体"/>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9pPr>
            </a:lstStyle>
            <a:p>
              <a:pPr algn="ctr">
                <a:spcBef>
                  <a:spcPct val="0"/>
                </a:spcBef>
                <a:buClrTx/>
                <a:buNone/>
                <a:defRPr/>
              </a:pPr>
              <a:r>
                <a:rPr lang="zh-CN" altLang="en-US" dirty="0">
                  <a:solidFill>
                    <a:srgbClr val="FFFF00"/>
                  </a:solidFill>
                  <a:latin typeface="Microsoft YaHei UI" panose="020B0503020204020204" pitchFamily="34" charset="-122"/>
                  <a:ea typeface="Microsoft YaHei UI" panose="020B0503020204020204" pitchFamily="34" charset="-122"/>
                </a:rPr>
                <a:t>偿债基金</a:t>
              </a:r>
              <a:endParaRPr lang="en-US" altLang="zh-CN"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None/>
                <a:defRPr/>
              </a:pPr>
              <a:r>
                <a:rPr kumimoji="1" lang="en-US" altLang="zh-CN" sz="1600" dirty="0">
                  <a:latin typeface="Microsoft YaHei UI" panose="020B0503020204020204" pitchFamily="34" charset="-122"/>
                  <a:ea typeface="Microsoft YaHei UI" panose="020B0503020204020204" pitchFamily="34" charset="-122"/>
                </a:rPr>
                <a:t>Sinking Fund</a:t>
              </a:r>
              <a:endParaRPr kumimoji="1" lang="zh-CN" altLang="en-US" sz="1600" dirty="0">
                <a:latin typeface="Microsoft YaHei UI" panose="020B0503020204020204" pitchFamily="34" charset="-122"/>
                <a:ea typeface="Microsoft YaHei UI" panose="020B0503020204020204" pitchFamily="34" charset="-122"/>
              </a:endParaRPr>
            </a:p>
          </p:txBody>
        </p:sp>
        <p:sp>
          <p:nvSpPr>
            <p:cNvPr id="60" name="Text Box 19"/>
            <p:cNvSpPr txBox="1">
              <a:spLocks noChangeArrowheads="1"/>
            </p:cNvSpPr>
            <p:nvPr/>
          </p:nvSpPr>
          <p:spPr bwMode="auto">
            <a:xfrm>
              <a:off x="862736" y="3857200"/>
              <a:ext cx="1976951" cy="469161"/>
            </a:xfrm>
            <a:prstGeom prst="rect">
              <a:avLst/>
            </a:prstGeom>
            <a:noFill/>
            <a:ln>
              <a:noFill/>
            </a:ln>
          </p:spPr>
          <p:txBody>
            <a:bodyPr lIns="0" tIns="0" rIns="0" bIns="0" anchor="ctr">
              <a:spAutoFit/>
            </a:bodyPr>
            <a:lstStyle>
              <a:lvl1pPr algn="l" eaLnBrk="0" hangingPunct="0">
                <a:spcBef>
                  <a:spcPct val="20000"/>
                </a:spcBef>
                <a:buClr>
                  <a:schemeClr val="tx2"/>
                </a:buClr>
                <a:buFont typeface="Wingdings" panose="05000000000000000000" pitchFamily="2" charset="2"/>
                <a:buChar char="§"/>
                <a:defRPr sz="2000">
                  <a:solidFill>
                    <a:schemeClr val="tx1"/>
                  </a:solidFill>
                  <a:latin typeface="华文楷体"/>
                  <a:ea typeface="华文楷体"/>
                  <a:cs typeface="华文楷体"/>
                </a:defRPr>
              </a:lvl1pPr>
              <a:lvl2pPr marL="742950" indent="-285750" algn="l" eaLnBrk="0" hangingPunct="0">
                <a:spcBef>
                  <a:spcPct val="20000"/>
                </a:spcBef>
                <a:buClr>
                  <a:schemeClr val="tx1"/>
                </a:buClr>
                <a:buFont typeface="Arial" panose="020B0604020202020204" pitchFamily="34" charset="0"/>
                <a:buChar char="–"/>
                <a:defRPr>
                  <a:solidFill>
                    <a:schemeClr val="tx1"/>
                  </a:solidFill>
                  <a:latin typeface="华文楷体"/>
                  <a:ea typeface="华文楷体"/>
                  <a:cs typeface="华文楷体"/>
                </a:defRPr>
              </a:lvl2pPr>
              <a:lvl3pPr marL="1143000" indent="-228600" algn="l" eaLnBrk="0" hangingPunct="0">
                <a:spcBef>
                  <a:spcPct val="20000"/>
                </a:spcBef>
                <a:buClr>
                  <a:schemeClr val="tx2"/>
                </a:buClr>
                <a:buFont typeface="Wingdings" panose="05000000000000000000" pitchFamily="2" charset="2"/>
                <a:buChar char="§"/>
                <a:defRPr sz="1600">
                  <a:solidFill>
                    <a:schemeClr val="tx1"/>
                  </a:solidFill>
                  <a:latin typeface="华文楷体"/>
                  <a:ea typeface="华文楷体"/>
                  <a:cs typeface="华文楷体"/>
                </a:defRPr>
              </a:lvl3pPr>
              <a:lvl4pPr marL="1600200" indent="-228600" algn="l" eaLnBrk="0" hangingPunct="0">
                <a:spcBef>
                  <a:spcPct val="20000"/>
                </a:spcBef>
                <a:buClr>
                  <a:schemeClr val="tx1"/>
                </a:buClr>
                <a:buFont typeface="Arial" panose="020B0604020202020204" pitchFamily="34" charset="0"/>
                <a:buChar char="–"/>
                <a:defRPr sz="1400">
                  <a:solidFill>
                    <a:schemeClr val="tx1"/>
                  </a:solidFill>
                  <a:latin typeface="华文楷体"/>
                  <a:ea typeface="华文楷体"/>
                  <a:cs typeface="华文楷体"/>
                </a:defRPr>
              </a:lvl4pPr>
              <a:lvl5pPr marL="2057400" indent="-228600" algn="l" eaLnBrk="0" hangingPunct="0">
                <a:spcBef>
                  <a:spcPct val="20000"/>
                </a:spcBef>
                <a:buClr>
                  <a:schemeClr val="tx2"/>
                </a:buClr>
                <a:buFont typeface="Wingdings" panose="05000000000000000000" pitchFamily="2" charset="2"/>
                <a:buChar char="§"/>
                <a:defRPr sz="1200">
                  <a:solidFill>
                    <a:schemeClr val="tx1"/>
                  </a:solidFill>
                  <a:latin typeface="华文楷体"/>
                  <a:ea typeface="华文楷体"/>
                  <a:cs typeface="华文楷体"/>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9pPr>
            </a:lstStyle>
            <a:p>
              <a:pPr algn="ctr">
                <a:spcBef>
                  <a:spcPct val="0"/>
                </a:spcBef>
                <a:buClrTx/>
                <a:buNone/>
                <a:defRPr/>
              </a:pPr>
              <a:r>
                <a:rPr lang="zh-CN" altLang="en-US" dirty="0">
                  <a:solidFill>
                    <a:srgbClr val="FFFF00"/>
                  </a:solidFill>
                  <a:latin typeface="Microsoft YaHei UI" panose="020B0503020204020204" pitchFamily="34" charset="-122"/>
                  <a:ea typeface="Microsoft YaHei UI" panose="020B0503020204020204" pitchFamily="34" charset="-122"/>
                </a:rPr>
                <a:t>可提前赎回</a:t>
              </a:r>
              <a:endParaRPr lang="en-US" altLang="zh-CN"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None/>
                <a:defRPr/>
              </a:pPr>
              <a:r>
                <a:rPr kumimoji="1" lang="en-US" altLang="zh-CN" sz="1600" dirty="0">
                  <a:latin typeface="Microsoft YaHei UI" panose="020B0503020204020204" pitchFamily="34" charset="-122"/>
                  <a:ea typeface="Microsoft YaHei UI" panose="020B0503020204020204" pitchFamily="34" charset="-122"/>
                </a:rPr>
                <a:t>Call Provision</a:t>
              </a:r>
              <a:endParaRPr kumimoji="1" lang="zh-CN" altLang="en-US" sz="1600" dirty="0">
                <a:latin typeface="Microsoft YaHei UI" panose="020B0503020204020204" pitchFamily="34" charset="-122"/>
                <a:ea typeface="Microsoft YaHei UI" panose="020B0503020204020204" pitchFamily="34" charset="-122"/>
              </a:endParaRPr>
            </a:p>
          </p:txBody>
        </p:sp>
        <p:sp>
          <p:nvSpPr>
            <p:cNvPr id="61" name="Text Box 20"/>
            <p:cNvSpPr txBox="1">
              <a:spLocks noChangeArrowheads="1"/>
            </p:cNvSpPr>
            <p:nvPr/>
          </p:nvSpPr>
          <p:spPr bwMode="auto">
            <a:xfrm>
              <a:off x="862736" y="1941088"/>
              <a:ext cx="1976951" cy="469161"/>
            </a:xfrm>
            <a:prstGeom prst="rect">
              <a:avLst/>
            </a:prstGeom>
            <a:noFill/>
            <a:ln>
              <a:noFill/>
            </a:ln>
          </p:spPr>
          <p:txBody>
            <a:bodyPr lIns="0" tIns="0" rIns="0" bIns="0" anchor="ctr">
              <a:spAutoFit/>
            </a:bodyPr>
            <a:lstStyle>
              <a:lvl1pPr algn="l" eaLnBrk="0" hangingPunct="0">
                <a:spcBef>
                  <a:spcPct val="20000"/>
                </a:spcBef>
                <a:buClr>
                  <a:schemeClr val="tx2"/>
                </a:buClr>
                <a:buFont typeface="Wingdings" panose="05000000000000000000" pitchFamily="2" charset="2"/>
                <a:buChar char="§"/>
                <a:defRPr sz="2000">
                  <a:solidFill>
                    <a:schemeClr val="tx1"/>
                  </a:solidFill>
                  <a:latin typeface="华文楷体"/>
                  <a:ea typeface="华文楷体"/>
                  <a:cs typeface="华文楷体"/>
                </a:defRPr>
              </a:lvl1pPr>
              <a:lvl2pPr marL="742950" indent="-285750" algn="l" eaLnBrk="0" hangingPunct="0">
                <a:spcBef>
                  <a:spcPct val="20000"/>
                </a:spcBef>
                <a:buClr>
                  <a:schemeClr val="tx1"/>
                </a:buClr>
                <a:buFont typeface="Arial" panose="020B0604020202020204" pitchFamily="34" charset="0"/>
                <a:buChar char="–"/>
                <a:defRPr>
                  <a:solidFill>
                    <a:schemeClr val="tx1"/>
                  </a:solidFill>
                  <a:latin typeface="华文楷体"/>
                  <a:ea typeface="华文楷体"/>
                  <a:cs typeface="华文楷体"/>
                </a:defRPr>
              </a:lvl2pPr>
              <a:lvl3pPr marL="1143000" indent="-228600" algn="l" eaLnBrk="0" hangingPunct="0">
                <a:spcBef>
                  <a:spcPct val="20000"/>
                </a:spcBef>
                <a:buClr>
                  <a:schemeClr val="tx2"/>
                </a:buClr>
                <a:buFont typeface="Wingdings" panose="05000000000000000000" pitchFamily="2" charset="2"/>
                <a:buChar char="§"/>
                <a:defRPr sz="1600">
                  <a:solidFill>
                    <a:schemeClr val="tx1"/>
                  </a:solidFill>
                  <a:latin typeface="华文楷体"/>
                  <a:ea typeface="华文楷体"/>
                  <a:cs typeface="华文楷体"/>
                </a:defRPr>
              </a:lvl3pPr>
              <a:lvl4pPr marL="1600200" indent="-228600" algn="l" eaLnBrk="0" hangingPunct="0">
                <a:spcBef>
                  <a:spcPct val="20000"/>
                </a:spcBef>
                <a:buClr>
                  <a:schemeClr val="tx1"/>
                </a:buClr>
                <a:buFont typeface="Arial" panose="020B0604020202020204" pitchFamily="34" charset="0"/>
                <a:buChar char="–"/>
                <a:defRPr sz="1400">
                  <a:solidFill>
                    <a:schemeClr val="tx1"/>
                  </a:solidFill>
                  <a:latin typeface="华文楷体"/>
                  <a:ea typeface="华文楷体"/>
                  <a:cs typeface="华文楷体"/>
                </a:defRPr>
              </a:lvl4pPr>
              <a:lvl5pPr marL="2057400" indent="-228600" algn="l" eaLnBrk="0" hangingPunct="0">
                <a:spcBef>
                  <a:spcPct val="20000"/>
                </a:spcBef>
                <a:buClr>
                  <a:schemeClr val="tx2"/>
                </a:buClr>
                <a:buFont typeface="Wingdings" panose="05000000000000000000" pitchFamily="2" charset="2"/>
                <a:buChar char="§"/>
                <a:defRPr sz="1200">
                  <a:solidFill>
                    <a:schemeClr val="tx1"/>
                  </a:solidFill>
                  <a:latin typeface="华文楷体"/>
                  <a:ea typeface="华文楷体"/>
                  <a:cs typeface="华文楷体"/>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9pPr>
            </a:lstStyle>
            <a:p>
              <a:pPr algn="ctr">
                <a:spcBef>
                  <a:spcPct val="0"/>
                </a:spcBef>
                <a:buClrTx/>
                <a:buFontTx/>
                <a:buNone/>
                <a:defRPr/>
              </a:pPr>
              <a:r>
                <a:rPr lang="zh-CN" altLang="en-US" dirty="0">
                  <a:solidFill>
                    <a:srgbClr val="FFFF00"/>
                  </a:solidFill>
                  <a:latin typeface="Microsoft YaHei UI" panose="020B0503020204020204" pitchFamily="34" charset="-122"/>
                  <a:ea typeface="Microsoft YaHei UI" panose="020B0503020204020204" pitchFamily="34" charset="-122"/>
                </a:rPr>
                <a:t>可转换</a:t>
              </a:r>
              <a:endParaRPr lang="en-US" altLang="zh-CN"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FontTx/>
                <a:buNone/>
                <a:defRPr/>
              </a:pPr>
              <a:r>
                <a:rPr kumimoji="1" lang="en-US" altLang="zh-CN" sz="1600" dirty="0">
                  <a:latin typeface="Microsoft YaHei UI" panose="020B0503020204020204" pitchFamily="34" charset="-122"/>
                  <a:ea typeface="Microsoft YaHei UI" panose="020B0503020204020204" pitchFamily="34" charset="-122"/>
                </a:rPr>
                <a:t>Convertible</a:t>
              </a:r>
              <a:endParaRPr kumimoji="1" lang="zh-CN" altLang="en-US" sz="1600" dirty="0">
                <a:latin typeface="Microsoft YaHei UI" panose="020B0503020204020204" pitchFamily="34" charset="-122"/>
                <a:ea typeface="Microsoft YaHei UI" panose="020B0503020204020204" pitchFamily="34" charset="-122"/>
              </a:endParaRPr>
            </a:p>
          </p:txBody>
        </p:sp>
        <p:sp>
          <p:nvSpPr>
            <p:cNvPr id="62" name="Text Box 21"/>
            <p:cNvSpPr txBox="1">
              <a:spLocks noChangeArrowheads="1"/>
            </p:cNvSpPr>
            <p:nvPr/>
          </p:nvSpPr>
          <p:spPr bwMode="auto">
            <a:xfrm>
              <a:off x="6171626" y="1941090"/>
              <a:ext cx="2102423" cy="469161"/>
            </a:xfrm>
            <a:prstGeom prst="rect">
              <a:avLst/>
            </a:prstGeom>
            <a:noFill/>
            <a:ln>
              <a:noFill/>
            </a:ln>
          </p:spPr>
          <p:txBody>
            <a:bodyPr wrap="square" lIns="0" tIns="0" rIns="0" bIns="0" anchor="ctr">
              <a:spAutoFit/>
            </a:bodyPr>
            <a:lstStyle>
              <a:lvl1pPr algn="l" eaLnBrk="0" hangingPunct="0">
                <a:spcBef>
                  <a:spcPct val="20000"/>
                </a:spcBef>
                <a:buClr>
                  <a:schemeClr val="tx2"/>
                </a:buClr>
                <a:buFont typeface="Wingdings" panose="05000000000000000000" pitchFamily="2" charset="2"/>
                <a:buChar char="§"/>
                <a:defRPr sz="2000">
                  <a:solidFill>
                    <a:schemeClr val="tx1"/>
                  </a:solidFill>
                  <a:latin typeface="华文楷体"/>
                  <a:ea typeface="华文楷体"/>
                  <a:cs typeface="华文楷体"/>
                </a:defRPr>
              </a:lvl1pPr>
              <a:lvl2pPr marL="742950" indent="-285750" algn="l" eaLnBrk="0" hangingPunct="0">
                <a:spcBef>
                  <a:spcPct val="20000"/>
                </a:spcBef>
                <a:buClr>
                  <a:schemeClr val="tx1"/>
                </a:buClr>
                <a:buFont typeface="Arial" panose="020B0604020202020204" pitchFamily="34" charset="0"/>
                <a:buChar char="–"/>
                <a:defRPr>
                  <a:solidFill>
                    <a:schemeClr val="tx1"/>
                  </a:solidFill>
                  <a:latin typeface="华文楷体"/>
                  <a:ea typeface="华文楷体"/>
                  <a:cs typeface="华文楷体"/>
                </a:defRPr>
              </a:lvl2pPr>
              <a:lvl3pPr marL="1143000" indent="-228600" algn="l" eaLnBrk="0" hangingPunct="0">
                <a:spcBef>
                  <a:spcPct val="20000"/>
                </a:spcBef>
                <a:buClr>
                  <a:schemeClr val="tx2"/>
                </a:buClr>
                <a:buFont typeface="Wingdings" panose="05000000000000000000" pitchFamily="2" charset="2"/>
                <a:buChar char="§"/>
                <a:defRPr sz="1600">
                  <a:solidFill>
                    <a:schemeClr val="tx1"/>
                  </a:solidFill>
                  <a:latin typeface="华文楷体"/>
                  <a:ea typeface="华文楷体"/>
                  <a:cs typeface="华文楷体"/>
                </a:defRPr>
              </a:lvl3pPr>
              <a:lvl4pPr marL="1600200" indent="-228600" algn="l" eaLnBrk="0" hangingPunct="0">
                <a:spcBef>
                  <a:spcPct val="20000"/>
                </a:spcBef>
                <a:buClr>
                  <a:schemeClr val="tx1"/>
                </a:buClr>
                <a:buFont typeface="Arial" panose="020B0604020202020204" pitchFamily="34" charset="0"/>
                <a:buChar char="–"/>
                <a:defRPr sz="1400">
                  <a:solidFill>
                    <a:schemeClr val="tx1"/>
                  </a:solidFill>
                  <a:latin typeface="华文楷体"/>
                  <a:ea typeface="华文楷体"/>
                  <a:cs typeface="华文楷体"/>
                </a:defRPr>
              </a:lvl4pPr>
              <a:lvl5pPr marL="2057400" indent="-228600" algn="l" eaLnBrk="0" hangingPunct="0">
                <a:spcBef>
                  <a:spcPct val="20000"/>
                </a:spcBef>
                <a:buClr>
                  <a:schemeClr val="tx2"/>
                </a:buClr>
                <a:buFont typeface="Wingdings" panose="05000000000000000000" pitchFamily="2" charset="2"/>
                <a:buChar char="§"/>
                <a:defRPr sz="1200">
                  <a:solidFill>
                    <a:schemeClr val="tx1"/>
                  </a:solidFill>
                  <a:latin typeface="华文楷体"/>
                  <a:ea typeface="华文楷体"/>
                  <a:cs typeface="华文楷体"/>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9pPr>
            </a:lstStyle>
            <a:p>
              <a:pPr algn="ctr">
                <a:spcBef>
                  <a:spcPct val="0"/>
                </a:spcBef>
                <a:buClrTx/>
                <a:buNone/>
                <a:defRPr/>
              </a:pPr>
              <a:r>
                <a:rPr lang="zh-CN" altLang="en-US" dirty="0">
                  <a:solidFill>
                    <a:srgbClr val="FFFF00"/>
                  </a:solidFill>
                  <a:latin typeface="Microsoft YaHei UI" panose="020B0503020204020204" pitchFamily="34" charset="-122"/>
                  <a:ea typeface="Microsoft YaHei UI" panose="020B0503020204020204" pitchFamily="34" charset="-122"/>
                </a:rPr>
                <a:t>担保条款</a:t>
              </a:r>
              <a:endParaRPr lang="en-US" altLang="zh-CN"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None/>
                <a:defRPr/>
              </a:pPr>
              <a:r>
                <a:rPr kumimoji="1" lang="en-US" altLang="zh-CN" sz="1600" dirty="0">
                  <a:latin typeface="Microsoft YaHei UI" panose="020B0503020204020204" pitchFamily="34" charset="-122"/>
                  <a:ea typeface="Microsoft YaHei UI" panose="020B0503020204020204" pitchFamily="34" charset="-122"/>
                </a:rPr>
                <a:t>Collateral Covenants</a:t>
              </a:r>
              <a:endParaRPr kumimoji="1" lang="zh-CN" altLang="en-US" sz="1600" dirty="0">
                <a:latin typeface="Microsoft YaHei UI" panose="020B0503020204020204" pitchFamily="34" charset="-122"/>
                <a:ea typeface="Microsoft YaHei UI" panose="020B0503020204020204" pitchFamily="34" charset="-122"/>
              </a:endParaRPr>
            </a:p>
          </p:txBody>
        </p:sp>
        <p:sp>
          <p:nvSpPr>
            <p:cNvPr id="63" name="Text Box 22"/>
            <p:cNvSpPr txBox="1">
              <a:spLocks noChangeArrowheads="1"/>
            </p:cNvSpPr>
            <p:nvPr/>
          </p:nvSpPr>
          <p:spPr bwMode="auto">
            <a:xfrm>
              <a:off x="6196364" y="3857200"/>
              <a:ext cx="1976949" cy="469161"/>
            </a:xfrm>
            <a:prstGeom prst="rect">
              <a:avLst/>
            </a:prstGeom>
            <a:noFill/>
            <a:ln>
              <a:noFill/>
            </a:ln>
          </p:spPr>
          <p:txBody>
            <a:bodyPr lIns="0" tIns="0" rIns="0" bIns="0" anchor="ctr">
              <a:spAutoFit/>
            </a:bodyPr>
            <a:lstStyle>
              <a:lvl1pPr algn="l" eaLnBrk="0" hangingPunct="0">
                <a:spcBef>
                  <a:spcPct val="20000"/>
                </a:spcBef>
                <a:buClr>
                  <a:schemeClr val="tx2"/>
                </a:buClr>
                <a:buFont typeface="Wingdings" panose="05000000000000000000" pitchFamily="2" charset="2"/>
                <a:buChar char="§"/>
                <a:defRPr sz="2000">
                  <a:solidFill>
                    <a:schemeClr val="tx1"/>
                  </a:solidFill>
                  <a:latin typeface="华文楷体"/>
                  <a:ea typeface="华文楷体"/>
                  <a:cs typeface="华文楷体"/>
                </a:defRPr>
              </a:lvl1pPr>
              <a:lvl2pPr marL="742950" indent="-285750" algn="l" eaLnBrk="0" hangingPunct="0">
                <a:spcBef>
                  <a:spcPct val="20000"/>
                </a:spcBef>
                <a:buClr>
                  <a:schemeClr val="tx1"/>
                </a:buClr>
                <a:buFont typeface="Arial" panose="020B0604020202020204" pitchFamily="34" charset="0"/>
                <a:buChar char="–"/>
                <a:defRPr>
                  <a:solidFill>
                    <a:schemeClr val="tx1"/>
                  </a:solidFill>
                  <a:latin typeface="华文楷体"/>
                  <a:ea typeface="华文楷体"/>
                  <a:cs typeface="华文楷体"/>
                </a:defRPr>
              </a:lvl2pPr>
              <a:lvl3pPr marL="1143000" indent="-228600" algn="l" eaLnBrk="0" hangingPunct="0">
                <a:spcBef>
                  <a:spcPct val="20000"/>
                </a:spcBef>
                <a:buClr>
                  <a:schemeClr val="tx2"/>
                </a:buClr>
                <a:buFont typeface="Wingdings" panose="05000000000000000000" pitchFamily="2" charset="2"/>
                <a:buChar char="§"/>
                <a:defRPr sz="1600">
                  <a:solidFill>
                    <a:schemeClr val="tx1"/>
                  </a:solidFill>
                  <a:latin typeface="华文楷体"/>
                  <a:ea typeface="华文楷体"/>
                  <a:cs typeface="华文楷体"/>
                </a:defRPr>
              </a:lvl3pPr>
              <a:lvl4pPr marL="1600200" indent="-228600" algn="l" eaLnBrk="0" hangingPunct="0">
                <a:spcBef>
                  <a:spcPct val="20000"/>
                </a:spcBef>
                <a:buClr>
                  <a:schemeClr val="tx1"/>
                </a:buClr>
                <a:buFont typeface="Arial" panose="020B0604020202020204" pitchFamily="34" charset="0"/>
                <a:buChar char="–"/>
                <a:defRPr sz="1400">
                  <a:solidFill>
                    <a:schemeClr val="tx1"/>
                  </a:solidFill>
                  <a:latin typeface="华文楷体"/>
                  <a:ea typeface="华文楷体"/>
                  <a:cs typeface="华文楷体"/>
                </a:defRPr>
              </a:lvl4pPr>
              <a:lvl5pPr marL="2057400" indent="-228600" algn="l" eaLnBrk="0" hangingPunct="0">
                <a:spcBef>
                  <a:spcPct val="20000"/>
                </a:spcBef>
                <a:buClr>
                  <a:schemeClr val="tx2"/>
                </a:buClr>
                <a:buFont typeface="Wingdings" panose="05000000000000000000" pitchFamily="2" charset="2"/>
                <a:buChar char="§"/>
                <a:defRPr sz="1200">
                  <a:solidFill>
                    <a:schemeClr val="tx1"/>
                  </a:solidFill>
                  <a:latin typeface="华文楷体"/>
                  <a:ea typeface="华文楷体"/>
                  <a:cs typeface="华文楷体"/>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9pPr>
            </a:lstStyle>
            <a:p>
              <a:pPr algn="ctr">
                <a:spcBef>
                  <a:spcPct val="0"/>
                </a:spcBef>
                <a:buClrTx/>
                <a:buNone/>
                <a:defRPr/>
              </a:pPr>
              <a:r>
                <a:rPr lang="zh-CN" altLang="en-US" dirty="0">
                  <a:solidFill>
                    <a:srgbClr val="FFFF00"/>
                  </a:solidFill>
                  <a:latin typeface="Microsoft YaHei UI" panose="020B0503020204020204" pitchFamily="34" charset="-122"/>
                  <a:ea typeface="Microsoft YaHei UI" panose="020B0503020204020204" pitchFamily="34" charset="-122"/>
                </a:rPr>
                <a:t>清偿顺序</a:t>
              </a:r>
              <a:endParaRPr lang="en-US" altLang="zh-CN"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None/>
                <a:defRPr/>
              </a:pPr>
              <a:r>
                <a:rPr kumimoji="1" lang="en-US" altLang="zh-CN" sz="1600" dirty="0">
                  <a:latin typeface="Microsoft YaHei UI" panose="020B0503020204020204" pitchFamily="34" charset="-122"/>
                  <a:ea typeface="Microsoft YaHei UI" panose="020B0503020204020204" pitchFamily="34" charset="-122"/>
                </a:rPr>
                <a:t>Subordination</a:t>
              </a:r>
              <a:endParaRPr kumimoji="1" lang="zh-CN" altLang="en-US" sz="1600" dirty="0">
                <a:latin typeface="Microsoft YaHei UI" panose="020B0503020204020204" pitchFamily="34" charset="-122"/>
                <a:ea typeface="Microsoft YaHei UI" panose="020B0503020204020204" pitchFamily="34" charset="-122"/>
              </a:endParaRPr>
            </a:p>
          </p:txBody>
        </p:sp>
      </p:gr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76200" y="166255"/>
            <a:ext cx="7696200" cy="633845"/>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000" b="1" kern="0" dirty="0">
                <a:solidFill>
                  <a:srgbClr val="FFFF00"/>
                </a:solidFill>
                <a:latin typeface="微软雅黑" panose="020B0503020204020204" charset="-122"/>
              </a:rPr>
              <a:t> </a:t>
            </a:r>
            <a:r>
              <a:rPr lang="zh-CN" altLang="en-US" sz="2800" kern="0" dirty="0">
                <a:solidFill>
                  <a:srgbClr val="FFFF00"/>
                </a:solidFill>
                <a:latin typeface="Microsoft YaHei UI" panose="020B0503020204020204" pitchFamily="34" charset="-122"/>
                <a:ea typeface="Microsoft YaHei UI" panose="020B0503020204020204" pitchFamily="34" charset="-122"/>
              </a:rPr>
              <a:t> 债券的估值 </a:t>
            </a:r>
            <a:r>
              <a:rPr lang="en-US" altLang="zh-CN" sz="2800" kern="0" dirty="0">
                <a:solidFill>
                  <a:schemeClr val="tx1"/>
                </a:solidFill>
                <a:latin typeface="Microsoft YaHei UI" panose="020B0503020204020204" pitchFamily="34" charset="-122"/>
                <a:ea typeface="Microsoft YaHei UI" panose="020B0503020204020204" pitchFamily="34" charset="-122"/>
              </a:rPr>
              <a:t>Valuation of Bond</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sp>
        <p:nvSpPr>
          <p:cNvPr id="5" name="TextBox 5"/>
          <p:cNvSpPr txBox="1">
            <a:spLocks noChangeArrowheads="1"/>
          </p:cNvSpPr>
          <p:nvPr/>
        </p:nvSpPr>
        <p:spPr bwMode="auto">
          <a:xfrm>
            <a:off x="256771" y="952504"/>
            <a:ext cx="8275781" cy="5039969"/>
          </a:xfrm>
          <a:prstGeom prst="rect">
            <a:avLst/>
          </a:prstGeom>
          <a:noFill/>
          <a:ln>
            <a:noFill/>
          </a:ln>
        </p:spPr>
        <p:txBody>
          <a:bodyPr wrap="square">
            <a:spAutoFit/>
          </a:bodyPr>
          <a:lstStyle>
            <a:lvl1pPr marL="285750" indent="-285750" eaLnBrk="0" hangingPunct="0">
              <a:spcBef>
                <a:spcPct val="20000"/>
              </a:spcBef>
              <a:buChar char="•"/>
              <a:defRPr sz="3200">
                <a:solidFill>
                  <a:schemeClr val="tx1"/>
                </a:solidFill>
                <a:latin typeface="Franklin Gothic Book" panose="020B0503020102020204" pitchFamily="34" charset="0"/>
              </a:defRPr>
            </a:lvl1pPr>
            <a:lvl2pPr marL="742950" indent="-285750" eaLnBrk="0" hangingPunct="0">
              <a:spcBef>
                <a:spcPct val="20000"/>
              </a:spcBef>
              <a:buChar char="–"/>
              <a:defRPr sz="2800">
                <a:solidFill>
                  <a:schemeClr val="tx1"/>
                </a:solidFill>
                <a:latin typeface="Franklin Gothic Book" panose="020B0503020102020204" pitchFamily="34" charset="0"/>
              </a:defRPr>
            </a:lvl2pPr>
            <a:lvl3pPr marL="1143000" indent="-228600" eaLnBrk="0" hangingPunct="0">
              <a:spcBef>
                <a:spcPct val="20000"/>
              </a:spcBef>
              <a:buChar char="•"/>
              <a:defRPr sz="2400">
                <a:solidFill>
                  <a:schemeClr val="tx1"/>
                </a:solidFill>
                <a:latin typeface="Franklin Gothic Book" panose="020B0503020102020204" pitchFamily="34" charset="0"/>
              </a:defRPr>
            </a:lvl3pPr>
            <a:lvl4pPr marL="1600200" indent="-228600" eaLnBrk="0" hangingPunct="0">
              <a:spcBef>
                <a:spcPct val="20000"/>
              </a:spcBef>
              <a:buChar char="–"/>
              <a:defRPr sz="2000">
                <a:solidFill>
                  <a:schemeClr val="tx1"/>
                </a:solidFill>
                <a:latin typeface="Franklin Gothic Book" panose="020B0503020102020204" pitchFamily="34" charset="0"/>
              </a:defRPr>
            </a:lvl4pPr>
            <a:lvl5pPr marL="2057400" indent="-228600" eaLnBrk="0" hangingPunct="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nSpc>
                <a:spcPts val="2800"/>
              </a:lnSpc>
              <a:defRPr/>
            </a:pPr>
            <a:r>
              <a:rPr lang="zh-CN" altLang="zh-CN" sz="2000" dirty="0">
                <a:solidFill>
                  <a:srgbClr val="FFFF00"/>
                </a:solidFill>
                <a:latin typeface="Microsoft YaHei UI" panose="020B0503020204020204" pitchFamily="34" charset="-122"/>
                <a:ea typeface="Microsoft YaHei UI" panose="020B0503020204020204" pitchFamily="34" charset="-122"/>
              </a:rPr>
              <a:t>如果市场要求的回报率高于</a:t>
            </a:r>
            <a:r>
              <a:rPr lang="zh-CN" altLang="en-US" sz="2000" dirty="0">
                <a:solidFill>
                  <a:srgbClr val="FFFF00"/>
                </a:solidFill>
                <a:latin typeface="Microsoft YaHei UI" panose="020B0503020204020204" pitchFamily="34" charset="-122"/>
                <a:ea typeface="Microsoft YaHei UI" panose="020B0503020204020204" pitchFamily="34" charset="-122"/>
              </a:rPr>
              <a:t>票面利</a:t>
            </a:r>
            <a:r>
              <a:rPr lang="zh-CN" altLang="zh-CN" sz="2000" dirty="0">
                <a:solidFill>
                  <a:srgbClr val="FFFF00"/>
                </a:solidFill>
                <a:latin typeface="Microsoft YaHei UI" panose="020B0503020204020204" pitchFamily="34" charset="-122"/>
                <a:ea typeface="Microsoft YaHei UI" panose="020B0503020204020204" pitchFamily="34" charset="-122"/>
              </a:rPr>
              <a:t>率，那么债券的市场价值</a:t>
            </a:r>
            <a:r>
              <a:rPr lang="zh-CN" altLang="en-US" sz="2000" dirty="0">
                <a:solidFill>
                  <a:srgbClr val="FFFF00"/>
                </a:solidFill>
                <a:latin typeface="Microsoft YaHei UI" panose="020B0503020204020204" pitchFamily="34" charset="-122"/>
                <a:ea typeface="Microsoft YaHei UI" panose="020B0503020204020204" pitchFamily="34" charset="-122"/>
              </a:rPr>
              <a:t>将</a:t>
            </a:r>
            <a:r>
              <a:rPr lang="zh-CN" altLang="zh-CN" sz="2000" dirty="0">
                <a:solidFill>
                  <a:srgbClr val="FFFF00"/>
                </a:solidFill>
                <a:latin typeface="Microsoft YaHei UI" panose="020B0503020204020204" pitchFamily="34" charset="-122"/>
                <a:ea typeface="Microsoft YaHei UI" panose="020B0503020204020204" pitchFamily="34" charset="-122"/>
              </a:rPr>
              <a:t>低于债券的面值，这个称为折价</a:t>
            </a:r>
            <a:r>
              <a:rPr lang="zh-CN" altLang="en-US" sz="2000" dirty="0">
                <a:solidFill>
                  <a:srgbClr val="FFFF00"/>
                </a:solidFill>
                <a:latin typeface="Microsoft YaHei UI" panose="020B0503020204020204" pitchFamily="34" charset="-122"/>
                <a:ea typeface="Microsoft YaHei UI" panose="020B0503020204020204" pitchFamily="34" charset="-122"/>
              </a:rPr>
              <a:t>（</a:t>
            </a:r>
            <a:r>
              <a:rPr lang="en-US" altLang="zh-CN" sz="2000" dirty="0">
                <a:solidFill>
                  <a:srgbClr val="FFFF00"/>
                </a:solidFill>
                <a:latin typeface="Microsoft YaHei UI" panose="020B0503020204020204" pitchFamily="34" charset="-122"/>
                <a:ea typeface="Microsoft YaHei UI" panose="020B0503020204020204" pitchFamily="34" charset="-122"/>
              </a:rPr>
              <a:t>discount</a:t>
            </a:r>
            <a:r>
              <a:rPr lang="zh-CN" altLang="en-US" sz="2000" dirty="0">
                <a:solidFill>
                  <a:srgbClr val="FFFF00"/>
                </a:solidFill>
                <a:latin typeface="Microsoft YaHei UI" panose="020B0503020204020204" pitchFamily="34" charset="-122"/>
                <a:ea typeface="Microsoft YaHei UI" panose="020B0503020204020204" pitchFamily="34" charset="-122"/>
              </a:rPr>
              <a:t>）</a:t>
            </a:r>
            <a:r>
              <a:rPr lang="zh-CN" altLang="zh-CN" sz="2000" dirty="0">
                <a:solidFill>
                  <a:srgbClr val="FFFF00"/>
                </a:solidFill>
                <a:latin typeface="Microsoft YaHei UI" panose="020B0503020204020204" pitchFamily="34" charset="-122"/>
                <a:ea typeface="Microsoft YaHei UI" panose="020B0503020204020204" pitchFamily="34" charset="-122"/>
              </a:rPr>
              <a:t>。</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nSpc>
                <a:spcPts val="2800"/>
              </a:lnSpc>
              <a:defRPr/>
            </a:pPr>
            <a:r>
              <a:rPr lang="en-US" altLang="zh-CN" sz="2000" dirty="0">
                <a:latin typeface="Microsoft YaHei UI" panose="020B0503020204020204" pitchFamily="34" charset="-122"/>
                <a:ea typeface="Microsoft YaHei UI" panose="020B0503020204020204" pitchFamily="34" charset="-122"/>
              </a:rPr>
              <a:t>If the market required rate is higher than coupon rate, the market price is lower than face value. It’s called Discount</a:t>
            </a:r>
            <a:endParaRPr lang="zh-CN" altLang="zh-CN" sz="2000" dirty="0">
              <a:latin typeface="Microsoft YaHei UI" panose="020B0503020204020204" pitchFamily="34" charset="-122"/>
              <a:ea typeface="Microsoft YaHei UI" panose="020B0503020204020204" pitchFamily="34" charset="-122"/>
            </a:endParaRPr>
          </a:p>
          <a:p>
            <a:pPr>
              <a:lnSpc>
                <a:spcPts val="2800"/>
              </a:lnSpc>
              <a:defRPr/>
            </a:pPr>
            <a:r>
              <a:rPr lang="zh-CN" altLang="zh-CN" sz="2000" dirty="0">
                <a:solidFill>
                  <a:srgbClr val="FFFF00"/>
                </a:solidFill>
                <a:latin typeface="Microsoft YaHei UI" panose="020B0503020204020204" pitchFamily="34" charset="-122"/>
                <a:ea typeface="Microsoft YaHei UI" panose="020B0503020204020204" pitchFamily="34" charset="-122"/>
              </a:rPr>
              <a:t>如果市场要求的回报率低于</a:t>
            </a:r>
            <a:r>
              <a:rPr lang="zh-CN" altLang="en-US" sz="2000" dirty="0">
                <a:solidFill>
                  <a:srgbClr val="FFFF00"/>
                </a:solidFill>
                <a:latin typeface="Microsoft YaHei UI" panose="020B0503020204020204" pitchFamily="34" charset="-122"/>
                <a:ea typeface="Microsoft YaHei UI" panose="020B0503020204020204" pitchFamily="34" charset="-122"/>
              </a:rPr>
              <a:t>票面利</a:t>
            </a:r>
            <a:r>
              <a:rPr lang="zh-CN" altLang="zh-CN" sz="2000" dirty="0">
                <a:solidFill>
                  <a:srgbClr val="FFFF00"/>
                </a:solidFill>
                <a:latin typeface="Microsoft YaHei UI" panose="020B0503020204020204" pitchFamily="34" charset="-122"/>
                <a:ea typeface="Microsoft YaHei UI" panose="020B0503020204020204" pitchFamily="34" charset="-122"/>
              </a:rPr>
              <a:t>率，那么债券的市场价值将高于债券的面值，这个称为溢价（</a:t>
            </a:r>
            <a:r>
              <a:rPr lang="en-US" altLang="zh-CN" sz="2000" dirty="0">
                <a:solidFill>
                  <a:srgbClr val="FFFF00"/>
                </a:solidFill>
                <a:latin typeface="Microsoft YaHei UI" panose="020B0503020204020204" pitchFamily="34" charset="-122"/>
                <a:ea typeface="Microsoft YaHei UI" panose="020B0503020204020204" pitchFamily="34" charset="-122"/>
              </a:rPr>
              <a:t>Premium</a:t>
            </a:r>
            <a:r>
              <a:rPr lang="zh-CN" altLang="zh-CN" sz="2000" dirty="0">
                <a:solidFill>
                  <a:srgbClr val="FFFF00"/>
                </a:solidFill>
                <a:latin typeface="Microsoft YaHei UI" panose="020B0503020204020204" pitchFamily="34" charset="-122"/>
                <a:ea typeface="Microsoft YaHei UI" panose="020B0503020204020204" pitchFamily="34" charset="-122"/>
              </a:rPr>
              <a:t>）。</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nSpc>
                <a:spcPts val="2800"/>
              </a:lnSpc>
              <a:defRPr/>
            </a:pPr>
            <a:r>
              <a:rPr lang="en-US" altLang="zh-CN" sz="2000" dirty="0">
                <a:latin typeface="Microsoft YaHei UI" panose="020B0503020204020204" pitchFamily="34" charset="-122"/>
                <a:ea typeface="Microsoft YaHei UI" panose="020B0503020204020204" pitchFamily="34" charset="-122"/>
              </a:rPr>
              <a:t>If the market required rate is lower than coupon rate, the market price is higher than face value. It’s called Premium</a:t>
            </a:r>
            <a:endParaRPr lang="zh-CN" altLang="zh-CN" sz="2000" dirty="0">
              <a:solidFill>
                <a:srgbClr val="FFFF00"/>
              </a:solidFill>
              <a:latin typeface="Microsoft YaHei UI" panose="020B0503020204020204" pitchFamily="34" charset="-122"/>
              <a:ea typeface="Microsoft YaHei UI" panose="020B0503020204020204" pitchFamily="34" charset="-122"/>
            </a:endParaRPr>
          </a:p>
          <a:p>
            <a:pPr>
              <a:lnSpc>
                <a:spcPts val="2800"/>
              </a:lnSpc>
              <a:defRPr/>
            </a:pPr>
            <a:r>
              <a:rPr lang="zh-CN" altLang="zh-CN" sz="2000" dirty="0">
                <a:solidFill>
                  <a:srgbClr val="FFFF00"/>
                </a:solidFill>
                <a:latin typeface="Microsoft YaHei UI" panose="020B0503020204020204" pitchFamily="34" charset="-122"/>
                <a:ea typeface="Microsoft YaHei UI" panose="020B0503020204020204" pitchFamily="34" charset="-122"/>
              </a:rPr>
              <a:t>到期收益率下降则债券的市场价格就上升</a:t>
            </a:r>
            <a:r>
              <a:rPr lang="zh-CN" altLang="en-US" sz="2000" dirty="0">
                <a:solidFill>
                  <a:srgbClr val="FFFF00"/>
                </a:solidFill>
                <a:latin typeface="Microsoft YaHei UI" panose="020B0503020204020204" pitchFamily="34" charset="-122"/>
                <a:ea typeface="Microsoft YaHei UI" panose="020B0503020204020204" pitchFamily="34" charset="-122"/>
              </a:rPr>
              <a:t>；</a:t>
            </a:r>
            <a:r>
              <a:rPr lang="zh-CN" altLang="zh-CN" sz="2000" dirty="0">
                <a:solidFill>
                  <a:srgbClr val="FFFF00"/>
                </a:solidFill>
                <a:latin typeface="Microsoft YaHei UI" panose="020B0503020204020204" pitchFamily="34" charset="-122"/>
                <a:ea typeface="Microsoft YaHei UI" panose="020B0503020204020204" pitchFamily="34" charset="-122"/>
              </a:rPr>
              <a:t>到期收益率上升则债券的市场价格就下降。</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nSpc>
                <a:spcPts val="2800"/>
              </a:lnSpc>
              <a:defRPr/>
            </a:pPr>
            <a:r>
              <a:rPr lang="en-US" altLang="zh-CN" sz="2000" dirty="0">
                <a:latin typeface="Microsoft YaHei UI" panose="020B0503020204020204" pitchFamily="34" charset="-122"/>
                <a:ea typeface="Microsoft YaHei UI" panose="020B0503020204020204" pitchFamily="34" charset="-122"/>
              </a:rPr>
              <a:t>If the market required rate increase, the market price will go up, and If the market required rate decrease, the market price will go down.</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76200" y="166255"/>
            <a:ext cx="7696200" cy="633845"/>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000" b="1" kern="0" dirty="0">
                <a:solidFill>
                  <a:srgbClr val="FFFF00"/>
                </a:solidFill>
                <a:latin typeface="微软雅黑" panose="020B0503020204020204" charset="-122"/>
              </a:rPr>
              <a:t> </a:t>
            </a:r>
            <a:r>
              <a:rPr lang="zh-CN" altLang="en-US" sz="2800" kern="0" dirty="0">
                <a:solidFill>
                  <a:srgbClr val="FFFF00"/>
                </a:solidFill>
                <a:latin typeface="Microsoft YaHei UI" panose="020B0503020204020204" pitchFamily="34" charset="-122"/>
                <a:ea typeface="Microsoft YaHei UI" panose="020B0503020204020204" pitchFamily="34" charset="-122"/>
              </a:rPr>
              <a:t> 债券的估值 </a:t>
            </a:r>
            <a:r>
              <a:rPr lang="en-US" altLang="zh-CN" sz="2800" kern="0" dirty="0">
                <a:solidFill>
                  <a:schemeClr val="tx1"/>
                </a:solidFill>
                <a:latin typeface="Microsoft YaHei UI" panose="020B0503020204020204" pitchFamily="34" charset="-122"/>
                <a:ea typeface="Microsoft YaHei UI" panose="020B0503020204020204" pitchFamily="34" charset="-122"/>
              </a:rPr>
              <a:t>Valuation of Bond</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graphicFrame>
        <p:nvGraphicFramePr>
          <p:cNvPr id="2" name="表格 2"/>
          <p:cNvGraphicFramePr>
            <a:graphicFrameLocks noGrp="1"/>
          </p:cNvGraphicFramePr>
          <p:nvPr/>
        </p:nvGraphicFramePr>
        <p:xfrm>
          <a:off x="408247" y="2101469"/>
          <a:ext cx="8349672" cy="3708204"/>
        </p:xfrm>
        <a:graphic>
          <a:graphicData uri="http://schemas.openxmlformats.org/drawingml/2006/table">
            <a:tbl>
              <a:tblPr firstRow="1" bandRow="1">
                <a:tableStyleId>{5C22544A-7EE6-4342-B048-85BDC9FD1C3A}</a:tableStyleId>
              </a:tblPr>
              <a:tblGrid>
                <a:gridCol w="1450109">
                  <a:extLst>
                    <a:ext uri="{9D8B030D-6E8A-4147-A177-3AD203B41FA5}">
                      <a16:colId xmlns:a16="http://schemas.microsoft.com/office/drawing/2014/main" val="20000"/>
                    </a:ext>
                  </a:extLst>
                </a:gridCol>
                <a:gridCol w="2272146">
                  <a:extLst>
                    <a:ext uri="{9D8B030D-6E8A-4147-A177-3AD203B41FA5}">
                      <a16:colId xmlns:a16="http://schemas.microsoft.com/office/drawing/2014/main" val="20001"/>
                    </a:ext>
                  </a:extLst>
                </a:gridCol>
                <a:gridCol w="2189018">
                  <a:extLst>
                    <a:ext uri="{9D8B030D-6E8A-4147-A177-3AD203B41FA5}">
                      <a16:colId xmlns:a16="http://schemas.microsoft.com/office/drawing/2014/main" val="20002"/>
                    </a:ext>
                  </a:extLst>
                </a:gridCol>
                <a:gridCol w="2438399">
                  <a:extLst>
                    <a:ext uri="{9D8B030D-6E8A-4147-A177-3AD203B41FA5}">
                      <a16:colId xmlns:a16="http://schemas.microsoft.com/office/drawing/2014/main" val="20003"/>
                    </a:ext>
                  </a:extLst>
                </a:gridCol>
              </a:tblGrid>
              <a:tr h="807726">
                <a:tc>
                  <a:txBody>
                    <a:bodyPr/>
                    <a:lstStyle/>
                    <a:p>
                      <a:pPr algn="ctr"/>
                      <a:r>
                        <a:rPr lang="zh-CN" altLang="en-US" sz="2400" b="0" dirty="0">
                          <a:solidFill>
                            <a:srgbClr val="FFFF00"/>
                          </a:solidFill>
                          <a:latin typeface="Microsoft YaHei UI" panose="020B0503020204020204" pitchFamily="34" charset="-122"/>
                          <a:ea typeface="Microsoft YaHei UI" panose="020B0503020204020204" pitchFamily="34" charset="-122"/>
                        </a:rPr>
                        <a:t>期 </a:t>
                      </a:r>
                      <a:endParaRPr lang="en-US" altLang="zh-CN" sz="2400" b="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2000" b="0" dirty="0">
                          <a:solidFill>
                            <a:schemeClr val="tx1"/>
                          </a:solidFill>
                          <a:latin typeface="Microsoft YaHei UI" panose="020B0503020204020204" pitchFamily="34" charset="-122"/>
                          <a:ea typeface="Microsoft YaHei UI" panose="020B0503020204020204" pitchFamily="34" charset="-122"/>
                        </a:rPr>
                        <a:t>Period</a:t>
                      </a:r>
                      <a:endParaRPr lang="zh-CN" altLang="en-US" sz="2000" b="0" dirty="0">
                        <a:solidFill>
                          <a:schemeClr val="tx1"/>
                        </a:solidFill>
                        <a:latin typeface="Microsoft YaHei UI" panose="020B0503020204020204" pitchFamily="34" charset="-122"/>
                        <a:ea typeface="Microsoft YaHei UI" panose="020B0503020204020204" pitchFamily="34" charset="-122"/>
                      </a:endParaRPr>
                    </a:p>
                  </a:txBody>
                  <a:tcPr>
                    <a:solidFill>
                      <a:srgbClr val="002060"/>
                    </a:solidFill>
                  </a:tcPr>
                </a:tc>
                <a:tc>
                  <a:txBody>
                    <a:bodyPr/>
                    <a:lstStyle/>
                    <a:p>
                      <a:pPr algn="ctr"/>
                      <a:r>
                        <a:rPr lang="zh-CN" altLang="en-US" sz="2400" b="0" dirty="0">
                          <a:solidFill>
                            <a:srgbClr val="FFFF00"/>
                          </a:solidFill>
                          <a:latin typeface="Microsoft YaHei UI" panose="020B0503020204020204" pitchFamily="34" charset="-122"/>
                          <a:ea typeface="Microsoft YaHei UI" panose="020B0503020204020204" pitchFamily="34" charset="-122"/>
                        </a:rPr>
                        <a:t>现金流</a:t>
                      </a:r>
                      <a:endParaRPr lang="en-US" altLang="zh-CN" sz="2400" b="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2000" b="0" dirty="0">
                          <a:solidFill>
                            <a:schemeClr val="tx1"/>
                          </a:solidFill>
                          <a:latin typeface="Microsoft YaHei UI" panose="020B0503020204020204" pitchFamily="34" charset="-122"/>
                          <a:ea typeface="Microsoft YaHei UI" panose="020B0503020204020204" pitchFamily="34" charset="-122"/>
                        </a:rPr>
                        <a:t>Cash Flow</a:t>
                      </a:r>
                      <a:endParaRPr lang="zh-CN" altLang="en-US" sz="2000" b="0" dirty="0">
                        <a:solidFill>
                          <a:schemeClr val="tx1"/>
                        </a:solidFill>
                        <a:latin typeface="Microsoft YaHei UI" panose="020B0503020204020204" pitchFamily="34" charset="-122"/>
                        <a:ea typeface="Microsoft YaHei UI" panose="020B0503020204020204" pitchFamily="34" charset="-122"/>
                      </a:endParaRPr>
                    </a:p>
                  </a:txBody>
                  <a:tcPr>
                    <a:solidFill>
                      <a:srgbClr val="002060"/>
                    </a:solidFill>
                  </a:tcPr>
                </a:tc>
                <a:tc>
                  <a:txBody>
                    <a:bodyPr/>
                    <a:lstStyle/>
                    <a:p>
                      <a:pPr algn="ctr"/>
                      <a:r>
                        <a:rPr lang="zh-CN" altLang="en-US" sz="2400" b="0" dirty="0">
                          <a:solidFill>
                            <a:srgbClr val="FFFF00"/>
                          </a:solidFill>
                          <a:latin typeface="Microsoft YaHei UI" panose="020B0503020204020204" pitchFamily="34" charset="-122"/>
                          <a:ea typeface="Microsoft YaHei UI" panose="020B0503020204020204" pitchFamily="34" charset="-122"/>
                        </a:rPr>
                        <a:t>折现率</a:t>
                      </a:r>
                      <a:endParaRPr lang="en-US" altLang="zh-CN" sz="2400" b="0" dirty="0">
                        <a:solidFill>
                          <a:srgbClr val="FFFF00"/>
                        </a:solidFill>
                        <a:latin typeface="Microsoft YaHei UI" panose="020B0503020204020204" pitchFamily="34" charset="-122"/>
                        <a:ea typeface="Microsoft YaHei UI" panose="020B0503020204020204" pitchFamily="34" charset="-122"/>
                      </a:endParaRPr>
                    </a:p>
                    <a:p>
                      <a:pPr marL="0" algn="ctr" defTabSz="914400" rtl="0" eaLnBrk="1" latinLnBrk="0" hangingPunct="1"/>
                      <a:r>
                        <a:rPr lang="en-US" altLang="zh-CN" sz="2000" b="0" kern="1200" dirty="0">
                          <a:solidFill>
                            <a:schemeClr val="tx1"/>
                          </a:solidFill>
                          <a:latin typeface="Microsoft YaHei UI" panose="020B0503020204020204" pitchFamily="34" charset="-122"/>
                          <a:ea typeface="Microsoft YaHei UI" panose="020B0503020204020204" pitchFamily="34" charset="-122"/>
                          <a:cs typeface="+mn-cs"/>
                        </a:rPr>
                        <a:t>Discount Rate</a:t>
                      </a:r>
                      <a:endParaRPr lang="zh-CN" altLang="en-US" sz="2000" b="0" kern="1200" dirty="0">
                        <a:solidFill>
                          <a:schemeClr val="tx1"/>
                        </a:solidFill>
                        <a:latin typeface="Microsoft YaHei UI" panose="020B0503020204020204" pitchFamily="34" charset="-122"/>
                        <a:ea typeface="Microsoft YaHei UI" panose="020B0503020204020204" pitchFamily="34" charset="-122"/>
                        <a:cs typeface="+mn-cs"/>
                      </a:endParaRPr>
                    </a:p>
                  </a:txBody>
                  <a:tcPr>
                    <a:solidFill>
                      <a:srgbClr val="002060"/>
                    </a:solidFill>
                  </a:tcPr>
                </a:tc>
                <a:tc>
                  <a:txBody>
                    <a:bodyPr/>
                    <a:lstStyle/>
                    <a:p>
                      <a:pPr algn="ctr"/>
                      <a:r>
                        <a:rPr lang="zh-CN" altLang="en-US" sz="2400" b="0" dirty="0">
                          <a:solidFill>
                            <a:srgbClr val="FFFF00"/>
                          </a:solidFill>
                          <a:latin typeface="Microsoft YaHei UI" panose="020B0503020204020204" pitchFamily="34" charset="-122"/>
                          <a:ea typeface="Microsoft YaHei UI" panose="020B0503020204020204" pitchFamily="34" charset="-122"/>
                        </a:rPr>
                        <a:t>现值</a:t>
                      </a:r>
                      <a:endParaRPr lang="en-US" altLang="zh-CN" sz="2400" b="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2000" b="0" kern="1200" dirty="0">
                          <a:solidFill>
                            <a:schemeClr val="tx1"/>
                          </a:solidFill>
                          <a:latin typeface="Microsoft YaHei UI" panose="020B0503020204020204" pitchFamily="34" charset="-122"/>
                          <a:ea typeface="Microsoft YaHei UI" panose="020B0503020204020204" pitchFamily="34" charset="-122"/>
                          <a:cs typeface="+mn-cs"/>
                        </a:rPr>
                        <a:t>Discounted Value</a:t>
                      </a:r>
                      <a:endParaRPr lang="zh-CN" altLang="en-US" sz="2000" b="0" kern="1200" dirty="0">
                        <a:solidFill>
                          <a:schemeClr val="tx1"/>
                        </a:solidFill>
                        <a:latin typeface="Microsoft YaHei UI" panose="020B0503020204020204" pitchFamily="34" charset="-122"/>
                        <a:ea typeface="Microsoft YaHei UI" panose="020B0503020204020204" pitchFamily="34" charset="-122"/>
                        <a:cs typeface="+mn-cs"/>
                      </a:endParaRPr>
                    </a:p>
                  </a:txBody>
                  <a:tcPr>
                    <a:solidFill>
                      <a:srgbClr val="002060"/>
                    </a:solidFill>
                  </a:tcPr>
                </a:tc>
                <a:extLst>
                  <a:ext uri="{0D108BD9-81ED-4DB2-BD59-A6C34878D82A}">
                    <a16:rowId xmlns:a16="http://schemas.microsoft.com/office/drawing/2014/main" val="10000"/>
                  </a:ext>
                </a:extLst>
              </a:tr>
              <a:tr h="483413">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1</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80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微软雅黑" panose="020B0503020204020204" charset="-122"/>
                          <a:ea typeface="微软雅黑" panose="020B0503020204020204" charset="-122"/>
                        </a:rPr>
                        <a:t>0.909</a:t>
                      </a:r>
                      <a:endParaRPr lang="zh-CN" altLang="en-US" sz="20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72.72</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1"/>
                  </a:ext>
                </a:extLst>
              </a:tr>
              <a:tr h="483413">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2</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80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微软雅黑" panose="020B0503020204020204" charset="-122"/>
                          <a:ea typeface="微软雅黑" panose="020B0503020204020204" charset="-122"/>
                        </a:rPr>
                        <a:t>0.826</a:t>
                      </a:r>
                      <a:endParaRPr lang="zh-CN" altLang="en-US" sz="20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66.08</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2"/>
                  </a:ext>
                </a:extLst>
              </a:tr>
              <a:tr h="483413">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3</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80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微软雅黑" panose="020B0503020204020204" charset="-122"/>
                          <a:ea typeface="微软雅黑" panose="020B0503020204020204" charset="-122"/>
                        </a:rPr>
                        <a:t>0.751</a:t>
                      </a:r>
                      <a:endParaRPr lang="zh-CN" altLang="en-US" sz="20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60.08</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3"/>
                  </a:ext>
                </a:extLst>
              </a:tr>
              <a:tr h="483413">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4</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80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微软雅黑" panose="020B0503020204020204" charset="-122"/>
                          <a:ea typeface="微软雅黑" panose="020B0503020204020204" charset="-122"/>
                        </a:rPr>
                        <a:t>0.683</a:t>
                      </a:r>
                      <a:endParaRPr lang="zh-CN" altLang="en-US" sz="20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54.64</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4"/>
                  </a:ext>
                </a:extLst>
              </a:tr>
              <a:tr h="483413">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5</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1080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r>
                        <a:rPr lang="en-US" altLang="zh-CN" sz="2000" dirty="0">
                          <a:solidFill>
                            <a:srgbClr val="FFFF00"/>
                          </a:solidFill>
                          <a:latin typeface="微软雅黑" panose="020B0503020204020204" charset="-122"/>
                          <a:ea typeface="微软雅黑" panose="020B0503020204020204" charset="-122"/>
                        </a:rPr>
                        <a:t>0.621</a:t>
                      </a:r>
                      <a:endParaRPr lang="zh-CN" altLang="en-US" sz="20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670.68</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5"/>
                  </a:ext>
                </a:extLst>
              </a:tr>
              <a:tr h="483413">
                <a:tc>
                  <a:txBody>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合计</a:t>
                      </a:r>
                    </a:p>
                  </a:txBody>
                  <a:tcPr>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1400</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tc>
                  <a:txBody>
                    <a:bodyPr/>
                    <a:lstStyle/>
                    <a:p>
                      <a:pPr algn="ctr"/>
                      <a:endParaRPr lang="zh-CN" altLang="en-US" sz="2000" dirty="0">
                        <a:solidFill>
                          <a:srgbClr val="FFFF00"/>
                        </a:solidFill>
                        <a:latin typeface="微软雅黑" panose="020B0503020204020204" charset="-122"/>
                        <a:ea typeface="微软雅黑" panose="020B0503020204020204" charset="-122"/>
                      </a:endParaRPr>
                    </a:p>
                  </a:txBody>
                  <a:tcPr marT="38101" marB="38101">
                    <a:noFill/>
                  </a:tcPr>
                </a:tc>
                <a:tc>
                  <a:txBody>
                    <a:bodyPr/>
                    <a:lstStyle/>
                    <a:p>
                      <a:pPr algn="ctr"/>
                      <a:r>
                        <a:rPr lang="en-US" altLang="zh-CN" sz="2000" dirty="0">
                          <a:solidFill>
                            <a:srgbClr val="FFFF00"/>
                          </a:solidFill>
                          <a:latin typeface="Microsoft YaHei UI" panose="020B0503020204020204" pitchFamily="34" charset="-122"/>
                          <a:ea typeface="Microsoft YaHei UI" panose="020B0503020204020204" pitchFamily="34" charset="-122"/>
                        </a:rPr>
                        <a:t>924.2</a:t>
                      </a:r>
                      <a:endParaRPr lang="zh-CN" altLang="en-US" sz="2000" dirty="0">
                        <a:solidFill>
                          <a:srgbClr val="FFFF00"/>
                        </a:solidFill>
                        <a:latin typeface="Microsoft YaHei UI" panose="020B0503020204020204" pitchFamily="34" charset="-122"/>
                        <a:ea typeface="Microsoft YaHei UI" panose="020B0503020204020204" pitchFamily="34" charset="-122"/>
                      </a:endParaRPr>
                    </a:p>
                  </a:txBody>
                  <a:tcPr>
                    <a:noFill/>
                  </a:tcPr>
                </a:tc>
                <a:extLst>
                  <a:ext uri="{0D108BD9-81ED-4DB2-BD59-A6C34878D82A}">
                    <a16:rowId xmlns:a16="http://schemas.microsoft.com/office/drawing/2014/main" val="10006"/>
                  </a:ext>
                </a:extLst>
              </a:tr>
            </a:tbl>
          </a:graphicData>
        </a:graphic>
      </p:graphicFrame>
      <p:sp>
        <p:nvSpPr>
          <p:cNvPr id="3" name="文本框 2"/>
          <p:cNvSpPr txBox="1"/>
          <p:nvPr/>
        </p:nvSpPr>
        <p:spPr>
          <a:xfrm>
            <a:off x="408247" y="868220"/>
            <a:ext cx="8349672" cy="961930"/>
          </a:xfrm>
          <a:prstGeom prst="rect">
            <a:avLst/>
          </a:prstGeom>
          <a:noFill/>
        </p:spPr>
        <p:txBody>
          <a:bodyPr wrap="square" rtlCol="0">
            <a:spAutoFit/>
          </a:bodyPr>
          <a:lstStyle/>
          <a:p>
            <a:pPr>
              <a:lnSpc>
                <a:spcPct val="150000"/>
              </a:lnSpc>
            </a:pPr>
            <a:r>
              <a:rPr lang="zh-CN" altLang="en-US" sz="2000" dirty="0">
                <a:solidFill>
                  <a:srgbClr val="FFFF00"/>
                </a:solidFill>
                <a:latin typeface="Microsoft YaHei UI" panose="020B0503020204020204" pitchFamily="34" charset="-122"/>
                <a:ea typeface="Microsoft YaHei UI" panose="020B0503020204020204" pitchFamily="34" charset="-122"/>
              </a:rPr>
              <a:t>一个债券的面值是￥</a:t>
            </a:r>
            <a:r>
              <a:rPr lang="en-US" altLang="zh-CN" sz="2000" dirty="0">
                <a:solidFill>
                  <a:srgbClr val="FFFF00"/>
                </a:solidFill>
                <a:latin typeface="Microsoft YaHei UI" panose="020B0503020204020204" pitchFamily="34" charset="-122"/>
                <a:ea typeface="Microsoft YaHei UI" panose="020B0503020204020204" pitchFamily="34" charset="-122"/>
              </a:rPr>
              <a:t>1,000</a:t>
            </a:r>
            <a:r>
              <a:rPr lang="zh-CN" altLang="en-US" sz="2000" dirty="0">
                <a:solidFill>
                  <a:srgbClr val="FFFF00"/>
                </a:solidFill>
                <a:latin typeface="Microsoft YaHei UI" panose="020B0503020204020204" pitchFamily="34" charset="-122"/>
                <a:ea typeface="Microsoft YaHei UI" panose="020B0503020204020204" pitchFamily="34" charset="-122"/>
              </a:rPr>
              <a:t>，票面利率是</a:t>
            </a:r>
            <a:r>
              <a:rPr lang="en-US" altLang="zh-CN" sz="2000" dirty="0">
                <a:solidFill>
                  <a:srgbClr val="FFFF00"/>
                </a:solidFill>
                <a:latin typeface="Microsoft YaHei UI" panose="020B0503020204020204" pitchFamily="34" charset="-122"/>
                <a:ea typeface="Microsoft YaHei UI" panose="020B0503020204020204" pitchFamily="34" charset="-122"/>
              </a:rPr>
              <a:t>8%</a:t>
            </a:r>
            <a:r>
              <a:rPr lang="zh-CN" altLang="en-US" sz="2000" dirty="0">
                <a:solidFill>
                  <a:srgbClr val="FFFF00"/>
                </a:solidFill>
                <a:latin typeface="Microsoft YaHei UI" panose="020B0503020204020204" pitchFamily="34" charset="-122"/>
                <a:ea typeface="Microsoft YaHei UI" panose="020B0503020204020204" pitchFamily="34" charset="-122"/>
              </a:rPr>
              <a:t>，每年底付息，期限为</a:t>
            </a:r>
            <a:r>
              <a:rPr lang="en-US" altLang="zh-CN" sz="2000" dirty="0">
                <a:solidFill>
                  <a:srgbClr val="FFFF00"/>
                </a:solidFill>
                <a:latin typeface="Microsoft YaHei UI" panose="020B0503020204020204" pitchFamily="34" charset="-122"/>
                <a:ea typeface="Microsoft YaHei UI" panose="020B0503020204020204" pitchFamily="34" charset="-122"/>
              </a:rPr>
              <a:t>5</a:t>
            </a:r>
            <a:r>
              <a:rPr lang="zh-CN" altLang="en-US" sz="2000" dirty="0">
                <a:solidFill>
                  <a:srgbClr val="FFFF00"/>
                </a:solidFill>
                <a:latin typeface="Microsoft YaHei UI" panose="020B0503020204020204" pitchFamily="34" charset="-122"/>
                <a:ea typeface="Microsoft YaHei UI" panose="020B0503020204020204" pitchFamily="34" charset="-122"/>
              </a:rPr>
              <a:t>年。市场要求的回报率是</a:t>
            </a:r>
            <a:r>
              <a:rPr lang="en-US" altLang="zh-CN" sz="2000" dirty="0">
                <a:solidFill>
                  <a:srgbClr val="FFFF00"/>
                </a:solidFill>
                <a:latin typeface="Microsoft YaHei UI" panose="020B0503020204020204" pitchFamily="34" charset="-122"/>
                <a:ea typeface="Microsoft YaHei UI" panose="020B0503020204020204" pitchFamily="34" charset="-122"/>
              </a:rPr>
              <a:t>10%</a:t>
            </a:r>
            <a:r>
              <a:rPr lang="zh-CN" altLang="en-US" sz="2000" dirty="0">
                <a:solidFill>
                  <a:srgbClr val="FFFF00"/>
                </a:solidFill>
                <a:latin typeface="Microsoft YaHei UI" panose="020B0503020204020204" pitchFamily="34" charset="-122"/>
                <a:ea typeface="Microsoft YaHei UI" panose="020B0503020204020204" pitchFamily="34" charset="-122"/>
              </a:rPr>
              <a:t>。这个债券的市场价值是多少？</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1" y="190500"/>
            <a:ext cx="10834255" cy="712788"/>
          </a:xfrm>
          <a:prstGeom prst="rect">
            <a:avLst/>
          </a:prstGeom>
          <a:noFill/>
          <a:ln>
            <a:noFill/>
          </a:ln>
        </p:spPr>
        <p:txBody>
          <a:bodyPr lIns="91433" tIns="45716" rIns="91433" bIns="45716"/>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lnSpc>
                <a:spcPct val="150000"/>
              </a:lnSpc>
              <a:defRPr/>
            </a:pPr>
            <a:r>
              <a:rPr lang="zh-CN" altLang="en-US" sz="2800" kern="0" dirty="0">
                <a:solidFill>
                  <a:srgbClr val="FFFF00"/>
                </a:solidFill>
                <a:latin typeface="微软雅黑 Light" panose="020B0502040204020203" pitchFamily="34" charset="-122"/>
                <a:ea typeface="微软雅黑 Light" panose="020B0502040204020203" pitchFamily="34" charset="-122"/>
              </a:rPr>
              <a:t>  </a:t>
            </a:r>
            <a:r>
              <a:rPr lang="zh-CN" altLang="en-US" sz="2800" kern="0" dirty="0">
                <a:solidFill>
                  <a:srgbClr val="FFFF00"/>
                </a:solidFill>
                <a:latin typeface="Microsoft YaHei UI" panose="020B0503020204020204" pitchFamily="34" charset="-122"/>
                <a:ea typeface="Microsoft YaHei UI" panose="020B0503020204020204" pitchFamily="34" charset="-122"/>
              </a:rPr>
              <a:t>什么是数字化 </a:t>
            </a:r>
            <a:r>
              <a:rPr lang="en-US" altLang="zh-CN" sz="2800" kern="0" dirty="0">
                <a:solidFill>
                  <a:schemeClr val="tx1"/>
                </a:solidFill>
                <a:latin typeface="Microsoft YaHei UI" panose="020B0503020204020204" pitchFamily="34" charset="-122"/>
                <a:ea typeface="Microsoft YaHei UI" panose="020B0503020204020204" pitchFamily="34" charset="-122"/>
              </a:rPr>
              <a:t>What Is Digitalization </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pic>
        <p:nvPicPr>
          <p:cNvPr id="1044" name="Picture 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673" y="2141822"/>
            <a:ext cx="3249469" cy="2437102"/>
          </a:xfrm>
          <a:prstGeom prst="rect">
            <a:avLst/>
          </a:prstGeom>
          <a:noFill/>
          <a:extLst>
            <a:ext uri="{909E8E84-426E-40DD-AFC4-6F175D3DCCD1}">
              <a14:hiddenFill xmlns:a14="http://schemas.microsoft.com/office/drawing/2010/main">
                <a:solidFill>
                  <a:srgbClr val="FFFFFF"/>
                </a:solidFill>
              </a14:hiddenFill>
            </a:ext>
          </a:extLst>
        </p:spPr>
      </p:pic>
      <p:sp>
        <p:nvSpPr>
          <p:cNvPr id="4" name="文本框 3"/>
          <p:cNvSpPr txBox="1"/>
          <p:nvPr/>
        </p:nvSpPr>
        <p:spPr>
          <a:xfrm>
            <a:off x="1197033" y="4895278"/>
            <a:ext cx="1754909" cy="830997"/>
          </a:xfrm>
          <a:prstGeom prst="rect">
            <a:avLst/>
          </a:prstGeom>
          <a:noFill/>
        </p:spPr>
        <p:txBody>
          <a:bodyPr wrap="square" rtlCol="0">
            <a:spAutoFit/>
          </a:bodyPr>
          <a:lstStyle/>
          <a:p>
            <a:pPr algn="ctr"/>
            <a:r>
              <a:rPr lang="zh-CN" altLang="en-US" sz="2400" dirty="0">
                <a:solidFill>
                  <a:srgbClr val="FFFF00"/>
                </a:solidFill>
                <a:latin typeface="Microsoft YaHei UI" panose="020B0503020204020204" pitchFamily="34" charset="-122"/>
                <a:ea typeface="Microsoft YaHei UI" panose="020B0503020204020204" pitchFamily="34" charset="-122"/>
              </a:rPr>
              <a:t>过去</a:t>
            </a:r>
            <a:endParaRPr lang="en-US" altLang="zh-CN" sz="24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2400" dirty="0">
                <a:latin typeface="Microsoft YaHei UI" panose="020B0503020204020204" pitchFamily="34" charset="-122"/>
                <a:ea typeface="Microsoft YaHei UI" panose="020B0503020204020204" pitchFamily="34" charset="-122"/>
              </a:rPr>
              <a:t>Past</a:t>
            </a:r>
            <a:endParaRPr lang="zh-CN" altLang="en-US" sz="2400" dirty="0">
              <a:latin typeface="Microsoft YaHei UI" panose="020B0503020204020204" pitchFamily="34" charset="-122"/>
              <a:ea typeface="Microsoft YaHei UI" panose="020B0503020204020204" pitchFamily="34" charset="-122"/>
            </a:endParaRPr>
          </a:p>
        </p:txBody>
      </p:sp>
      <p:pic>
        <p:nvPicPr>
          <p:cNvPr id="1046" name="Picture 2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88087" y="2141822"/>
            <a:ext cx="3545520" cy="2437102"/>
          </a:xfrm>
          <a:prstGeom prst="rect">
            <a:avLst/>
          </a:prstGeom>
          <a:noFill/>
          <a:extLst>
            <a:ext uri="{909E8E84-426E-40DD-AFC4-6F175D3DCCD1}">
              <a14:hiddenFill xmlns:a14="http://schemas.microsoft.com/office/drawing/2010/main">
                <a:solidFill>
                  <a:srgbClr val="FFFFFF"/>
                </a:solidFill>
              </a14:hiddenFill>
            </a:ext>
          </a:extLst>
        </p:spPr>
      </p:pic>
      <p:sp>
        <p:nvSpPr>
          <p:cNvPr id="17" name="文本框 16"/>
          <p:cNvSpPr txBox="1"/>
          <p:nvPr/>
        </p:nvSpPr>
        <p:spPr>
          <a:xfrm>
            <a:off x="5050449" y="4899902"/>
            <a:ext cx="1754909" cy="830997"/>
          </a:xfrm>
          <a:prstGeom prst="rect">
            <a:avLst/>
          </a:prstGeom>
          <a:noFill/>
        </p:spPr>
        <p:txBody>
          <a:bodyPr wrap="square" rtlCol="0">
            <a:spAutoFit/>
          </a:bodyPr>
          <a:lstStyle/>
          <a:p>
            <a:pPr algn="ctr"/>
            <a:r>
              <a:rPr lang="zh-CN" altLang="en-US" sz="2400" dirty="0">
                <a:solidFill>
                  <a:srgbClr val="FFFF00"/>
                </a:solidFill>
                <a:latin typeface="Microsoft YaHei UI" panose="020B0503020204020204" pitchFamily="34" charset="-122"/>
                <a:ea typeface="Microsoft YaHei UI" panose="020B0503020204020204" pitchFamily="34" charset="-122"/>
              </a:rPr>
              <a:t>现在</a:t>
            </a:r>
            <a:endParaRPr lang="en-US" altLang="zh-CN" sz="24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2400" dirty="0">
                <a:latin typeface="Microsoft YaHei UI" panose="020B0503020204020204" pitchFamily="34" charset="-122"/>
                <a:ea typeface="Microsoft YaHei UI" panose="020B0503020204020204" pitchFamily="34" charset="-122"/>
              </a:rPr>
              <a:t>Present</a:t>
            </a:r>
            <a:endParaRPr lang="zh-CN" altLang="en-US" sz="2400" dirty="0">
              <a:latin typeface="Microsoft YaHei UI" panose="020B0503020204020204" pitchFamily="34" charset="-122"/>
              <a:ea typeface="Microsoft YaHei UI" panose="020B0503020204020204" pitchFamily="34" charset="-122"/>
            </a:endParaRPr>
          </a:p>
        </p:txBody>
      </p:sp>
      <p:sp>
        <p:nvSpPr>
          <p:cNvPr id="5" name="文本框 4"/>
          <p:cNvSpPr txBox="1"/>
          <p:nvPr/>
        </p:nvSpPr>
        <p:spPr>
          <a:xfrm>
            <a:off x="413672" y="1256145"/>
            <a:ext cx="3249469" cy="677108"/>
          </a:xfrm>
          <a:prstGeom prst="rect">
            <a:avLst/>
          </a:prstGeom>
          <a:noFill/>
        </p:spPr>
        <p:txBody>
          <a:bodyPr wrap="square" rtlCol="0">
            <a:spAutoFit/>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物理匹配，不留痕迹</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dirty="0">
                <a:latin typeface="Microsoft YaHei UI" panose="020B0503020204020204" pitchFamily="34" charset="-122"/>
                <a:ea typeface="Microsoft YaHei UI" panose="020B0503020204020204" pitchFamily="34" charset="-122"/>
              </a:rPr>
              <a:t>Physical Match, No Trail</a:t>
            </a:r>
            <a:endParaRPr lang="zh-CN" altLang="en-US" dirty="0">
              <a:latin typeface="Microsoft YaHei UI" panose="020B0503020204020204" pitchFamily="34" charset="-122"/>
              <a:ea typeface="Microsoft YaHei UI" panose="020B0503020204020204" pitchFamily="34" charset="-122"/>
            </a:endParaRPr>
          </a:p>
        </p:txBody>
      </p:sp>
      <p:sp>
        <p:nvSpPr>
          <p:cNvPr id="20" name="文本框 19"/>
          <p:cNvSpPr txBox="1"/>
          <p:nvPr/>
        </p:nvSpPr>
        <p:spPr>
          <a:xfrm>
            <a:off x="4126805" y="1279241"/>
            <a:ext cx="3545521" cy="677108"/>
          </a:xfrm>
          <a:prstGeom prst="rect">
            <a:avLst/>
          </a:prstGeom>
          <a:noFill/>
        </p:spPr>
        <p:txBody>
          <a:bodyPr wrap="square" rtlCol="0">
            <a:spAutoFit/>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数字匹配，即时跟踪</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dirty="0">
                <a:latin typeface="Microsoft YaHei UI" panose="020B0503020204020204" pitchFamily="34" charset="-122"/>
                <a:ea typeface="Microsoft YaHei UI" panose="020B0503020204020204" pitchFamily="34" charset="-122"/>
              </a:rPr>
              <a:t>Digital Match,  Real-time Trail</a:t>
            </a:r>
            <a:endParaRPr lang="zh-CN" altLang="en-US" dirty="0">
              <a:latin typeface="Microsoft YaHei UI" panose="020B0503020204020204" pitchFamily="34" charset="-122"/>
              <a:ea typeface="Microsoft YaHei UI" panose="020B0503020204020204" pitchFamily="34" charset="-122"/>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76199" y="193964"/>
            <a:ext cx="9585037" cy="665694"/>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普通股的特征 </a:t>
            </a:r>
            <a:r>
              <a:rPr lang="en-US" altLang="zh-CN" sz="2800" kern="0" dirty="0">
                <a:solidFill>
                  <a:schemeClr val="tx1"/>
                </a:solidFill>
                <a:latin typeface="Microsoft YaHei UI" panose="020B0503020204020204" pitchFamily="34" charset="-122"/>
                <a:ea typeface="Microsoft YaHei UI" panose="020B0503020204020204" pitchFamily="34" charset="-122"/>
              </a:rPr>
              <a:t>The Features of Common Stock</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grpSp>
        <p:nvGrpSpPr>
          <p:cNvPr id="6" name="Group 2"/>
          <p:cNvGrpSpPr/>
          <p:nvPr/>
        </p:nvGrpSpPr>
        <p:grpSpPr bwMode="auto">
          <a:xfrm>
            <a:off x="414712" y="1609021"/>
            <a:ext cx="8201892" cy="4138768"/>
            <a:chOff x="442913" y="1114425"/>
            <a:chExt cx="8940800" cy="5168900"/>
          </a:xfrm>
        </p:grpSpPr>
        <p:sp>
          <p:nvSpPr>
            <p:cNvPr id="7" name="Freeform 2"/>
            <p:cNvSpPr/>
            <p:nvPr/>
          </p:nvSpPr>
          <p:spPr bwMode="auto">
            <a:xfrm>
              <a:off x="4930775" y="1116013"/>
              <a:ext cx="4452938" cy="2584450"/>
            </a:xfrm>
            <a:custGeom>
              <a:avLst/>
              <a:gdLst>
                <a:gd name="T0" fmla="*/ 2147483646 w 2537"/>
                <a:gd name="T1" fmla="*/ 0 h 1596"/>
                <a:gd name="T2" fmla="*/ 2147483646 w 2537"/>
                <a:gd name="T3" fmla="*/ 0 h 1596"/>
                <a:gd name="T4" fmla="*/ 2147483646 w 2537"/>
                <a:gd name="T5" fmla="*/ 2147483646 h 1596"/>
                <a:gd name="T6" fmla="*/ 2147483646 w 2537"/>
                <a:gd name="T7" fmla="*/ 2147483646 h 1596"/>
                <a:gd name="T8" fmla="*/ 0 w 2537"/>
                <a:gd name="T9" fmla="*/ 2147483646 h 1596"/>
                <a:gd name="T10" fmla="*/ 0 w 2537"/>
                <a:gd name="T11" fmla="*/ 2147483646 h 1596"/>
                <a:gd name="T12" fmla="*/ 2147483646 w 2537"/>
                <a:gd name="T13" fmla="*/ 0 h 159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537" h="1596">
                  <a:moveTo>
                    <a:pt x="730" y="0"/>
                  </a:moveTo>
                  <a:lnTo>
                    <a:pt x="2537" y="0"/>
                  </a:lnTo>
                  <a:lnTo>
                    <a:pt x="2537" y="1411"/>
                  </a:lnTo>
                  <a:lnTo>
                    <a:pt x="730" y="1411"/>
                  </a:lnTo>
                  <a:lnTo>
                    <a:pt x="0" y="1596"/>
                  </a:lnTo>
                  <a:lnTo>
                    <a:pt x="0" y="1364"/>
                  </a:lnTo>
                  <a:lnTo>
                    <a:pt x="730" y="0"/>
                  </a:lnTo>
                  <a:close/>
                </a:path>
              </a:pathLst>
            </a:custGeom>
            <a:solidFill>
              <a:srgbClr val="002060"/>
            </a:solidFill>
            <a:ln w="9525">
              <a:solidFill>
                <a:schemeClr val="tx2"/>
              </a:solidFill>
              <a:round/>
            </a:ln>
            <a:effectLst>
              <a:outerShdw dist="35921" dir="2700000" algn="ctr" rotWithShape="0">
                <a:schemeClr val="bg2"/>
              </a:outerShdw>
            </a:effectLst>
          </p:spPr>
          <p:txBody>
            <a:bodyPr/>
            <a:lstStyle/>
            <a:p>
              <a:endParaRPr lang="zh-CN" altLang="en-US" dirty="0"/>
            </a:p>
          </p:txBody>
        </p:sp>
        <p:sp>
          <p:nvSpPr>
            <p:cNvPr id="8" name="Freeform 3"/>
            <p:cNvSpPr/>
            <p:nvPr/>
          </p:nvSpPr>
          <p:spPr bwMode="auto">
            <a:xfrm flipH="1">
              <a:off x="442913" y="1114425"/>
              <a:ext cx="4451350" cy="2584450"/>
            </a:xfrm>
            <a:custGeom>
              <a:avLst/>
              <a:gdLst>
                <a:gd name="T0" fmla="*/ 2147483646 w 2537"/>
                <a:gd name="T1" fmla="*/ 0 h 1596"/>
                <a:gd name="T2" fmla="*/ 2147483646 w 2537"/>
                <a:gd name="T3" fmla="*/ 0 h 1596"/>
                <a:gd name="T4" fmla="*/ 2147483646 w 2537"/>
                <a:gd name="T5" fmla="*/ 2147483646 h 1596"/>
                <a:gd name="T6" fmla="*/ 2147483646 w 2537"/>
                <a:gd name="T7" fmla="*/ 2147483646 h 1596"/>
                <a:gd name="T8" fmla="*/ 0 w 2537"/>
                <a:gd name="T9" fmla="*/ 2147483646 h 1596"/>
                <a:gd name="T10" fmla="*/ 0 w 2537"/>
                <a:gd name="T11" fmla="*/ 2147483646 h 1596"/>
                <a:gd name="T12" fmla="*/ 2147483646 w 2537"/>
                <a:gd name="T13" fmla="*/ 0 h 159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537" h="1596">
                  <a:moveTo>
                    <a:pt x="730" y="0"/>
                  </a:moveTo>
                  <a:lnTo>
                    <a:pt x="2537" y="0"/>
                  </a:lnTo>
                  <a:lnTo>
                    <a:pt x="2537" y="1411"/>
                  </a:lnTo>
                  <a:lnTo>
                    <a:pt x="730" y="1411"/>
                  </a:lnTo>
                  <a:lnTo>
                    <a:pt x="0" y="1596"/>
                  </a:lnTo>
                  <a:lnTo>
                    <a:pt x="0" y="1364"/>
                  </a:lnTo>
                  <a:lnTo>
                    <a:pt x="730" y="0"/>
                  </a:lnTo>
                  <a:close/>
                </a:path>
              </a:pathLst>
            </a:custGeom>
            <a:solidFill>
              <a:srgbClr val="002060"/>
            </a:solidFill>
            <a:ln w="9525">
              <a:solidFill>
                <a:schemeClr val="tx2"/>
              </a:solidFill>
              <a:round/>
            </a:ln>
            <a:effectLst>
              <a:outerShdw dist="35921" dir="2700000" algn="ctr" rotWithShape="0">
                <a:schemeClr val="bg2"/>
              </a:outerShdw>
            </a:effectLst>
          </p:spPr>
          <p:txBody>
            <a:bodyPr/>
            <a:lstStyle/>
            <a:p>
              <a:endParaRPr lang="zh-CN" altLang="en-US" dirty="0"/>
            </a:p>
          </p:txBody>
        </p:sp>
        <p:sp>
          <p:nvSpPr>
            <p:cNvPr id="9" name="Freeform 4"/>
            <p:cNvSpPr/>
            <p:nvPr/>
          </p:nvSpPr>
          <p:spPr bwMode="auto">
            <a:xfrm flipV="1">
              <a:off x="4930775" y="3697288"/>
              <a:ext cx="4452938" cy="2586037"/>
            </a:xfrm>
            <a:custGeom>
              <a:avLst/>
              <a:gdLst>
                <a:gd name="T0" fmla="*/ 2147483646 w 2537"/>
                <a:gd name="T1" fmla="*/ 0 h 1596"/>
                <a:gd name="T2" fmla="*/ 2147483646 w 2537"/>
                <a:gd name="T3" fmla="*/ 0 h 1596"/>
                <a:gd name="T4" fmla="*/ 2147483646 w 2537"/>
                <a:gd name="T5" fmla="*/ 2147483646 h 1596"/>
                <a:gd name="T6" fmla="*/ 2147483646 w 2537"/>
                <a:gd name="T7" fmla="*/ 2147483646 h 1596"/>
                <a:gd name="T8" fmla="*/ 0 w 2537"/>
                <a:gd name="T9" fmla="*/ 2147483646 h 1596"/>
                <a:gd name="T10" fmla="*/ 0 w 2537"/>
                <a:gd name="T11" fmla="*/ 2147483646 h 1596"/>
                <a:gd name="T12" fmla="*/ 2147483646 w 2537"/>
                <a:gd name="T13" fmla="*/ 0 h 159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537" h="1596">
                  <a:moveTo>
                    <a:pt x="730" y="0"/>
                  </a:moveTo>
                  <a:lnTo>
                    <a:pt x="2537" y="0"/>
                  </a:lnTo>
                  <a:lnTo>
                    <a:pt x="2537" y="1411"/>
                  </a:lnTo>
                  <a:lnTo>
                    <a:pt x="730" y="1411"/>
                  </a:lnTo>
                  <a:lnTo>
                    <a:pt x="0" y="1596"/>
                  </a:lnTo>
                  <a:lnTo>
                    <a:pt x="0" y="1364"/>
                  </a:lnTo>
                  <a:lnTo>
                    <a:pt x="730" y="0"/>
                  </a:lnTo>
                  <a:close/>
                </a:path>
              </a:pathLst>
            </a:custGeom>
            <a:solidFill>
              <a:srgbClr val="002060"/>
            </a:solidFill>
            <a:ln w="9525">
              <a:solidFill>
                <a:schemeClr val="tx2"/>
              </a:solidFill>
              <a:round/>
            </a:ln>
            <a:effectLst>
              <a:outerShdw dist="35921" dir="2700000" algn="ctr" rotWithShape="0">
                <a:schemeClr val="bg2"/>
              </a:outerShdw>
            </a:effectLst>
          </p:spPr>
          <p:txBody>
            <a:bodyPr/>
            <a:lstStyle/>
            <a:p>
              <a:endParaRPr lang="zh-CN" altLang="en-US"/>
            </a:p>
          </p:txBody>
        </p:sp>
        <p:sp>
          <p:nvSpPr>
            <p:cNvPr id="10" name="Freeform 5"/>
            <p:cNvSpPr/>
            <p:nvPr/>
          </p:nvSpPr>
          <p:spPr bwMode="auto">
            <a:xfrm flipH="1" flipV="1">
              <a:off x="442913" y="3697288"/>
              <a:ext cx="4451350" cy="2586037"/>
            </a:xfrm>
            <a:custGeom>
              <a:avLst/>
              <a:gdLst>
                <a:gd name="T0" fmla="*/ 2147483646 w 2537"/>
                <a:gd name="T1" fmla="*/ 0 h 1596"/>
                <a:gd name="T2" fmla="*/ 2147483646 w 2537"/>
                <a:gd name="T3" fmla="*/ 0 h 1596"/>
                <a:gd name="T4" fmla="*/ 2147483646 w 2537"/>
                <a:gd name="T5" fmla="*/ 2147483646 h 1596"/>
                <a:gd name="T6" fmla="*/ 2147483646 w 2537"/>
                <a:gd name="T7" fmla="*/ 2147483646 h 1596"/>
                <a:gd name="T8" fmla="*/ 0 w 2537"/>
                <a:gd name="T9" fmla="*/ 2147483646 h 1596"/>
                <a:gd name="T10" fmla="*/ 0 w 2537"/>
                <a:gd name="T11" fmla="*/ 2147483646 h 1596"/>
                <a:gd name="T12" fmla="*/ 2147483646 w 2537"/>
                <a:gd name="T13" fmla="*/ 0 h 159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537" h="1596">
                  <a:moveTo>
                    <a:pt x="730" y="0"/>
                  </a:moveTo>
                  <a:lnTo>
                    <a:pt x="2537" y="0"/>
                  </a:lnTo>
                  <a:lnTo>
                    <a:pt x="2537" y="1411"/>
                  </a:lnTo>
                  <a:lnTo>
                    <a:pt x="730" y="1411"/>
                  </a:lnTo>
                  <a:lnTo>
                    <a:pt x="0" y="1596"/>
                  </a:lnTo>
                  <a:lnTo>
                    <a:pt x="0" y="1364"/>
                  </a:lnTo>
                  <a:lnTo>
                    <a:pt x="730" y="0"/>
                  </a:lnTo>
                  <a:close/>
                </a:path>
              </a:pathLst>
            </a:custGeom>
            <a:solidFill>
              <a:srgbClr val="002060"/>
            </a:solidFill>
            <a:ln w="9525">
              <a:solidFill>
                <a:schemeClr val="tx2"/>
              </a:solidFill>
              <a:round/>
            </a:ln>
            <a:effectLst>
              <a:outerShdw dist="35921" dir="2700000" algn="ctr" rotWithShape="0">
                <a:schemeClr val="bg2"/>
              </a:outerShdw>
            </a:effectLst>
          </p:spPr>
          <p:txBody>
            <a:bodyPr/>
            <a:lstStyle/>
            <a:p>
              <a:endParaRPr lang="zh-CN" altLang="en-US"/>
            </a:p>
          </p:txBody>
        </p:sp>
        <p:sp>
          <p:nvSpPr>
            <p:cNvPr id="11" name="Oval 7"/>
            <p:cNvSpPr>
              <a:spLocks noChangeArrowheads="1"/>
            </p:cNvSpPr>
            <p:nvPr/>
          </p:nvSpPr>
          <p:spPr bwMode="blackWhite">
            <a:xfrm>
              <a:off x="4057650" y="3055938"/>
              <a:ext cx="1712913" cy="1285875"/>
            </a:xfrm>
            <a:prstGeom prst="ellipse">
              <a:avLst/>
            </a:prstGeom>
            <a:solidFill>
              <a:schemeClr val="accent2"/>
            </a:solidFill>
            <a:ln w="9525">
              <a:solidFill>
                <a:schemeClr val="tx1"/>
              </a:solidFill>
              <a:round/>
            </a:ln>
            <a:effectLst>
              <a:outerShdw dist="25400" dir="5400000" algn="ctr" rotWithShape="0">
                <a:schemeClr val="bg2"/>
              </a:outerShdw>
            </a:effectLst>
          </p:spPr>
          <p:txBody>
            <a:bodyPr wrap="none"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spcBef>
                  <a:spcPct val="0"/>
                </a:spcBef>
                <a:buFontTx/>
                <a:buNone/>
              </a:pPr>
              <a:endParaRPr lang="zh-CN" altLang="en-US" sz="1600">
                <a:latin typeface="Arial" panose="020B0604020202020204" pitchFamily="34" charset="0"/>
                <a:cs typeface="华文楷体" panose="02010600040101010101" pitchFamily="2" charset="-122"/>
              </a:endParaRPr>
            </a:p>
          </p:txBody>
        </p:sp>
        <p:sp>
          <p:nvSpPr>
            <p:cNvPr id="12" name="Rectangle 9"/>
            <p:cNvSpPr>
              <a:spLocks noChangeArrowheads="1"/>
            </p:cNvSpPr>
            <p:nvPr/>
          </p:nvSpPr>
          <p:spPr bwMode="auto">
            <a:xfrm>
              <a:off x="854358" y="1359004"/>
              <a:ext cx="2597754" cy="1407686"/>
            </a:xfrm>
            <a:prstGeom prst="rect">
              <a:avLst/>
            </a:prstGeom>
            <a:noFill/>
            <a:ln>
              <a:noFill/>
            </a:ln>
          </p:spPr>
          <p:txBody>
            <a:bodyPr wrap="square" lIns="0" tIns="0" rIns="0" bIns="0">
              <a:spAutoFit/>
            </a:bodyPr>
            <a:lstStyle>
              <a:lvl1pPr marL="168275" indent="-168275" algn="l" eaLnBrk="0" hangingPunct="0">
                <a:spcBef>
                  <a:spcPct val="20000"/>
                </a:spcBef>
                <a:buClr>
                  <a:schemeClr val="tx2"/>
                </a:buClr>
                <a:buFont typeface="Wingdings" panose="05000000000000000000" pitchFamily="2" charset="2"/>
                <a:buChar char="§"/>
                <a:defRPr sz="2000">
                  <a:solidFill>
                    <a:schemeClr val="tx1"/>
                  </a:solidFill>
                  <a:latin typeface="华文楷体"/>
                  <a:ea typeface="华文楷体"/>
                  <a:cs typeface="华文楷体"/>
                </a:defRPr>
              </a:lvl1pPr>
              <a:lvl2pPr marL="742950" indent="-285750" algn="l" eaLnBrk="0" hangingPunct="0">
                <a:spcBef>
                  <a:spcPct val="20000"/>
                </a:spcBef>
                <a:buClr>
                  <a:schemeClr val="tx1"/>
                </a:buClr>
                <a:buFont typeface="Arial" panose="020B0604020202020204" pitchFamily="34" charset="0"/>
                <a:buChar char="–"/>
                <a:defRPr>
                  <a:solidFill>
                    <a:schemeClr val="tx1"/>
                  </a:solidFill>
                  <a:latin typeface="华文楷体"/>
                  <a:ea typeface="华文楷体"/>
                  <a:cs typeface="华文楷体"/>
                </a:defRPr>
              </a:lvl2pPr>
              <a:lvl3pPr marL="1143000" indent="-228600" algn="l" eaLnBrk="0" hangingPunct="0">
                <a:spcBef>
                  <a:spcPct val="20000"/>
                </a:spcBef>
                <a:buClr>
                  <a:schemeClr val="tx2"/>
                </a:buClr>
                <a:buFont typeface="Wingdings" panose="05000000000000000000" pitchFamily="2" charset="2"/>
                <a:buChar char="§"/>
                <a:defRPr sz="1600">
                  <a:solidFill>
                    <a:schemeClr val="tx1"/>
                  </a:solidFill>
                  <a:latin typeface="华文楷体"/>
                  <a:ea typeface="华文楷体"/>
                  <a:cs typeface="华文楷体"/>
                </a:defRPr>
              </a:lvl3pPr>
              <a:lvl4pPr marL="1600200" indent="-228600" algn="l" eaLnBrk="0" hangingPunct="0">
                <a:spcBef>
                  <a:spcPct val="20000"/>
                </a:spcBef>
                <a:buClr>
                  <a:schemeClr val="tx1"/>
                </a:buClr>
                <a:buFont typeface="Arial" panose="020B0604020202020204" pitchFamily="34" charset="0"/>
                <a:buChar char="–"/>
                <a:defRPr sz="1400">
                  <a:solidFill>
                    <a:schemeClr val="tx1"/>
                  </a:solidFill>
                  <a:latin typeface="华文楷体"/>
                  <a:ea typeface="华文楷体"/>
                  <a:cs typeface="华文楷体"/>
                </a:defRPr>
              </a:lvl4pPr>
              <a:lvl5pPr marL="2057400" indent="-228600" algn="l" eaLnBrk="0" hangingPunct="0">
                <a:spcBef>
                  <a:spcPct val="20000"/>
                </a:spcBef>
                <a:buClr>
                  <a:schemeClr val="tx2"/>
                </a:buClr>
                <a:buFont typeface="Wingdings" panose="05000000000000000000" pitchFamily="2" charset="2"/>
                <a:buChar char="§"/>
                <a:defRPr sz="1200">
                  <a:solidFill>
                    <a:schemeClr val="tx1"/>
                  </a:solidFill>
                  <a:latin typeface="华文楷体"/>
                  <a:ea typeface="华文楷体"/>
                  <a:cs typeface="华文楷体"/>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9pPr>
            </a:lstStyle>
            <a:p>
              <a:pPr marL="0" indent="0" eaLnBrk="1" hangingPunct="1">
                <a:lnSpc>
                  <a:spcPct val="150000"/>
                </a:lnSpc>
                <a:buFont typeface="Wingdings" panose="05000000000000000000" pitchFamily="2" charset="2"/>
                <a:buNone/>
                <a:defRPr/>
              </a:pPr>
              <a:r>
                <a:rPr lang="zh-CN" altLang="en-US" dirty="0">
                  <a:solidFill>
                    <a:srgbClr val="FFFF00"/>
                  </a:solidFill>
                  <a:latin typeface="Microsoft YaHei UI" panose="020B0503020204020204" pitchFamily="34" charset="-122"/>
                  <a:ea typeface="Microsoft YaHei UI" panose="020B0503020204020204" pitchFamily="34" charset="-122"/>
                </a:rPr>
                <a:t>流通在外的股票数</a:t>
              </a:r>
              <a:endParaRPr lang="en-US" altLang="zh-CN" dirty="0">
                <a:solidFill>
                  <a:srgbClr val="FFFF00"/>
                </a:solidFill>
                <a:latin typeface="Microsoft YaHei UI" panose="020B0503020204020204" pitchFamily="34" charset="-122"/>
                <a:ea typeface="Microsoft YaHei UI" panose="020B0503020204020204" pitchFamily="34" charset="-122"/>
              </a:endParaRPr>
            </a:p>
            <a:p>
              <a:pPr marL="0" indent="0" eaLnBrk="1" hangingPunct="1">
                <a:buFont typeface="Wingdings" panose="05000000000000000000" pitchFamily="2" charset="2"/>
                <a:buNone/>
                <a:defRPr/>
              </a:pPr>
              <a:r>
                <a:rPr lang="en-US" altLang="zh-CN" dirty="0">
                  <a:latin typeface="Microsoft YaHei UI" panose="020B0503020204020204" pitchFamily="34" charset="-122"/>
                  <a:ea typeface="Microsoft YaHei UI" panose="020B0503020204020204" pitchFamily="34" charset="-122"/>
                </a:rPr>
                <a:t>Number of Outstanding Share</a:t>
              </a:r>
              <a:endParaRPr lang="en-US" altLang="ko-KR" dirty="0">
                <a:latin typeface="Microsoft YaHei UI" panose="020B0503020204020204" pitchFamily="34" charset="-122"/>
                <a:ea typeface="Microsoft YaHei UI" panose="020B0503020204020204" pitchFamily="34" charset="-122"/>
              </a:endParaRPr>
            </a:p>
          </p:txBody>
        </p:sp>
        <p:sp>
          <p:nvSpPr>
            <p:cNvPr id="14" name="Rectangle 11"/>
            <p:cNvSpPr>
              <a:spLocks noChangeArrowheads="1"/>
            </p:cNvSpPr>
            <p:nvPr/>
          </p:nvSpPr>
          <p:spPr bwMode="auto">
            <a:xfrm>
              <a:off x="6229735" y="1519415"/>
              <a:ext cx="2999887" cy="837003"/>
            </a:xfrm>
            <a:prstGeom prst="rect">
              <a:avLst/>
            </a:prstGeom>
            <a:noFill/>
            <a:ln>
              <a:noFill/>
            </a:ln>
          </p:spPr>
          <p:txBody>
            <a:bodyPr lIns="0" tIns="0" rIns="0" bIns="0">
              <a:spAutoFit/>
            </a:bodyPr>
            <a:lstStyle>
              <a:lvl1pPr marL="168275" indent="-168275" algn="l" eaLnBrk="0" hangingPunct="0">
                <a:spcBef>
                  <a:spcPct val="20000"/>
                </a:spcBef>
                <a:buClr>
                  <a:schemeClr val="tx2"/>
                </a:buClr>
                <a:buFont typeface="Wingdings" panose="05000000000000000000" pitchFamily="2" charset="2"/>
                <a:buChar char="§"/>
                <a:defRPr sz="2000">
                  <a:solidFill>
                    <a:schemeClr val="tx1"/>
                  </a:solidFill>
                  <a:latin typeface="华文楷体"/>
                  <a:ea typeface="华文楷体"/>
                  <a:cs typeface="华文楷体"/>
                </a:defRPr>
              </a:lvl1pPr>
              <a:lvl2pPr marL="742950" indent="-285750" algn="l" eaLnBrk="0" hangingPunct="0">
                <a:spcBef>
                  <a:spcPct val="20000"/>
                </a:spcBef>
                <a:buClr>
                  <a:schemeClr val="tx1"/>
                </a:buClr>
                <a:buFont typeface="Arial" panose="020B0604020202020204" pitchFamily="34" charset="0"/>
                <a:buChar char="–"/>
                <a:defRPr>
                  <a:solidFill>
                    <a:schemeClr val="tx1"/>
                  </a:solidFill>
                  <a:latin typeface="华文楷体"/>
                  <a:ea typeface="华文楷体"/>
                  <a:cs typeface="华文楷体"/>
                </a:defRPr>
              </a:lvl2pPr>
              <a:lvl3pPr marL="1143000" indent="-228600" algn="l" eaLnBrk="0" hangingPunct="0">
                <a:spcBef>
                  <a:spcPct val="20000"/>
                </a:spcBef>
                <a:buClr>
                  <a:schemeClr val="tx2"/>
                </a:buClr>
                <a:buFont typeface="Wingdings" panose="05000000000000000000" pitchFamily="2" charset="2"/>
                <a:buChar char="§"/>
                <a:defRPr sz="1600">
                  <a:solidFill>
                    <a:schemeClr val="tx1"/>
                  </a:solidFill>
                  <a:latin typeface="华文楷体"/>
                  <a:ea typeface="华文楷体"/>
                  <a:cs typeface="华文楷体"/>
                </a:defRPr>
              </a:lvl3pPr>
              <a:lvl4pPr marL="1600200" indent="-228600" algn="l" eaLnBrk="0" hangingPunct="0">
                <a:spcBef>
                  <a:spcPct val="20000"/>
                </a:spcBef>
                <a:buClr>
                  <a:schemeClr val="tx1"/>
                </a:buClr>
                <a:buFont typeface="Arial" panose="020B0604020202020204" pitchFamily="34" charset="0"/>
                <a:buChar char="–"/>
                <a:defRPr sz="1400">
                  <a:solidFill>
                    <a:schemeClr val="tx1"/>
                  </a:solidFill>
                  <a:latin typeface="华文楷体"/>
                  <a:ea typeface="华文楷体"/>
                  <a:cs typeface="华文楷体"/>
                </a:defRPr>
              </a:lvl4pPr>
              <a:lvl5pPr marL="2057400" indent="-228600" algn="l" eaLnBrk="0" hangingPunct="0">
                <a:spcBef>
                  <a:spcPct val="20000"/>
                </a:spcBef>
                <a:buClr>
                  <a:schemeClr val="tx2"/>
                </a:buClr>
                <a:buFont typeface="Wingdings" panose="05000000000000000000" pitchFamily="2" charset="2"/>
                <a:buChar char="§"/>
                <a:defRPr sz="1200">
                  <a:solidFill>
                    <a:schemeClr val="tx1"/>
                  </a:solidFill>
                  <a:latin typeface="华文楷体"/>
                  <a:ea typeface="华文楷体"/>
                  <a:cs typeface="华文楷体"/>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9pPr>
            </a:lstStyle>
            <a:p>
              <a:pPr marL="0" indent="0" algn="ctr" eaLnBrk="1" hangingPunct="1">
                <a:buFont typeface="Wingdings" panose="05000000000000000000" pitchFamily="2" charset="2"/>
                <a:buNone/>
                <a:defRPr/>
              </a:pPr>
              <a:r>
                <a:rPr lang="zh-CN" altLang="en-US" dirty="0">
                  <a:solidFill>
                    <a:srgbClr val="FFFF00"/>
                  </a:solidFill>
                  <a:latin typeface="Microsoft YaHei UI" panose="020B0503020204020204" pitchFamily="34" charset="-122"/>
                  <a:ea typeface="Microsoft YaHei UI" panose="020B0503020204020204" pitchFamily="34" charset="-122"/>
                </a:rPr>
                <a:t>股票的市值</a:t>
              </a:r>
              <a:r>
                <a:rPr lang="en-US" altLang="ko-KR" dirty="0">
                  <a:solidFill>
                    <a:srgbClr val="FFFF00"/>
                  </a:solidFill>
                  <a:latin typeface="Microsoft YaHei UI" panose="020B0503020204020204" pitchFamily="34" charset="-122"/>
                  <a:ea typeface="Microsoft YaHei UI" panose="020B0503020204020204" pitchFamily="34" charset="-122"/>
                </a:rPr>
                <a:t> </a:t>
              </a:r>
            </a:p>
            <a:p>
              <a:pPr marL="0" indent="0" algn="ctr" eaLnBrk="1" hangingPunct="1">
                <a:buFont typeface="Wingdings" panose="05000000000000000000" pitchFamily="2" charset="2"/>
                <a:buNone/>
                <a:defRPr/>
              </a:pPr>
              <a:r>
                <a:rPr lang="en-US" altLang="ko-KR" dirty="0">
                  <a:latin typeface="Microsoft YaHei UI" panose="020B0503020204020204" pitchFamily="34" charset="-122"/>
                  <a:ea typeface="Microsoft YaHei UI" panose="020B0503020204020204" pitchFamily="34" charset="-122"/>
                </a:rPr>
                <a:t>Market Value </a:t>
              </a:r>
            </a:p>
          </p:txBody>
        </p:sp>
        <p:sp>
          <p:nvSpPr>
            <p:cNvPr id="15" name="Rectangle 13"/>
            <p:cNvSpPr>
              <a:spLocks noChangeArrowheads="1"/>
            </p:cNvSpPr>
            <p:nvPr/>
          </p:nvSpPr>
          <p:spPr bwMode="auto">
            <a:xfrm>
              <a:off x="1017466" y="4578003"/>
              <a:ext cx="2267959" cy="847531"/>
            </a:xfrm>
            <a:prstGeom prst="rect">
              <a:avLst/>
            </a:prstGeom>
            <a:noFill/>
            <a:ln>
              <a:noFill/>
            </a:ln>
          </p:spPr>
          <p:txBody>
            <a:bodyPr wrap="square" lIns="0" tIns="0" rIns="0" bIns="0">
              <a:spAutoFit/>
            </a:bodyPr>
            <a:lstStyle>
              <a:lvl1pPr marL="168275" indent="-168275" algn="l" eaLnBrk="0" hangingPunct="0">
                <a:spcBef>
                  <a:spcPct val="20000"/>
                </a:spcBef>
                <a:buClr>
                  <a:schemeClr val="tx2"/>
                </a:buClr>
                <a:buFont typeface="Wingdings" panose="05000000000000000000" pitchFamily="2" charset="2"/>
                <a:buChar char="§"/>
                <a:defRPr sz="2000">
                  <a:solidFill>
                    <a:schemeClr val="tx1"/>
                  </a:solidFill>
                  <a:latin typeface="华文楷体"/>
                  <a:ea typeface="华文楷体"/>
                  <a:cs typeface="华文楷体"/>
                </a:defRPr>
              </a:lvl1pPr>
              <a:lvl2pPr marL="742950" indent="-285750" algn="l" eaLnBrk="0" hangingPunct="0">
                <a:spcBef>
                  <a:spcPct val="20000"/>
                </a:spcBef>
                <a:buClr>
                  <a:schemeClr val="tx1"/>
                </a:buClr>
                <a:buFont typeface="Arial" panose="020B0604020202020204" pitchFamily="34" charset="0"/>
                <a:buChar char="–"/>
                <a:defRPr>
                  <a:solidFill>
                    <a:schemeClr val="tx1"/>
                  </a:solidFill>
                  <a:latin typeface="华文楷体"/>
                  <a:ea typeface="华文楷体"/>
                  <a:cs typeface="华文楷体"/>
                </a:defRPr>
              </a:lvl2pPr>
              <a:lvl3pPr marL="1143000" indent="-228600" algn="l" eaLnBrk="0" hangingPunct="0">
                <a:spcBef>
                  <a:spcPct val="20000"/>
                </a:spcBef>
                <a:buClr>
                  <a:schemeClr val="tx2"/>
                </a:buClr>
                <a:buFont typeface="Wingdings" panose="05000000000000000000" pitchFamily="2" charset="2"/>
                <a:buChar char="§"/>
                <a:defRPr sz="1600">
                  <a:solidFill>
                    <a:schemeClr val="tx1"/>
                  </a:solidFill>
                  <a:latin typeface="华文楷体"/>
                  <a:ea typeface="华文楷体"/>
                  <a:cs typeface="华文楷体"/>
                </a:defRPr>
              </a:lvl3pPr>
              <a:lvl4pPr marL="1600200" indent="-228600" algn="l" eaLnBrk="0" hangingPunct="0">
                <a:spcBef>
                  <a:spcPct val="20000"/>
                </a:spcBef>
                <a:buClr>
                  <a:schemeClr val="tx1"/>
                </a:buClr>
                <a:buFont typeface="Arial" panose="020B0604020202020204" pitchFamily="34" charset="0"/>
                <a:buChar char="–"/>
                <a:defRPr sz="1400">
                  <a:solidFill>
                    <a:schemeClr val="tx1"/>
                  </a:solidFill>
                  <a:latin typeface="华文楷体"/>
                  <a:ea typeface="华文楷体"/>
                  <a:cs typeface="华文楷体"/>
                </a:defRPr>
              </a:lvl4pPr>
              <a:lvl5pPr marL="2057400" indent="-228600" algn="l" eaLnBrk="0" hangingPunct="0">
                <a:spcBef>
                  <a:spcPct val="20000"/>
                </a:spcBef>
                <a:buClr>
                  <a:schemeClr val="tx2"/>
                </a:buClr>
                <a:buFont typeface="Wingdings" panose="05000000000000000000" pitchFamily="2" charset="2"/>
                <a:buChar char="§"/>
                <a:defRPr sz="1200">
                  <a:solidFill>
                    <a:schemeClr val="tx1"/>
                  </a:solidFill>
                  <a:latin typeface="华文楷体"/>
                  <a:ea typeface="华文楷体"/>
                  <a:cs typeface="华文楷体"/>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9pPr>
            </a:lstStyle>
            <a:p>
              <a:pPr marL="0" indent="0" algn="ctr" eaLnBrk="1" hangingPunct="1">
                <a:buFont typeface="Wingdings" panose="05000000000000000000" pitchFamily="2" charset="2"/>
                <a:buNone/>
                <a:defRPr/>
              </a:pPr>
              <a:r>
                <a:rPr lang="zh-CN" altLang="en-US" dirty="0">
                  <a:solidFill>
                    <a:srgbClr val="FFFF00"/>
                  </a:solidFill>
                  <a:latin typeface="Microsoft YaHei UI" panose="020B0503020204020204" pitchFamily="34" charset="-122"/>
                  <a:ea typeface="Microsoft YaHei UI" panose="020B0503020204020204" pitchFamily="34" charset="-122"/>
                </a:rPr>
                <a:t>投票权</a:t>
              </a:r>
              <a:endParaRPr lang="en-US" altLang="zh-CN" dirty="0">
                <a:solidFill>
                  <a:srgbClr val="FFFF00"/>
                </a:solidFill>
                <a:latin typeface="Microsoft YaHei UI" panose="020B0503020204020204" pitchFamily="34" charset="-122"/>
                <a:ea typeface="Microsoft YaHei UI" panose="020B0503020204020204" pitchFamily="34" charset="-122"/>
              </a:endParaRPr>
            </a:p>
            <a:p>
              <a:pPr marL="0" indent="0" algn="ctr" eaLnBrk="1" hangingPunct="1">
                <a:buFont typeface="Wingdings" panose="05000000000000000000" pitchFamily="2" charset="2"/>
                <a:buNone/>
                <a:defRPr/>
              </a:pPr>
              <a:r>
                <a:rPr lang="en-US" altLang="ko-KR" dirty="0">
                  <a:latin typeface="Microsoft YaHei UI" panose="020B0503020204020204" pitchFamily="34" charset="-122"/>
                  <a:ea typeface="Microsoft YaHei UI" panose="020B0503020204020204" pitchFamily="34" charset="-122"/>
                </a:rPr>
                <a:t>Voting Right </a:t>
              </a:r>
            </a:p>
          </p:txBody>
        </p:sp>
      </p:grpSp>
      <p:sp>
        <p:nvSpPr>
          <p:cNvPr id="19" name="Rectangle 21"/>
          <p:cNvSpPr>
            <a:spLocks noChangeArrowheads="1"/>
          </p:cNvSpPr>
          <p:nvPr/>
        </p:nvSpPr>
        <p:spPr bwMode="auto">
          <a:xfrm>
            <a:off x="5771798" y="4325381"/>
            <a:ext cx="2364510" cy="677108"/>
          </a:xfrm>
          <a:prstGeom prst="rect">
            <a:avLst/>
          </a:prstGeom>
          <a:noFill/>
          <a:ln>
            <a:noFill/>
          </a:ln>
        </p:spPr>
        <p:txBody>
          <a:bodyPr wrap="square" lIns="0" tIns="0" rIns="0" bIns="0">
            <a:spAutoFit/>
          </a:bodyPr>
          <a:lstStyle>
            <a:lvl1pPr marL="168275" indent="-168275" algn="l" eaLnBrk="0" hangingPunct="0">
              <a:spcBef>
                <a:spcPct val="20000"/>
              </a:spcBef>
              <a:buClr>
                <a:schemeClr val="tx2"/>
              </a:buClr>
              <a:buFont typeface="Wingdings" panose="05000000000000000000" pitchFamily="2" charset="2"/>
              <a:buChar char="§"/>
              <a:defRPr sz="2000">
                <a:solidFill>
                  <a:schemeClr val="tx1"/>
                </a:solidFill>
                <a:latin typeface="华文楷体"/>
                <a:ea typeface="华文楷体"/>
                <a:cs typeface="华文楷体"/>
              </a:defRPr>
            </a:lvl1pPr>
            <a:lvl2pPr marL="742950" indent="-285750" algn="l" eaLnBrk="0" hangingPunct="0">
              <a:spcBef>
                <a:spcPct val="20000"/>
              </a:spcBef>
              <a:buClr>
                <a:schemeClr val="tx1"/>
              </a:buClr>
              <a:buFont typeface="Arial" panose="020B0604020202020204" pitchFamily="34" charset="0"/>
              <a:buChar char="–"/>
              <a:defRPr>
                <a:solidFill>
                  <a:schemeClr val="tx1"/>
                </a:solidFill>
                <a:latin typeface="华文楷体"/>
                <a:ea typeface="华文楷体"/>
                <a:cs typeface="华文楷体"/>
              </a:defRPr>
            </a:lvl2pPr>
            <a:lvl3pPr marL="1143000" indent="-228600" algn="l" eaLnBrk="0" hangingPunct="0">
              <a:spcBef>
                <a:spcPct val="20000"/>
              </a:spcBef>
              <a:buClr>
                <a:schemeClr val="tx2"/>
              </a:buClr>
              <a:buFont typeface="Wingdings" panose="05000000000000000000" pitchFamily="2" charset="2"/>
              <a:buChar char="§"/>
              <a:defRPr sz="1600">
                <a:solidFill>
                  <a:schemeClr val="tx1"/>
                </a:solidFill>
                <a:latin typeface="华文楷体"/>
                <a:ea typeface="华文楷体"/>
                <a:cs typeface="华文楷体"/>
              </a:defRPr>
            </a:lvl3pPr>
            <a:lvl4pPr marL="1600200" indent="-228600" algn="l" eaLnBrk="0" hangingPunct="0">
              <a:spcBef>
                <a:spcPct val="20000"/>
              </a:spcBef>
              <a:buClr>
                <a:schemeClr val="tx1"/>
              </a:buClr>
              <a:buFont typeface="Arial" panose="020B0604020202020204" pitchFamily="34" charset="0"/>
              <a:buChar char="–"/>
              <a:defRPr sz="1400">
                <a:solidFill>
                  <a:schemeClr val="tx1"/>
                </a:solidFill>
                <a:latin typeface="华文楷体"/>
                <a:ea typeface="华文楷体"/>
                <a:cs typeface="华文楷体"/>
              </a:defRPr>
            </a:lvl4pPr>
            <a:lvl5pPr marL="2057400" indent="-228600" algn="l" eaLnBrk="0" hangingPunct="0">
              <a:spcBef>
                <a:spcPct val="20000"/>
              </a:spcBef>
              <a:buClr>
                <a:schemeClr val="tx2"/>
              </a:buClr>
              <a:buFont typeface="Wingdings" panose="05000000000000000000" pitchFamily="2" charset="2"/>
              <a:buChar char="§"/>
              <a:defRPr sz="1200">
                <a:solidFill>
                  <a:schemeClr val="tx1"/>
                </a:solidFill>
                <a:latin typeface="华文楷体"/>
                <a:ea typeface="华文楷体"/>
                <a:cs typeface="华文楷体"/>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a:ea typeface="华文楷体"/>
                <a:cs typeface="华文楷体"/>
              </a:defRPr>
            </a:lvl9pPr>
          </a:lstStyle>
          <a:p>
            <a:pPr marL="0" indent="0" algn="ctr" eaLnBrk="1" hangingPunct="1">
              <a:buFont typeface="Wingdings" panose="05000000000000000000" pitchFamily="2" charset="2"/>
              <a:buNone/>
              <a:defRPr/>
            </a:pPr>
            <a:r>
              <a:rPr lang="zh-CN" altLang="en-US" dirty="0">
                <a:solidFill>
                  <a:srgbClr val="FFFF00"/>
                </a:solidFill>
                <a:latin typeface="Microsoft YaHei UI" panose="020B0503020204020204" pitchFamily="34" charset="-122"/>
                <a:ea typeface="Microsoft YaHei UI" panose="020B0503020204020204" pitchFamily="34" charset="-122"/>
              </a:rPr>
              <a:t>优先股购权</a:t>
            </a:r>
            <a:endParaRPr lang="en-US" altLang="zh-CN" dirty="0">
              <a:solidFill>
                <a:srgbClr val="FFFF00"/>
              </a:solidFill>
              <a:latin typeface="Microsoft YaHei UI" panose="020B0503020204020204" pitchFamily="34" charset="-122"/>
              <a:ea typeface="Microsoft YaHei UI" panose="020B0503020204020204" pitchFamily="34" charset="-122"/>
            </a:endParaRPr>
          </a:p>
          <a:p>
            <a:pPr marL="0" indent="0" algn="ctr" eaLnBrk="1" hangingPunct="1">
              <a:buNone/>
              <a:defRPr/>
            </a:pPr>
            <a:r>
              <a:rPr lang="en-US" altLang="zh-CN" dirty="0">
                <a:latin typeface="Microsoft YaHei UI" panose="020B0503020204020204" pitchFamily="34" charset="-122"/>
                <a:ea typeface="Microsoft YaHei UI" panose="020B0503020204020204" pitchFamily="34" charset="-122"/>
              </a:rPr>
              <a:t>Preemptive Right </a:t>
            </a:r>
            <a:r>
              <a:rPr lang="en-US" altLang="ko-KR" dirty="0">
                <a:latin typeface="Microsoft YaHei UI" panose="020B0503020204020204" pitchFamily="34" charset="-122"/>
                <a:ea typeface="Microsoft YaHei UI" panose="020B0503020204020204" pitchFamily="34" charset="-122"/>
              </a:rPr>
              <a:t>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76199" y="193963"/>
            <a:ext cx="9585037" cy="1006763"/>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普通股的估值 </a:t>
            </a:r>
            <a:r>
              <a:rPr lang="en-US" altLang="zh-CN" sz="2800" kern="0" dirty="0">
                <a:solidFill>
                  <a:srgbClr val="FFFF00"/>
                </a:solidFill>
                <a:latin typeface="Microsoft YaHei UI" panose="020B0503020204020204" pitchFamily="34" charset="-122"/>
                <a:ea typeface="Microsoft YaHei UI" panose="020B0503020204020204" pitchFamily="34" charset="-122"/>
              </a:rPr>
              <a:t>–</a:t>
            </a:r>
            <a:r>
              <a:rPr lang="zh-CN" altLang="en-US" sz="2800" kern="0" dirty="0">
                <a:solidFill>
                  <a:srgbClr val="FFFF00"/>
                </a:solidFill>
                <a:latin typeface="Microsoft YaHei UI" panose="020B0503020204020204" pitchFamily="34" charset="-122"/>
                <a:ea typeface="Microsoft YaHei UI" panose="020B0503020204020204" pitchFamily="34" charset="-122"/>
              </a:rPr>
              <a:t> 折现现金流法</a:t>
            </a:r>
            <a:endParaRPr lang="en-US" altLang="zh-CN" sz="2800" kern="0" dirty="0">
              <a:solidFill>
                <a:srgbClr val="FFFF00"/>
              </a:solidFill>
              <a:latin typeface="Microsoft YaHei UI" panose="020B0503020204020204" pitchFamily="34" charset="-122"/>
              <a:ea typeface="Microsoft YaHei UI" panose="020B0503020204020204" pitchFamily="34" charset="-122"/>
            </a:endParaRPr>
          </a:p>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a:t>
            </a:r>
            <a:r>
              <a:rPr lang="en-US" altLang="zh-CN" sz="2800" kern="0" dirty="0">
                <a:solidFill>
                  <a:schemeClr val="tx1"/>
                </a:solidFill>
                <a:latin typeface="Microsoft YaHei UI" panose="020B0503020204020204" pitchFamily="34" charset="-122"/>
                <a:ea typeface="Microsoft YaHei UI" panose="020B0503020204020204" pitchFamily="34" charset="-122"/>
              </a:rPr>
              <a:t>Valuation of Common Stock – Discounted Cash Flow</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sp>
        <p:nvSpPr>
          <p:cNvPr id="2" name="文本框 1"/>
          <p:cNvSpPr txBox="1"/>
          <p:nvPr/>
        </p:nvSpPr>
        <p:spPr>
          <a:xfrm>
            <a:off x="394394" y="1343901"/>
            <a:ext cx="8294254" cy="5116914"/>
          </a:xfrm>
          <a:prstGeom prst="rect">
            <a:avLst/>
          </a:prstGeom>
          <a:noFill/>
        </p:spPr>
        <p:txBody>
          <a:bodyPr wrap="square" rtlCol="0">
            <a:spAutoFit/>
          </a:bodyPr>
          <a:lstStyle/>
          <a:p>
            <a:pPr>
              <a:lnSpc>
                <a:spcPct val="150000"/>
              </a:lnSpc>
            </a:pPr>
            <a:r>
              <a:rPr lang="zh-CN" altLang="en-US" sz="2000" dirty="0">
                <a:solidFill>
                  <a:srgbClr val="FFFF00"/>
                </a:solidFill>
                <a:latin typeface="Microsoft YaHei UI" panose="020B0503020204020204" pitchFamily="34" charset="-122"/>
                <a:ea typeface="Microsoft YaHei UI" panose="020B0503020204020204" pitchFamily="34" charset="-122"/>
              </a:rPr>
              <a:t>案例一</a:t>
            </a:r>
            <a:endParaRPr lang="en-US" altLang="zh-CN" sz="2000" dirty="0">
              <a:latin typeface="Microsoft YaHei UI" panose="020B0503020204020204" pitchFamily="34" charset="-122"/>
              <a:ea typeface="Microsoft YaHei UI" panose="020B0503020204020204" pitchFamily="34" charset="-122"/>
            </a:endParaRPr>
          </a:p>
          <a:p>
            <a:pPr>
              <a:lnSpc>
                <a:spcPct val="150000"/>
              </a:lnSpc>
            </a:pPr>
            <a:r>
              <a:rPr lang="zh-CN" altLang="en-US" sz="2000" dirty="0">
                <a:solidFill>
                  <a:srgbClr val="FFFF00"/>
                </a:solidFill>
                <a:latin typeface="Microsoft YaHei UI" panose="020B0503020204020204" pitchFamily="34" charset="-122"/>
                <a:ea typeface="Microsoft YaHei UI" panose="020B0503020204020204" pitchFamily="34" charset="-122"/>
              </a:rPr>
              <a:t>财务分析师估计</a:t>
            </a:r>
            <a:r>
              <a:rPr lang="en-US" altLang="zh-CN" sz="2000" dirty="0">
                <a:solidFill>
                  <a:srgbClr val="FFFF00"/>
                </a:solidFill>
                <a:latin typeface="Microsoft YaHei UI" panose="020B0503020204020204" pitchFamily="34" charset="-122"/>
                <a:ea typeface="Microsoft YaHei UI" panose="020B0503020204020204" pitchFamily="34" charset="-122"/>
              </a:rPr>
              <a:t>A</a:t>
            </a:r>
            <a:r>
              <a:rPr lang="zh-CN" altLang="en-US" sz="2000" dirty="0">
                <a:solidFill>
                  <a:srgbClr val="FFFF00"/>
                </a:solidFill>
                <a:latin typeface="Microsoft YaHei UI" panose="020B0503020204020204" pitchFamily="34" charset="-122"/>
                <a:ea typeface="Microsoft YaHei UI" panose="020B0503020204020204" pitchFamily="34" charset="-122"/>
              </a:rPr>
              <a:t>股票未来每年支付现金股利￥</a:t>
            </a:r>
            <a:r>
              <a:rPr lang="en-US" altLang="zh-CN" sz="2000" dirty="0">
                <a:solidFill>
                  <a:srgbClr val="FFFF00"/>
                </a:solidFill>
                <a:latin typeface="Microsoft YaHei UI" panose="020B0503020204020204" pitchFamily="34" charset="-122"/>
                <a:ea typeface="Microsoft YaHei UI" panose="020B0503020204020204" pitchFamily="34" charset="-122"/>
              </a:rPr>
              <a:t>10/</a:t>
            </a:r>
            <a:r>
              <a:rPr lang="zh-CN" altLang="en-US" sz="2000" dirty="0">
                <a:solidFill>
                  <a:srgbClr val="FFFF00"/>
                </a:solidFill>
                <a:latin typeface="Microsoft YaHei UI" panose="020B0503020204020204" pitchFamily="34" charset="-122"/>
                <a:ea typeface="Microsoft YaHei UI" panose="020B0503020204020204" pitchFamily="34" charset="-122"/>
              </a:rPr>
              <a:t>股，市场要求的回报率是</a:t>
            </a:r>
            <a:r>
              <a:rPr lang="en-US" altLang="zh-CN" sz="2000" dirty="0">
                <a:solidFill>
                  <a:srgbClr val="FFFF00"/>
                </a:solidFill>
                <a:latin typeface="Microsoft YaHei UI" panose="020B0503020204020204" pitchFamily="34" charset="-122"/>
                <a:ea typeface="Microsoft YaHei UI" panose="020B0503020204020204" pitchFamily="34" charset="-122"/>
              </a:rPr>
              <a:t>20%</a:t>
            </a:r>
            <a:r>
              <a:rPr lang="zh-CN" altLang="en-US" sz="2000" dirty="0">
                <a:solidFill>
                  <a:srgbClr val="FFFF00"/>
                </a:solidFill>
                <a:latin typeface="Microsoft YaHei UI" panose="020B0503020204020204" pitchFamily="34" charset="-122"/>
                <a:ea typeface="Microsoft YaHei UI" panose="020B0503020204020204" pitchFamily="34" charset="-122"/>
              </a:rPr>
              <a:t>。</a:t>
            </a:r>
            <a:r>
              <a:rPr lang="en-US" altLang="zh-CN" sz="2000" dirty="0">
                <a:solidFill>
                  <a:srgbClr val="FFFF00"/>
                </a:solidFill>
                <a:latin typeface="Microsoft YaHei UI" panose="020B0503020204020204" pitchFamily="34" charset="-122"/>
                <a:ea typeface="Microsoft YaHei UI" panose="020B0503020204020204" pitchFamily="34" charset="-122"/>
              </a:rPr>
              <a:t>A</a:t>
            </a:r>
            <a:r>
              <a:rPr lang="zh-CN" altLang="en-US" sz="2000" dirty="0">
                <a:solidFill>
                  <a:srgbClr val="FFFF00"/>
                </a:solidFill>
                <a:latin typeface="Microsoft YaHei UI" panose="020B0503020204020204" pitchFamily="34" charset="-122"/>
                <a:ea typeface="Microsoft YaHei UI" panose="020B0503020204020204" pitchFamily="34" charset="-122"/>
              </a:rPr>
              <a:t>股票的估值是多少？</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nSpc>
                <a:spcPct val="150000"/>
              </a:lnSpc>
            </a:pPr>
            <a:r>
              <a:rPr lang="zh-CN" altLang="en-US" sz="2000" dirty="0">
                <a:solidFill>
                  <a:srgbClr val="FFFF00"/>
                </a:solidFill>
                <a:latin typeface="Microsoft YaHei UI" panose="020B0503020204020204" pitchFamily="34" charset="-122"/>
                <a:ea typeface="Microsoft YaHei UI" panose="020B0503020204020204" pitchFamily="34" charset="-122"/>
              </a:rPr>
              <a:t>股票的估值 </a:t>
            </a:r>
            <a:r>
              <a:rPr lang="en-US" altLang="zh-CN" sz="2000" dirty="0">
                <a:solidFill>
                  <a:srgbClr val="FFFF00"/>
                </a:solidFill>
                <a:latin typeface="Microsoft YaHei UI" panose="020B0503020204020204" pitchFamily="34" charset="-122"/>
                <a:ea typeface="Microsoft YaHei UI" panose="020B0503020204020204" pitchFamily="34" charset="-122"/>
              </a:rPr>
              <a:t>= </a:t>
            </a:r>
            <a:r>
              <a:rPr lang="zh-CN" altLang="en-US" sz="2000" dirty="0">
                <a:solidFill>
                  <a:srgbClr val="FFFF00"/>
                </a:solidFill>
                <a:latin typeface="Microsoft YaHei UI" panose="020B0503020204020204" pitchFamily="34" charset="-122"/>
                <a:ea typeface="Microsoft YaHei UI" panose="020B0503020204020204" pitchFamily="34" charset="-122"/>
              </a:rPr>
              <a:t>每年的股利</a:t>
            </a:r>
            <a:r>
              <a:rPr lang="en-US" altLang="zh-CN" sz="2000" dirty="0">
                <a:solidFill>
                  <a:srgbClr val="FFFF00"/>
                </a:solidFill>
                <a:latin typeface="Microsoft YaHei UI" panose="020B0503020204020204" pitchFamily="34" charset="-122"/>
                <a:ea typeface="Microsoft YaHei UI" panose="020B0503020204020204" pitchFamily="34" charset="-122"/>
              </a:rPr>
              <a:t>/</a:t>
            </a:r>
            <a:r>
              <a:rPr lang="zh-CN" altLang="en-US" sz="2000" dirty="0">
                <a:solidFill>
                  <a:srgbClr val="FFFF00"/>
                </a:solidFill>
                <a:latin typeface="Microsoft YaHei UI" panose="020B0503020204020204" pitchFamily="34" charset="-122"/>
                <a:ea typeface="Microsoft YaHei UI" panose="020B0503020204020204" pitchFamily="34" charset="-122"/>
              </a:rPr>
              <a:t>要求的回报率 </a:t>
            </a:r>
            <a:r>
              <a:rPr lang="en-US" altLang="zh-CN" sz="2000" dirty="0">
                <a:solidFill>
                  <a:srgbClr val="FFFF00"/>
                </a:solidFill>
                <a:latin typeface="Microsoft YaHei UI" panose="020B0503020204020204" pitchFamily="34" charset="-122"/>
                <a:ea typeface="Microsoft YaHei UI" panose="020B0503020204020204" pitchFamily="34" charset="-122"/>
              </a:rPr>
              <a:t>= </a:t>
            </a:r>
            <a:r>
              <a:rPr lang="zh-CN" altLang="en-US" sz="2000" dirty="0">
                <a:solidFill>
                  <a:srgbClr val="FFFF00"/>
                </a:solidFill>
                <a:latin typeface="Microsoft YaHei UI" panose="020B0503020204020204" pitchFamily="34" charset="-122"/>
                <a:ea typeface="Microsoft YaHei UI" panose="020B0503020204020204" pitchFamily="34" charset="-122"/>
              </a:rPr>
              <a:t>￥</a:t>
            </a:r>
            <a:r>
              <a:rPr lang="en-US" altLang="zh-CN" sz="2000" dirty="0">
                <a:solidFill>
                  <a:srgbClr val="FFFF00"/>
                </a:solidFill>
                <a:latin typeface="Microsoft YaHei UI" panose="020B0503020204020204" pitchFamily="34" charset="-122"/>
                <a:ea typeface="Microsoft YaHei UI" panose="020B0503020204020204" pitchFamily="34" charset="-122"/>
              </a:rPr>
              <a:t>10/20% = </a:t>
            </a:r>
            <a:r>
              <a:rPr lang="zh-CN" altLang="en-US" sz="2000" dirty="0">
                <a:solidFill>
                  <a:srgbClr val="FFFF00"/>
                </a:solidFill>
                <a:latin typeface="Microsoft YaHei UI" panose="020B0503020204020204" pitchFamily="34" charset="-122"/>
                <a:ea typeface="Microsoft YaHei UI" panose="020B0503020204020204" pitchFamily="34" charset="-122"/>
              </a:rPr>
              <a:t>￥</a:t>
            </a:r>
            <a:r>
              <a:rPr lang="en-US" altLang="zh-CN" sz="2000" dirty="0">
                <a:solidFill>
                  <a:srgbClr val="FFFF00"/>
                </a:solidFill>
                <a:latin typeface="Microsoft YaHei UI" panose="020B0503020204020204" pitchFamily="34" charset="-122"/>
                <a:ea typeface="Microsoft YaHei UI" panose="020B0503020204020204" pitchFamily="34" charset="-122"/>
              </a:rPr>
              <a:t>50</a:t>
            </a:r>
          </a:p>
          <a:p>
            <a:pPr>
              <a:lnSpc>
                <a:spcPct val="150000"/>
              </a:lnSpc>
            </a:pPr>
            <a:r>
              <a:rPr lang="en-US" altLang="zh-CN" sz="2000" dirty="0">
                <a:latin typeface="Microsoft YaHei UI" panose="020B0503020204020204" pitchFamily="34" charset="-122"/>
                <a:ea typeface="Microsoft YaHei UI" panose="020B0503020204020204" pitchFamily="34" charset="-122"/>
              </a:rPr>
              <a:t>Case One</a:t>
            </a:r>
          </a:p>
          <a:p>
            <a:pPr>
              <a:lnSpc>
                <a:spcPct val="150000"/>
              </a:lnSpc>
            </a:pPr>
            <a:r>
              <a:rPr lang="en-US" altLang="zh-CN" sz="2000" dirty="0">
                <a:latin typeface="Microsoft YaHei UI" panose="020B0503020204020204" pitchFamily="34" charset="-122"/>
                <a:ea typeface="Microsoft YaHei UI" panose="020B0503020204020204" pitchFamily="34" charset="-122"/>
              </a:rPr>
              <a:t>Financial Analyst estimate that Stock A will pay cash dividend </a:t>
            </a:r>
            <a:r>
              <a:rPr lang="zh-CN" altLang="en-US" sz="2000" dirty="0">
                <a:latin typeface="Microsoft YaHei UI" panose="020B0503020204020204" pitchFamily="34" charset="-122"/>
                <a:ea typeface="Microsoft YaHei UI" panose="020B0503020204020204" pitchFamily="34" charset="-122"/>
              </a:rPr>
              <a:t>￥</a:t>
            </a:r>
            <a:r>
              <a:rPr lang="en-US" altLang="zh-CN" sz="2000" dirty="0">
                <a:latin typeface="Microsoft YaHei UI" panose="020B0503020204020204" pitchFamily="34" charset="-122"/>
                <a:ea typeface="Microsoft YaHei UI" panose="020B0503020204020204" pitchFamily="34" charset="-122"/>
              </a:rPr>
              <a:t>10 every year</a:t>
            </a:r>
            <a:r>
              <a:rPr lang="zh-CN" altLang="en-US" sz="2000" dirty="0">
                <a:latin typeface="Microsoft YaHei UI" panose="020B0503020204020204" pitchFamily="34" charset="-122"/>
                <a:ea typeface="Microsoft YaHei UI" panose="020B0503020204020204" pitchFamily="34" charset="-122"/>
              </a:rPr>
              <a:t> </a:t>
            </a:r>
            <a:r>
              <a:rPr lang="en-US" altLang="zh-CN" sz="2000" dirty="0">
                <a:latin typeface="Microsoft YaHei UI" panose="020B0503020204020204" pitchFamily="34" charset="-122"/>
                <a:ea typeface="Microsoft YaHei UI" panose="020B0503020204020204" pitchFamily="34" charset="-122"/>
              </a:rPr>
              <a:t>in the future. The required rate of return in market is 20%. What is the value of this stock?</a:t>
            </a:r>
          </a:p>
          <a:p>
            <a:pPr>
              <a:lnSpc>
                <a:spcPct val="150000"/>
              </a:lnSpc>
            </a:pPr>
            <a:r>
              <a:rPr lang="en-US" altLang="zh-CN" sz="2000" dirty="0">
                <a:latin typeface="Microsoft YaHei UI" panose="020B0503020204020204" pitchFamily="34" charset="-122"/>
                <a:ea typeface="Microsoft YaHei UI" panose="020B0503020204020204" pitchFamily="34" charset="-122"/>
              </a:rPr>
              <a:t>Value of stock</a:t>
            </a:r>
            <a:r>
              <a:rPr lang="zh-CN" altLang="en-US" sz="2000" dirty="0">
                <a:latin typeface="Microsoft YaHei UI" panose="020B0503020204020204" pitchFamily="34" charset="-122"/>
                <a:ea typeface="Microsoft YaHei UI" panose="020B0503020204020204" pitchFamily="34" charset="-122"/>
              </a:rPr>
              <a:t> </a:t>
            </a:r>
            <a:r>
              <a:rPr lang="en-US" altLang="zh-CN" sz="2000" dirty="0">
                <a:latin typeface="Microsoft YaHei UI" panose="020B0503020204020204" pitchFamily="34" charset="-122"/>
                <a:ea typeface="Microsoft YaHei UI" panose="020B0503020204020204" pitchFamily="34" charset="-122"/>
              </a:rPr>
              <a:t>= yearly dividend/required rate of return = </a:t>
            </a:r>
            <a:r>
              <a:rPr lang="zh-CN" altLang="en-US" sz="2000" dirty="0">
                <a:latin typeface="Microsoft YaHei UI" panose="020B0503020204020204" pitchFamily="34" charset="-122"/>
                <a:ea typeface="Microsoft YaHei UI" panose="020B0503020204020204" pitchFamily="34" charset="-122"/>
              </a:rPr>
              <a:t>￥</a:t>
            </a:r>
            <a:r>
              <a:rPr lang="en-US" altLang="zh-CN" sz="2000" dirty="0">
                <a:latin typeface="Microsoft YaHei UI" panose="020B0503020204020204" pitchFamily="34" charset="-122"/>
                <a:ea typeface="Microsoft YaHei UI" panose="020B0503020204020204" pitchFamily="34" charset="-122"/>
              </a:rPr>
              <a:t>10/20%=</a:t>
            </a:r>
            <a:r>
              <a:rPr lang="zh-CN" altLang="en-US" sz="2000" dirty="0">
                <a:latin typeface="Microsoft YaHei UI" panose="020B0503020204020204" pitchFamily="34" charset="-122"/>
                <a:ea typeface="Microsoft YaHei UI" panose="020B0503020204020204" pitchFamily="34" charset="-122"/>
              </a:rPr>
              <a:t>￥</a:t>
            </a:r>
            <a:r>
              <a:rPr lang="en-US" altLang="zh-CN" sz="2000" dirty="0">
                <a:latin typeface="Microsoft YaHei UI" panose="020B0503020204020204" pitchFamily="34" charset="-122"/>
                <a:ea typeface="Microsoft YaHei UI" panose="020B0503020204020204" pitchFamily="34" charset="-122"/>
              </a:rPr>
              <a:t>50</a:t>
            </a:r>
          </a:p>
          <a:p>
            <a:pPr>
              <a:lnSpc>
                <a:spcPct val="150000"/>
              </a:lnSpc>
            </a:pPr>
            <a:endParaRPr lang="zh-CN" altLang="en-US" sz="2000" dirty="0">
              <a:latin typeface="Microsoft YaHei UI" panose="020B0503020204020204" pitchFamily="34" charset="-122"/>
              <a:ea typeface="Microsoft YaHei UI" panose="020B0503020204020204" pitchFamily="34" charset="-122"/>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76199" y="193963"/>
            <a:ext cx="9585037" cy="1006763"/>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普通股的估值 </a:t>
            </a:r>
            <a:r>
              <a:rPr lang="en-US" altLang="zh-CN" sz="2800" kern="0" dirty="0">
                <a:solidFill>
                  <a:srgbClr val="FFFF00"/>
                </a:solidFill>
                <a:latin typeface="Microsoft YaHei UI" panose="020B0503020204020204" pitchFamily="34" charset="-122"/>
                <a:ea typeface="Microsoft YaHei UI" panose="020B0503020204020204" pitchFamily="34" charset="-122"/>
              </a:rPr>
              <a:t>–</a:t>
            </a:r>
            <a:r>
              <a:rPr lang="zh-CN" altLang="en-US" sz="2800" kern="0" dirty="0">
                <a:solidFill>
                  <a:srgbClr val="FFFF00"/>
                </a:solidFill>
                <a:latin typeface="Microsoft YaHei UI" panose="020B0503020204020204" pitchFamily="34" charset="-122"/>
                <a:ea typeface="Microsoft YaHei UI" panose="020B0503020204020204" pitchFamily="34" charset="-122"/>
              </a:rPr>
              <a:t> 折现现金流法</a:t>
            </a:r>
            <a:endParaRPr lang="en-US" altLang="zh-CN" sz="2800" kern="0" dirty="0">
              <a:solidFill>
                <a:srgbClr val="FFFF00"/>
              </a:solidFill>
              <a:latin typeface="Microsoft YaHei UI" panose="020B0503020204020204" pitchFamily="34" charset="-122"/>
              <a:ea typeface="Microsoft YaHei UI" panose="020B0503020204020204" pitchFamily="34" charset="-122"/>
            </a:endParaRPr>
          </a:p>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a:t>
            </a:r>
            <a:r>
              <a:rPr lang="en-US" altLang="zh-CN" sz="2800" kern="0" dirty="0">
                <a:solidFill>
                  <a:schemeClr val="tx1"/>
                </a:solidFill>
                <a:latin typeface="Microsoft YaHei UI" panose="020B0503020204020204" pitchFamily="34" charset="-122"/>
                <a:ea typeface="Microsoft YaHei UI" panose="020B0503020204020204" pitchFamily="34" charset="-122"/>
              </a:rPr>
              <a:t>Valuation of Common Stock – Discounted Cash Flow</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sp>
        <p:nvSpPr>
          <p:cNvPr id="2" name="文本框 1"/>
          <p:cNvSpPr txBox="1"/>
          <p:nvPr/>
        </p:nvSpPr>
        <p:spPr>
          <a:xfrm>
            <a:off x="384234" y="1272781"/>
            <a:ext cx="8294254" cy="4975849"/>
          </a:xfrm>
          <a:prstGeom prst="rect">
            <a:avLst/>
          </a:prstGeom>
          <a:noFill/>
        </p:spPr>
        <p:txBody>
          <a:bodyPr wrap="square" rtlCol="0">
            <a:spAutoFit/>
          </a:bodyPr>
          <a:lstStyle/>
          <a:p>
            <a:pPr>
              <a:lnSpc>
                <a:spcPts val="3200"/>
              </a:lnSpc>
            </a:pPr>
            <a:r>
              <a:rPr lang="zh-CN" altLang="en-US" sz="2000" dirty="0">
                <a:solidFill>
                  <a:srgbClr val="FFFF00"/>
                </a:solidFill>
                <a:latin typeface="Microsoft YaHei UI" panose="020B0503020204020204" pitchFamily="34" charset="-122"/>
                <a:ea typeface="Microsoft YaHei UI" panose="020B0503020204020204" pitchFamily="34" charset="-122"/>
              </a:rPr>
              <a:t>案例二</a:t>
            </a:r>
            <a:endParaRPr lang="en-US" altLang="zh-CN" sz="2000" dirty="0">
              <a:latin typeface="Microsoft YaHei UI" panose="020B0503020204020204" pitchFamily="34" charset="-122"/>
              <a:ea typeface="Microsoft YaHei UI" panose="020B0503020204020204" pitchFamily="34" charset="-122"/>
            </a:endParaRPr>
          </a:p>
          <a:p>
            <a:pPr>
              <a:lnSpc>
                <a:spcPts val="3200"/>
              </a:lnSpc>
            </a:pPr>
            <a:r>
              <a:rPr lang="zh-CN" altLang="en-US" sz="2000" dirty="0">
                <a:solidFill>
                  <a:srgbClr val="FFFF00"/>
                </a:solidFill>
                <a:latin typeface="Microsoft YaHei UI" panose="020B0503020204020204" pitchFamily="34" charset="-122"/>
                <a:ea typeface="Microsoft YaHei UI" panose="020B0503020204020204" pitchFamily="34" charset="-122"/>
              </a:rPr>
              <a:t>财务分析师估计</a:t>
            </a:r>
            <a:r>
              <a:rPr lang="en-US" altLang="zh-CN" sz="2000" dirty="0">
                <a:solidFill>
                  <a:srgbClr val="FFFF00"/>
                </a:solidFill>
                <a:latin typeface="Microsoft YaHei UI" panose="020B0503020204020204" pitchFamily="34" charset="-122"/>
                <a:ea typeface="Microsoft YaHei UI" panose="020B0503020204020204" pitchFamily="34" charset="-122"/>
              </a:rPr>
              <a:t>A</a:t>
            </a:r>
            <a:r>
              <a:rPr lang="zh-CN" altLang="en-US" sz="2000" dirty="0">
                <a:solidFill>
                  <a:srgbClr val="FFFF00"/>
                </a:solidFill>
                <a:latin typeface="Microsoft YaHei UI" panose="020B0503020204020204" pitchFamily="34" charset="-122"/>
                <a:ea typeface="Microsoft YaHei UI" panose="020B0503020204020204" pitchFamily="34" charset="-122"/>
              </a:rPr>
              <a:t>股票在第一年末支付现金股利￥</a:t>
            </a:r>
            <a:r>
              <a:rPr lang="en-US" altLang="zh-CN" sz="2000" dirty="0">
                <a:solidFill>
                  <a:srgbClr val="FFFF00"/>
                </a:solidFill>
                <a:latin typeface="Microsoft YaHei UI" panose="020B0503020204020204" pitchFamily="34" charset="-122"/>
                <a:ea typeface="Microsoft YaHei UI" panose="020B0503020204020204" pitchFamily="34" charset="-122"/>
              </a:rPr>
              <a:t>10/</a:t>
            </a:r>
            <a:r>
              <a:rPr lang="zh-CN" altLang="en-US" sz="2000" dirty="0">
                <a:solidFill>
                  <a:srgbClr val="FFFF00"/>
                </a:solidFill>
                <a:latin typeface="Microsoft YaHei UI" panose="020B0503020204020204" pitchFamily="34" charset="-122"/>
                <a:ea typeface="Microsoft YaHei UI" panose="020B0503020204020204" pitchFamily="34" charset="-122"/>
              </a:rPr>
              <a:t>股，以后每年支付的现金股利市场将以</a:t>
            </a:r>
            <a:r>
              <a:rPr lang="en-US" altLang="zh-CN" sz="2000" dirty="0">
                <a:solidFill>
                  <a:srgbClr val="FFFF00"/>
                </a:solidFill>
                <a:latin typeface="Microsoft YaHei UI" panose="020B0503020204020204" pitchFamily="34" charset="-122"/>
                <a:ea typeface="Microsoft YaHei UI" panose="020B0503020204020204" pitchFamily="34" charset="-122"/>
              </a:rPr>
              <a:t>5%</a:t>
            </a:r>
            <a:r>
              <a:rPr lang="zh-CN" altLang="en-US" sz="2000" dirty="0">
                <a:solidFill>
                  <a:srgbClr val="FFFF00"/>
                </a:solidFill>
                <a:latin typeface="Microsoft YaHei UI" panose="020B0503020204020204" pitchFamily="34" charset="-122"/>
                <a:ea typeface="Microsoft YaHei UI" panose="020B0503020204020204" pitchFamily="34" charset="-122"/>
              </a:rPr>
              <a:t>的比例增长。市场要求的回报率是</a:t>
            </a:r>
            <a:r>
              <a:rPr lang="en-US" altLang="zh-CN" sz="2000" dirty="0">
                <a:solidFill>
                  <a:srgbClr val="FFFF00"/>
                </a:solidFill>
                <a:latin typeface="Microsoft YaHei UI" panose="020B0503020204020204" pitchFamily="34" charset="-122"/>
                <a:ea typeface="Microsoft YaHei UI" panose="020B0503020204020204" pitchFamily="34" charset="-122"/>
              </a:rPr>
              <a:t>20%</a:t>
            </a:r>
            <a:r>
              <a:rPr lang="zh-CN" altLang="en-US" sz="2000" dirty="0">
                <a:solidFill>
                  <a:srgbClr val="FFFF00"/>
                </a:solidFill>
                <a:latin typeface="Microsoft YaHei UI" panose="020B0503020204020204" pitchFamily="34" charset="-122"/>
                <a:ea typeface="Microsoft YaHei UI" panose="020B0503020204020204" pitchFamily="34" charset="-122"/>
              </a:rPr>
              <a:t>。</a:t>
            </a:r>
            <a:r>
              <a:rPr lang="en-US" altLang="zh-CN" sz="2000" dirty="0">
                <a:solidFill>
                  <a:srgbClr val="FFFF00"/>
                </a:solidFill>
                <a:latin typeface="Microsoft YaHei UI" panose="020B0503020204020204" pitchFamily="34" charset="-122"/>
                <a:ea typeface="Microsoft YaHei UI" panose="020B0503020204020204" pitchFamily="34" charset="-122"/>
              </a:rPr>
              <a:t>A</a:t>
            </a:r>
            <a:r>
              <a:rPr lang="zh-CN" altLang="en-US" sz="2000" dirty="0">
                <a:solidFill>
                  <a:srgbClr val="FFFF00"/>
                </a:solidFill>
                <a:latin typeface="Microsoft YaHei UI" panose="020B0503020204020204" pitchFamily="34" charset="-122"/>
                <a:ea typeface="Microsoft YaHei UI" panose="020B0503020204020204" pitchFamily="34" charset="-122"/>
              </a:rPr>
              <a:t>股票的估值是多少？</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nSpc>
                <a:spcPts val="3200"/>
              </a:lnSpc>
            </a:pPr>
            <a:r>
              <a:rPr lang="zh-CN" altLang="en-US" sz="2000" dirty="0">
                <a:solidFill>
                  <a:srgbClr val="FFFF00"/>
                </a:solidFill>
                <a:latin typeface="Microsoft YaHei UI" panose="020B0503020204020204" pitchFamily="34" charset="-122"/>
                <a:ea typeface="Microsoft YaHei UI" panose="020B0503020204020204" pitchFamily="34" charset="-122"/>
              </a:rPr>
              <a:t>股票的估值 </a:t>
            </a:r>
            <a:r>
              <a:rPr lang="en-US" altLang="zh-CN" sz="2000" dirty="0">
                <a:solidFill>
                  <a:srgbClr val="FFFF00"/>
                </a:solidFill>
                <a:latin typeface="Microsoft YaHei UI" panose="020B0503020204020204" pitchFamily="34" charset="-122"/>
                <a:ea typeface="Microsoft YaHei UI" panose="020B0503020204020204" pitchFamily="34" charset="-122"/>
              </a:rPr>
              <a:t>= </a:t>
            </a:r>
            <a:r>
              <a:rPr lang="zh-CN" altLang="en-US" sz="2000" dirty="0">
                <a:solidFill>
                  <a:srgbClr val="FFFF00"/>
                </a:solidFill>
                <a:latin typeface="Microsoft YaHei UI" panose="020B0503020204020204" pitchFamily="34" charset="-122"/>
                <a:ea typeface="Microsoft YaHei UI" panose="020B0503020204020204" pitchFamily="34" charset="-122"/>
              </a:rPr>
              <a:t>每年的股利</a:t>
            </a:r>
            <a:r>
              <a:rPr lang="en-US" altLang="zh-CN" sz="2000" dirty="0">
                <a:solidFill>
                  <a:srgbClr val="FFFF00"/>
                </a:solidFill>
                <a:latin typeface="Microsoft YaHei UI" panose="020B0503020204020204" pitchFamily="34" charset="-122"/>
                <a:ea typeface="Microsoft YaHei UI" panose="020B0503020204020204" pitchFamily="34" charset="-122"/>
              </a:rPr>
              <a:t>/</a:t>
            </a:r>
            <a:r>
              <a:rPr lang="zh-CN" altLang="en-US" sz="2000" dirty="0">
                <a:solidFill>
                  <a:srgbClr val="FFFF00"/>
                </a:solidFill>
                <a:latin typeface="Microsoft YaHei UI" panose="020B0503020204020204" pitchFamily="34" charset="-122"/>
                <a:ea typeface="Microsoft YaHei UI" panose="020B0503020204020204" pitchFamily="34" charset="-122"/>
              </a:rPr>
              <a:t>要求的回报率 </a:t>
            </a:r>
            <a:r>
              <a:rPr lang="en-US" altLang="zh-CN" sz="2000" dirty="0">
                <a:solidFill>
                  <a:srgbClr val="FFFF00"/>
                </a:solidFill>
                <a:latin typeface="Microsoft YaHei UI" panose="020B0503020204020204" pitchFamily="34" charset="-122"/>
                <a:ea typeface="Microsoft YaHei UI" panose="020B0503020204020204" pitchFamily="34" charset="-122"/>
              </a:rPr>
              <a:t>= </a:t>
            </a:r>
            <a:r>
              <a:rPr lang="zh-CN" altLang="en-US" sz="2000" dirty="0">
                <a:solidFill>
                  <a:srgbClr val="FFFF00"/>
                </a:solidFill>
                <a:latin typeface="Microsoft YaHei UI" panose="020B0503020204020204" pitchFamily="34" charset="-122"/>
                <a:ea typeface="Microsoft YaHei UI" panose="020B0503020204020204" pitchFamily="34" charset="-122"/>
              </a:rPr>
              <a:t>￥</a:t>
            </a:r>
            <a:r>
              <a:rPr lang="en-US" altLang="zh-CN" sz="2000" dirty="0">
                <a:solidFill>
                  <a:srgbClr val="FFFF00"/>
                </a:solidFill>
                <a:latin typeface="Microsoft YaHei UI" panose="020B0503020204020204" pitchFamily="34" charset="-122"/>
                <a:ea typeface="Microsoft YaHei UI" panose="020B0503020204020204" pitchFamily="34" charset="-122"/>
              </a:rPr>
              <a:t>10/(20%-5%) = </a:t>
            </a:r>
            <a:r>
              <a:rPr lang="zh-CN" altLang="en-US" sz="2000" dirty="0">
                <a:solidFill>
                  <a:srgbClr val="FFFF00"/>
                </a:solidFill>
                <a:latin typeface="Microsoft YaHei UI" panose="020B0503020204020204" pitchFamily="34" charset="-122"/>
                <a:ea typeface="Microsoft YaHei UI" panose="020B0503020204020204" pitchFamily="34" charset="-122"/>
              </a:rPr>
              <a:t>￥</a:t>
            </a:r>
            <a:r>
              <a:rPr lang="en-US" altLang="zh-CN" sz="2000" dirty="0">
                <a:solidFill>
                  <a:srgbClr val="FFFF00"/>
                </a:solidFill>
                <a:latin typeface="Microsoft YaHei UI" panose="020B0503020204020204" pitchFamily="34" charset="-122"/>
                <a:ea typeface="Microsoft YaHei UI" panose="020B0503020204020204" pitchFamily="34" charset="-122"/>
              </a:rPr>
              <a:t>66.67</a:t>
            </a:r>
          </a:p>
          <a:p>
            <a:pPr>
              <a:lnSpc>
                <a:spcPts val="3200"/>
              </a:lnSpc>
            </a:pPr>
            <a:r>
              <a:rPr lang="en-US" altLang="zh-CN" sz="2000" dirty="0">
                <a:latin typeface="Microsoft YaHei UI" panose="020B0503020204020204" pitchFamily="34" charset="-122"/>
                <a:ea typeface="Microsoft YaHei UI" panose="020B0503020204020204" pitchFamily="34" charset="-122"/>
              </a:rPr>
              <a:t>Case Two</a:t>
            </a:r>
          </a:p>
          <a:p>
            <a:pPr>
              <a:lnSpc>
                <a:spcPts val="3200"/>
              </a:lnSpc>
            </a:pPr>
            <a:r>
              <a:rPr lang="en-US" altLang="zh-CN" sz="2000" dirty="0">
                <a:latin typeface="Microsoft YaHei UI" panose="020B0503020204020204" pitchFamily="34" charset="-122"/>
                <a:ea typeface="Microsoft YaHei UI" panose="020B0503020204020204" pitchFamily="34" charset="-122"/>
              </a:rPr>
              <a:t>Financial Analyst estimate that Stock A will pay cash dividend </a:t>
            </a:r>
            <a:r>
              <a:rPr lang="zh-CN" altLang="en-US" sz="2000" dirty="0">
                <a:latin typeface="Microsoft YaHei UI" panose="020B0503020204020204" pitchFamily="34" charset="-122"/>
                <a:ea typeface="Microsoft YaHei UI" panose="020B0503020204020204" pitchFamily="34" charset="-122"/>
              </a:rPr>
              <a:t>￥</a:t>
            </a:r>
            <a:r>
              <a:rPr lang="en-US" altLang="zh-CN" sz="2000" dirty="0">
                <a:latin typeface="Microsoft YaHei UI" panose="020B0503020204020204" pitchFamily="34" charset="-122"/>
                <a:ea typeface="Microsoft YaHei UI" panose="020B0503020204020204" pitchFamily="34" charset="-122"/>
              </a:rPr>
              <a:t>10 in the end of the first year and the dividend paid</a:t>
            </a:r>
            <a:r>
              <a:rPr lang="zh-CN" altLang="en-US" sz="2000" dirty="0">
                <a:latin typeface="Microsoft YaHei UI" panose="020B0503020204020204" pitchFamily="34" charset="-122"/>
                <a:ea typeface="Microsoft YaHei UI" panose="020B0503020204020204" pitchFamily="34" charset="-122"/>
              </a:rPr>
              <a:t> </a:t>
            </a:r>
            <a:r>
              <a:rPr lang="en-US" altLang="zh-CN" sz="2000" dirty="0">
                <a:latin typeface="Microsoft YaHei UI" panose="020B0503020204020204" pitchFamily="34" charset="-122"/>
                <a:ea typeface="Microsoft YaHei UI" panose="020B0503020204020204" pitchFamily="34" charset="-122"/>
              </a:rPr>
              <a:t>every year in future will be increased by a rate of 5%. The required rate of return in market is 20%. What is the value of this stock?</a:t>
            </a:r>
          </a:p>
          <a:p>
            <a:pPr>
              <a:lnSpc>
                <a:spcPts val="3200"/>
              </a:lnSpc>
            </a:pPr>
            <a:r>
              <a:rPr lang="en-US" altLang="zh-CN" sz="2000" dirty="0">
                <a:latin typeface="Microsoft YaHei UI" panose="020B0503020204020204" pitchFamily="34" charset="-122"/>
                <a:ea typeface="Microsoft YaHei UI" panose="020B0503020204020204" pitchFamily="34" charset="-122"/>
              </a:rPr>
              <a:t>Value of stock</a:t>
            </a:r>
            <a:r>
              <a:rPr lang="zh-CN" altLang="en-US" sz="2000" dirty="0">
                <a:latin typeface="Microsoft YaHei UI" panose="020B0503020204020204" pitchFamily="34" charset="-122"/>
                <a:ea typeface="Microsoft YaHei UI" panose="020B0503020204020204" pitchFamily="34" charset="-122"/>
              </a:rPr>
              <a:t> </a:t>
            </a:r>
            <a:r>
              <a:rPr lang="en-US" altLang="zh-CN" sz="2000" dirty="0">
                <a:latin typeface="Microsoft YaHei UI" panose="020B0503020204020204" pitchFamily="34" charset="-122"/>
                <a:ea typeface="Microsoft YaHei UI" panose="020B0503020204020204" pitchFamily="34" charset="-122"/>
              </a:rPr>
              <a:t>= yearly dividend/required rate of return = </a:t>
            </a:r>
            <a:r>
              <a:rPr lang="zh-CN" altLang="en-US" sz="2000" dirty="0">
                <a:latin typeface="Microsoft YaHei UI" panose="020B0503020204020204" pitchFamily="34" charset="-122"/>
                <a:ea typeface="Microsoft YaHei UI" panose="020B0503020204020204" pitchFamily="34" charset="-122"/>
              </a:rPr>
              <a:t>￥</a:t>
            </a:r>
            <a:r>
              <a:rPr lang="en-US" altLang="zh-CN" sz="2000" dirty="0">
                <a:latin typeface="Microsoft YaHei UI" panose="020B0503020204020204" pitchFamily="34" charset="-122"/>
                <a:ea typeface="Microsoft YaHei UI" panose="020B0503020204020204" pitchFamily="34" charset="-122"/>
              </a:rPr>
              <a:t>10/20%=</a:t>
            </a:r>
            <a:r>
              <a:rPr lang="zh-CN" altLang="en-US" sz="2000" dirty="0">
                <a:latin typeface="Microsoft YaHei UI" panose="020B0503020204020204" pitchFamily="34" charset="-122"/>
                <a:ea typeface="Microsoft YaHei UI" panose="020B0503020204020204" pitchFamily="34" charset="-122"/>
              </a:rPr>
              <a:t>￥</a:t>
            </a:r>
            <a:r>
              <a:rPr lang="en-US" altLang="zh-CN" sz="2000" dirty="0">
                <a:latin typeface="Microsoft YaHei UI" panose="020B0503020204020204" pitchFamily="34" charset="-122"/>
                <a:ea typeface="Microsoft YaHei UI" panose="020B0503020204020204" pitchFamily="34" charset="-122"/>
              </a:rPr>
              <a:t>50</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
          <p:cNvSpPr txBox="1">
            <a:spLocks noChangeArrowheads="1"/>
          </p:cNvSpPr>
          <p:nvPr/>
        </p:nvSpPr>
        <p:spPr bwMode="auto">
          <a:xfrm>
            <a:off x="76199" y="193963"/>
            <a:ext cx="8735291" cy="1006763"/>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普通股的估值 </a:t>
            </a:r>
            <a:r>
              <a:rPr lang="en-US" altLang="zh-CN" sz="2800" kern="0" dirty="0">
                <a:solidFill>
                  <a:srgbClr val="FFFF00"/>
                </a:solidFill>
                <a:latin typeface="Microsoft YaHei UI" panose="020B0503020204020204" pitchFamily="34" charset="-122"/>
                <a:ea typeface="Microsoft YaHei UI" panose="020B0503020204020204" pitchFamily="34" charset="-122"/>
              </a:rPr>
              <a:t>–</a:t>
            </a:r>
            <a:r>
              <a:rPr lang="zh-CN" altLang="en-US" sz="2800" kern="0" dirty="0">
                <a:solidFill>
                  <a:srgbClr val="FFFF00"/>
                </a:solidFill>
                <a:latin typeface="Microsoft YaHei UI" panose="020B0503020204020204" pitchFamily="34" charset="-122"/>
                <a:ea typeface="Microsoft YaHei UI" panose="020B0503020204020204" pitchFamily="34" charset="-122"/>
              </a:rPr>
              <a:t> 相对估值模型</a:t>
            </a:r>
            <a:endParaRPr lang="en-US" altLang="zh-CN" sz="2800" kern="0" dirty="0">
              <a:solidFill>
                <a:srgbClr val="FFFF00"/>
              </a:solidFill>
              <a:latin typeface="Microsoft YaHei UI" panose="020B0503020204020204" pitchFamily="34" charset="-122"/>
              <a:ea typeface="Microsoft YaHei UI" panose="020B0503020204020204" pitchFamily="34" charset="-122"/>
            </a:endParaRPr>
          </a:p>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a:t>
            </a:r>
            <a:r>
              <a:rPr lang="en-US" altLang="zh-CN" sz="2800" kern="0" dirty="0">
                <a:solidFill>
                  <a:schemeClr val="tx1"/>
                </a:solidFill>
                <a:latin typeface="Microsoft YaHei UI" panose="020B0503020204020204" pitchFamily="34" charset="-122"/>
                <a:ea typeface="Microsoft YaHei UI" panose="020B0503020204020204" pitchFamily="34" charset="-122"/>
              </a:rPr>
              <a:t>Valuation of Common Stock – Relative Value</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graphicFrame>
        <p:nvGraphicFramePr>
          <p:cNvPr id="26" name="Table 1"/>
          <p:cNvGraphicFramePr>
            <a:graphicFrameLocks noGrp="1"/>
          </p:cNvGraphicFramePr>
          <p:nvPr>
            <p:custDataLst>
              <p:tags r:id="rId1"/>
            </p:custDataLst>
          </p:nvPr>
        </p:nvGraphicFramePr>
        <p:xfrm>
          <a:off x="336203" y="1524000"/>
          <a:ext cx="8285020" cy="3686762"/>
        </p:xfrm>
        <a:graphic>
          <a:graphicData uri="http://schemas.openxmlformats.org/drawingml/2006/table">
            <a:tbl>
              <a:tblPr firstRow="1" bandRow="1">
                <a:tableStyleId>{5C22544A-7EE6-4342-B048-85BDC9FD1C3A}</a:tableStyleId>
              </a:tblPr>
              <a:tblGrid>
                <a:gridCol w="2064283">
                  <a:extLst>
                    <a:ext uri="{9D8B030D-6E8A-4147-A177-3AD203B41FA5}">
                      <a16:colId xmlns:a16="http://schemas.microsoft.com/office/drawing/2014/main" val="20000"/>
                    </a:ext>
                  </a:extLst>
                </a:gridCol>
                <a:gridCol w="2664736">
                  <a:extLst>
                    <a:ext uri="{9D8B030D-6E8A-4147-A177-3AD203B41FA5}">
                      <a16:colId xmlns:a16="http://schemas.microsoft.com/office/drawing/2014/main" val="20001"/>
                    </a:ext>
                  </a:extLst>
                </a:gridCol>
                <a:gridCol w="3556001">
                  <a:extLst>
                    <a:ext uri="{9D8B030D-6E8A-4147-A177-3AD203B41FA5}">
                      <a16:colId xmlns:a16="http://schemas.microsoft.com/office/drawing/2014/main" val="20002"/>
                    </a:ext>
                  </a:extLst>
                </a:gridCol>
              </a:tblGrid>
              <a:tr h="949173">
                <a:tc>
                  <a:txBody>
                    <a:bodyPr/>
                    <a:lstStyle/>
                    <a:p>
                      <a:pPr algn="ctr">
                        <a:lnSpc>
                          <a:spcPct val="150000"/>
                        </a:lnSpc>
                      </a:pPr>
                      <a:r>
                        <a:rPr lang="zh-CN" altLang="en-US" sz="2000" b="0" kern="1200" dirty="0">
                          <a:solidFill>
                            <a:srgbClr val="FFFF00"/>
                          </a:solidFill>
                          <a:latin typeface="微软雅黑" panose="020B0503020204020204" charset="-122"/>
                          <a:ea typeface="微软雅黑" panose="020B0503020204020204" charset="-122"/>
                          <a:cs typeface="+mn-cs"/>
                        </a:rPr>
                        <a:t>指标</a:t>
                      </a:r>
                      <a:endParaRPr lang="en-US" altLang="zh-CN" sz="2000" b="0" kern="1200" dirty="0">
                        <a:solidFill>
                          <a:srgbClr val="FFFF00"/>
                        </a:solidFill>
                        <a:latin typeface="微软雅黑" panose="020B0503020204020204" charset="-122"/>
                        <a:ea typeface="微软雅黑" panose="020B0503020204020204" charset="-122"/>
                        <a:cs typeface="+mn-cs"/>
                      </a:endParaRPr>
                    </a:p>
                    <a:p>
                      <a:pPr algn="ctr">
                        <a:lnSpc>
                          <a:spcPct val="150000"/>
                        </a:lnSpc>
                      </a:pPr>
                      <a:r>
                        <a:rPr lang="en-US" altLang="zh-CN" sz="2000" b="0" kern="1200" dirty="0">
                          <a:solidFill>
                            <a:schemeClr val="tx1"/>
                          </a:solidFill>
                          <a:latin typeface="微软雅黑" panose="020B0503020204020204" charset="-122"/>
                          <a:ea typeface="微软雅黑" panose="020B0503020204020204" charset="-122"/>
                          <a:cs typeface="+mn-cs"/>
                        </a:rPr>
                        <a:t>Indicator</a:t>
                      </a:r>
                      <a:endParaRPr lang="zh-CN" altLang="en-US" sz="2000" b="0" kern="1200" dirty="0">
                        <a:solidFill>
                          <a:schemeClr val="tx1"/>
                        </a:solidFill>
                        <a:latin typeface="微软雅黑" panose="020B0503020204020204" charset="-122"/>
                        <a:ea typeface="微软雅黑" panose="020B0503020204020204" charset="-122"/>
                        <a:cs typeface="+mn-cs"/>
                      </a:endParaRPr>
                    </a:p>
                  </a:txBody>
                  <a:tcPr marL="91448" marR="91448" marT="45690" marB="45690"/>
                </a:tc>
                <a:tc>
                  <a:txBody>
                    <a:bodyPr/>
                    <a:lstStyle/>
                    <a:p>
                      <a:pPr algn="ctr">
                        <a:lnSpc>
                          <a:spcPct val="150000"/>
                        </a:lnSpc>
                      </a:pPr>
                      <a:r>
                        <a:rPr lang="zh-CN" altLang="en-US" sz="2000" b="0" kern="1200" dirty="0">
                          <a:solidFill>
                            <a:srgbClr val="FFFF00"/>
                          </a:solidFill>
                          <a:latin typeface="微软雅黑" panose="020B0503020204020204" charset="-122"/>
                          <a:ea typeface="微软雅黑" panose="020B0503020204020204" charset="-122"/>
                          <a:cs typeface="+mn-cs"/>
                        </a:rPr>
                        <a:t>标杆公司</a:t>
                      </a:r>
                      <a:r>
                        <a:rPr lang="en-US" altLang="zh-CN" sz="2000" b="0" kern="1200" dirty="0">
                          <a:solidFill>
                            <a:srgbClr val="FFFF00"/>
                          </a:solidFill>
                          <a:latin typeface="微软雅黑" panose="020B0503020204020204" charset="-122"/>
                          <a:ea typeface="微软雅黑" panose="020B0503020204020204" charset="-122"/>
                          <a:cs typeface="+mn-cs"/>
                        </a:rPr>
                        <a:t>/</a:t>
                      </a:r>
                      <a:r>
                        <a:rPr lang="zh-CN" altLang="en-US" sz="2000" b="0" kern="1200" dirty="0">
                          <a:solidFill>
                            <a:srgbClr val="FFFF00"/>
                          </a:solidFill>
                          <a:latin typeface="微软雅黑" panose="020B0503020204020204" charset="-122"/>
                          <a:ea typeface="微软雅黑" panose="020B0503020204020204" charset="-122"/>
                          <a:cs typeface="+mn-cs"/>
                        </a:rPr>
                        <a:t>行业</a:t>
                      </a:r>
                      <a:r>
                        <a:rPr lang="en-US" altLang="zh-CN" sz="2000" b="0" kern="1200" dirty="0">
                          <a:solidFill>
                            <a:schemeClr val="tx1"/>
                          </a:solidFill>
                          <a:latin typeface="微软雅黑" panose="020B0503020204020204" charset="-122"/>
                          <a:ea typeface="微软雅黑" panose="020B0503020204020204" charset="-122"/>
                          <a:cs typeface="+mn-cs"/>
                        </a:rPr>
                        <a:t> Benchmark/Industry</a:t>
                      </a:r>
                      <a:endParaRPr lang="zh-CN" altLang="en-US" sz="2000" b="0" kern="1200" dirty="0">
                        <a:solidFill>
                          <a:schemeClr val="tx1"/>
                        </a:solidFill>
                        <a:latin typeface="微软雅黑" panose="020B0503020204020204" charset="-122"/>
                        <a:ea typeface="微软雅黑" panose="020B0503020204020204" charset="-122"/>
                        <a:cs typeface="+mn-cs"/>
                      </a:endParaRPr>
                    </a:p>
                  </a:txBody>
                  <a:tcPr marL="91448" marR="91448" marT="45690" marB="45690"/>
                </a:tc>
                <a:tc>
                  <a:txBody>
                    <a:bodyPr/>
                    <a:lstStyle/>
                    <a:p>
                      <a:pPr marL="0" algn="ctr" defTabSz="914400" rtl="0" eaLnBrk="1" latinLnBrk="0" hangingPunct="1">
                        <a:lnSpc>
                          <a:spcPct val="150000"/>
                        </a:lnSpc>
                      </a:pPr>
                      <a:r>
                        <a:rPr lang="zh-CN" altLang="en-US" sz="2000" b="0" kern="1200" dirty="0">
                          <a:solidFill>
                            <a:srgbClr val="FFFF00"/>
                          </a:solidFill>
                          <a:latin typeface="微软雅黑" panose="020B0503020204020204" charset="-122"/>
                          <a:ea typeface="微软雅黑" panose="020B0503020204020204" charset="-122"/>
                          <a:cs typeface="+mn-cs"/>
                        </a:rPr>
                        <a:t>估值公司</a:t>
                      </a:r>
                      <a:endParaRPr lang="en-US" altLang="zh-CN" sz="2000" b="0" kern="1200" dirty="0">
                        <a:solidFill>
                          <a:srgbClr val="FFFF00"/>
                        </a:solidFill>
                        <a:latin typeface="微软雅黑" panose="020B0503020204020204" charset="-122"/>
                        <a:ea typeface="微软雅黑" panose="020B0503020204020204" charset="-122"/>
                        <a:cs typeface="+mn-cs"/>
                      </a:endParaRPr>
                    </a:p>
                    <a:p>
                      <a:pPr marL="0" algn="ctr" defTabSz="914400" rtl="0" eaLnBrk="1" latinLnBrk="0" hangingPunct="1">
                        <a:lnSpc>
                          <a:spcPct val="150000"/>
                        </a:lnSpc>
                      </a:pPr>
                      <a:r>
                        <a:rPr lang="en-US" altLang="zh-CN" sz="2000" b="0" kern="1200" dirty="0">
                          <a:solidFill>
                            <a:schemeClr val="tx1"/>
                          </a:solidFill>
                          <a:latin typeface="微软雅黑" panose="020B0503020204020204" charset="-122"/>
                          <a:ea typeface="微软雅黑" panose="020B0503020204020204" charset="-122"/>
                          <a:cs typeface="+mn-cs"/>
                        </a:rPr>
                        <a:t>Target Company</a:t>
                      </a:r>
                      <a:endParaRPr lang="zh-CN" altLang="en-US" sz="2000" b="0" kern="1200" dirty="0">
                        <a:solidFill>
                          <a:schemeClr val="tx1"/>
                        </a:solidFill>
                        <a:latin typeface="微软雅黑" panose="020B0503020204020204" charset="-122"/>
                        <a:ea typeface="微软雅黑" panose="020B0503020204020204" charset="-122"/>
                        <a:cs typeface="+mn-cs"/>
                      </a:endParaRPr>
                    </a:p>
                  </a:txBody>
                  <a:tcPr marL="91448" marR="91448" marT="45690" marB="45690"/>
                </a:tc>
                <a:extLst>
                  <a:ext uri="{0D108BD9-81ED-4DB2-BD59-A6C34878D82A}">
                    <a16:rowId xmlns:a16="http://schemas.microsoft.com/office/drawing/2014/main" val="10000"/>
                  </a:ext>
                </a:extLst>
              </a:tr>
              <a:tr h="908967">
                <a:tc>
                  <a:txBody>
                    <a:bodyPr/>
                    <a:lstStyle/>
                    <a:p>
                      <a:pPr algn="ctr">
                        <a:lnSpc>
                          <a:spcPct val="150000"/>
                        </a:lnSpc>
                      </a:pPr>
                      <a:r>
                        <a:rPr lang="zh-CN" altLang="en-US" sz="2000" dirty="0">
                          <a:solidFill>
                            <a:srgbClr val="FFFF00"/>
                          </a:solidFill>
                          <a:latin typeface="微软雅黑" panose="020B0503020204020204" charset="-122"/>
                          <a:ea typeface="微软雅黑" panose="020B0503020204020204" charset="-122"/>
                        </a:rPr>
                        <a:t>市盈率 </a:t>
                      </a:r>
                      <a:r>
                        <a:rPr lang="en-US" altLang="zh-CN" sz="2000" dirty="0">
                          <a:solidFill>
                            <a:srgbClr val="FFFF00"/>
                          </a:solidFill>
                          <a:latin typeface="微软雅黑" panose="020B0503020204020204" charset="-122"/>
                          <a:ea typeface="微软雅黑" panose="020B0503020204020204" charset="-122"/>
                        </a:rPr>
                        <a:t>PE Ratio</a:t>
                      </a:r>
                      <a:endParaRPr lang="zh-CN" altLang="en-US" sz="2000" dirty="0">
                        <a:solidFill>
                          <a:srgbClr val="FFFF00"/>
                        </a:solidFill>
                        <a:latin typeface="微软雅黑" panose="020B0503020204020204" charset="-122"/>
                        <a:ea typeface="微软雅黑" panose="020B0503020204020204" charset="-122"/>
                      </a:endParaRPr>
                    </a:p>
                  </a:txBody>
                  <a:tcPr marL="91448" marR="91448" marT="45690" marB="45690">
                    <a:noFill/>
                  </a:tcPr>
                </a:tc>
                <a:tc>
                  <a:txBody>
                    <a:bodyPr/>
                    <a:lstStyle/>
                    <a:p>
                      <a:pPr algn="ctr">
                        <a:lnSpc>
                          <a:spcPct val="150000"/>
                        </a:lnSpc>
                      </a:pPr>
                      <a:r>
                        <a:rPr lang="en-US" altLang="zh-CN" sz="2000" dirty="0">
                          <a:solidFill>
                            <a:srgbClr val="FFFF00"/>
                          </a:solidFill>
                          <a:latin typeface="微软雅黑" panose="020B0503020204020204" charset="-122"/>
                          <a:ea typeface="微软雅黑" panose="020B0503020204020204" charset="-122"/>
                        </a:rPr>
                        <a:t>30</a:t>
                      </a:r>
                      <a:endParaRPr lang="zh-CN" altLang="en-US" sz="2000" dirty="0">
                        <a:solidFill>
                          <a:srgbClr val="FFFF00"/>
                        </a:solidFill>
                        <a:latin typeface="微软雅黑" panose="020B0503020204020204" charset="-122"/>
                        <a:ea typeface="微软雅黑" panose="020B0503020204020204" charset="-122"/>
                      </a:endParaRPr>
                    </a:p>
                  </a:txBody>
                  <a:tcPr marL="91448" marR="91448" marT="45690" marB="45690">
                    <a:noFill/>
                  </a:tcPr>
                </a:tc>
                <a:tc>
                  <a:txBody>
                    <a:bodyPr/>
                    <a:lstStyle/>
                    <a:p>
                      <a:pPr algn="ctr">
                        <a:lnSpc>
                          <a:spcPct val="150000"/>
                        </a:lnSpc>
                      </a:pPr>
                      <a:r>
                        <a:rPr lang="en-US" altLang="zh-CN" sz="2000" dirty="0">
                          <a:solidFill>
                            <a:srgbClr val="FFFF00"/>
                          </a:solidFill>
                          <a:latin typeface="微软雅黑" panose="020B0503020204020204" charset="-122"/>
                          <a:ea typeface="微软雅黑" panose="020B0503020204020204" charset="-122"/>
                        </a:rPr>
                        <a:t>30</a:t>
                      </a:r>
                      <a:r>
                        <a:rPr lang="zh-CN" altLang="en-US" sz="2000" dirty="0">
                          <a:solidFill>
                            <a:srgbClr val="FFFF00"/>
                          </a:solidFill>
                          <a:latin typeface="微软雅黑" panose="020B0503020204020204" charset="-122"/>
                          <a:ea typeface="微软雅黑" panose="020B0503020204020204" charset="-122"/>
                        </a:rPr>
                        <a:t> </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 估值</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每股收益</a:t>
                      </a:r>
                      <a:endParaRPr lang="en-US" altLang="zh-CN" sz="2000" dirty="0">
                        <a:solidFill>
                          <a:srgbClr val="FFFF00"/>
                        </a:solidFill>
                        <a:latin typeface="微软雅黑" panose="020B0503020204020204" charset="-122"/>
                        <a:ea typeface="微软雅黑" panose="020B0503020204020204" charset="-122"/>
                      </a:endParaRPr>
                    </a:p>
                    <a:p>
                      <a:pPr algn="ctr">
                        <a:lnSpc>
                          <a:spcPct val="150000"/>
                        </a:lnSpc>
                      </a:pPr>
                      <a:r>
                        <a:rPr lang="en-US" altLang="zh-CN" sz="1800" dirty="0">
                          <a:solidFill>
                            <a:schemeClr val="tx1"/>
                          </a:solidFill>
                          <a:latin typeface="微软雅黑" panose="020B0503020204020204" charset="-122"/>
                          <a:ea typeface="微软雅黑" panose="020B0503020204020204" charset="-122"/>
                        </a:rPr>
                        <a:t>30= Value/Earning Per Share</a:t>
                      </a:r>
                    </a:p>
                  </a:txBody>
                  <a:tcPr marL="91448" marR="91448" marT="45690" marB="45690">
                    <a:noFill/>
                  </a:tcPr>
                </a:tc>
                <a:extLst>
                  <a:ext uri="{0D108BD9-81ED-4DB2-BD59-A6C34878D82A}">
                    <a16:rowId xmlns:a16="http://schemas.microsoft.com/office/drawing/2014/main" val="10001"/>
                  </a:ext>
                </a:extLst>
              </a:tr>
              <a:tr h="908967">
                <a:tc>
                  <a:txBody>
                    <a:bodyPr/>
                    <a:lstStyle/>
                    <a:p>
                      <a:pPr algn="ctr">
                        <a:lnSpc>
                          <a:spcPct val="150000"/>
                        </a:lnSpc>
                      </a:pPr>
                      <a:r>
                        <a:rPr lang="zh-CN" altLang="en-US" sz="2000" dirty="0">
                          <a:solidFill>
                            <a:srgbClr val="FFFF00"/>
                          </a:solidFill>
                          <a:latin typeface="微软雅黑" panose="020B0503020204020204" charset="-122"/>
                          <a:ea typeface="微软雅黑" panose="020B0503020204020204" charset="-122"/>
                        </a:rPr>
                        <a:t>市帐率 </a:t>
                      </a:r>
                      <a:r>
                        <a:rPr lang="en-US" altLang="zh-CN" sz="2000" dirty="0">
                          <a:solidFill>
                            <a:srgbClr val="FFFF00"/>
                          </a:solidFill>
                          <a:latin typeface="微软雅黑" panose="020B0503020204020204" charset="-122"/>
                          <a:ea typeface="微软雅黑" panose="020B0503020204020204" charset="-122"/>
                        </a:rPr>
                        <a:t>PB Ratio</a:t>
                      </a:r>
                      <a:endParaRPr lang="zh-CN" altLang="en-US" sz="2000" dirty="0">
                        <a:solidFill>
                          <a:srgbClr val="FFFF00"/>
                        </a:solidFill>
                        <a:latin typeface="微软雅黑" panose="020B0503020204020204" charset="-122"/>
                        <a:ea typeface="微软雅黑" panose="020B0503020204020204" charset="-122"/>
                      </a:endParaRPr>
                    </a:p>
                  </a:txBody>
                  <a:tcPr marL="91448" marR="91448" marT="45690" marB="45690">
                    <a:noFill/>
                  </a:tcPr>
                </a:tc>
                <a:tc>
                  <a:txBody>
                    <a:bodyPr/>
                    <a:lstStyle/>
                    <a:p>
                      <a:pPr algn="ctr">
                        <a:lnSpc>
                          <a:spcPct val="150000"/>
                        </a:lnSpc>
                      </a:pPr>
                      <a:r>
                        <a:rPr lang="en-US" altLang="zh-CN" sz="2000" dirty="0">
                          <a:solidFill>
                            <a:srgbClr val="FFFF00"/>
                          </a:solidFill>
                          <a:latin typeface="微软雅黑" panose="020B0503020204020204" charset="-122"/>
                          <a:ea typeface="微软雅黑" panose="020B0503020204020204" charset="-122"/>
                        </a:rPr>
                        <a:t>5</a:t>
                      </a:r>
                      <a:endParaRPr lang="zh-CN" altLang="en-US" sz="2000" dirty="0">
                        <a:solidFill>
                          <a:srgbClr val="FFFF00"/>
                        </a:solidFill>
                        <a:latin typeface="微软雅黑" panose="020B0503020204020204" charset="-122"/>
                        <a:ea typeface="微软雅黑" panose="020B0503020204020204" charset="-122"/>
                      </a:endParaRPr>
                    </a:p>
                  </a:txBody>
                  <a:tcPr marL="91448" marR="91448" marT="45690" marB="45690">
                    <a:noFill/>
                  </a:tcPr>
                </a:tc>
                <a:tc>
                  <a:txBody>
                    <a:bodyPr/>
                    <a:lstStyle/>
                    <a:p>
                      <a:pPr algn="ctr">
                        <a:lnSpc>
                          <a:spcPct val="150000"/>
                        </a:lnSpc>
                      </a:pPr>
                      <a:r>
                        <a:rPr lang="en-US" altLang="zh-CN" sz="2000" dirty="0">
                          <a:solidFill>
                            <a:srgbClr val="FFFF00"/>
                          </a:solidFill>
                          <a:latin typeface="微软雅黑" panose="020B0503020204020204" charset="-122"/>
                          <a:ea typeface="微软雅黑" panose="020B0503020204020204" charset="-122"/>
                        </a:rPr>
                        <a:t>5</a:t>
                      </a:r>
                      <a:r>
                        <a:rPr lang="zh-CN" altLang="en-US" sz="2000" dirty="0">
                          <a:solidFill>
                            <a:srgbClr val="FFFF00"/>
                          </a:solidFill>
                          <a:latin typeface="微软雅黑" panose="020B0503020204020204" charset="-122"/>
                          <a:ea typeface="微软雅黑" panose="020B0503020204020204" charset="-122"/>
                        </a:rPr>
                        <a:t> </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 估值</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每股帐面价值</a:t>
                      </a:r>
                      <a:endParaRPr lang="en-US" altLang="zh-CN" sz="2000" dirty="0">
                        <a:solidFill>
                          <a:srgbClr val="FFFF00"/>
                        </a:solidFill>
                        <a:latin typeface="微软雅黑" panose="020B0503020204020204" charset="-122"/>
                        <a:ea typeface="微软雅黑" panose="020B0503020204020204" charset="-122"/>
                      </a:endParaRPr>
                    </a:p>
                    <a:p>
                      <a:pPr marL="0" algn="ctr" defTabSz="914400" rtl="0" eaLnBrk="1" latinLnBrk="0" hangingPunct="1">
                        <a:lnSpc>
                          <a:spcPct val="150000"/>
                        </a:lnSpc>
                      </a:pPr>
                      <a:r>
                        <a:rPr lang="en-US" altLang="zh-CN" sz="1800" kern="1200" dirty="0">
                          <a:solidFill>
                            <a:schemeClr val="tx1"/>
                          </a:solidFill>
                          <a:latin typeface="微软雅黑" panose="020B0503020204020204" charset="-122"/>
                          <a:ea typeface="微软雅黑" panose="020B0503020204020204" charset="-122"/>
                          <a:cs typeface="+mn-cs"/>
                        </a:rPr>
                        <a:t>5=Value/book value</a:t>
                      </a:r>
                      <a:r>
                        <a:rPr lang="zh-CN" altLang="en-US" sz="1800" kern="1200" dirty="0">
                          <a:solidFill>
                            <a:schemeClr val="tx1"/>
                          </a:solidFill>
                          <a:latin typeface="微软雅黑" panose="020B0503020204020204" charset="-122"/>
                          <a:ea typeface="微软雅黑" panose="020B0503020204020204" charset="-122"/>
                          <a:cs typeface="+mn-cs"/>
                        </a:rPr>
                        <a:t> </a:t>
                      </a:r>
                      <a:r>
                        <a:rPr lang="en-US" altLang="zh-CN" sz="1800" kern="1200" dirty="0">
                          <a:solidFill>
                            <a:schemeClr val="tx1"/>
                          </a:solidFill>
                          <a:latin typeface="微软雅黑" panose="020B0503020204020204" charset="-122"/>
                          <a:ea typeface="微软雅黑" panose="020B0503020204020204" charset="-122"/>
                          <a:cs typeface="+mn-cs"/>
                        </a:rPr>
                        <a:t>per share</a:t>
                      </a:r>
                      <a:endParaRPr lang="zh-CN" altLang="en-US" sz="1800" kern="1200" dirty="0">
                        <a:solidFill>
                          <a:schemeClr val="tx1"/>
                        </a:solidFill>
                        <a:latin typeface="微软雅黑" panose="020B0503020204020204" charset="-122"/>
                        <a:ea typeface="微软雅黑" panose="020B0503020204020204" charset="-122"/>
                        <a:cs typeface="+mn-cs"/>
                      </a:endParaRPr>
                    </a:p>
                  </a:txBody>
                  <a:tcPr marL="91448" marR="91448" marT="45690" marB="45690">
                    <a:noFill/>
                  </a:tcPr>
                </a:tc>
                <a:extLst>
                  <a:ext uri="{0D108BD9-81ED-4DB2-BD59-A6C34878D82A}">
                    <a16:rowId xmlns:a16="http://schemas.microsoft.com/office/drawing/2014/main" val="10002"/>
                  </a:ext>
                </a:extLst>
              </a:tr>
              <a:tr h="908967">
                <a:tc>
                  <a:txBody>
                    <a:bodyPr/>
                    <a:lstStyle/>
                    <a:p>
                      <a:pPr algn="ctr">
                        <a:lnSpc>
                          <a:spcPct val="150000"/>
                        </a:lnSpc>
                      </a:pPr>
                      <a:r>
                        <a:rPr lang="zh-CN" altLang="en-US" sz="2000" dirty="0">
                          <a:solidFill>
                            <a:srgbClr val="FFFF00"/>
                          </a:solidFill>
                          <a:latin typeface="微软雅黑" panose="020B0503020204020204" charset="-122"/>
                          <a:ea typeface="微软雅黑" panose="020B0503020204020204" charset="-122"/>
                        </a:rPr>
                        <a:t>市销率 </a:t>
                      </a:r>
                      <a:r>
                        <a:rPr lang="en-US" altLang="zh-CN" sz="2000" dirty="0">
                          <a:solidFill>
                            <a:srgbClr val="FFFF00"/>
                          </a:solidFill>
                          <a:latin typeface="微软雅黑" panose="020B0503020204020204" charset="-122"/>
                          <a:ea typeface="微软雅黑" panose="020B0503020204020204" charset="-122"/>
                        </a:rPr>
                        <a:t>PS Ratio</a:t>
                      </a:r>
                      <a:endParaRPr lang="zh-CN" altLang="en-US" sz="2000" dirty="0">
                        <a:solidFill>
                          <a:srgbClr val="FFFF00"/>
                        </a:solidFill>
                        <a:latin typeface="微软雅黑" panose="020B0503020204020204" charset="-122"/>
                        <a:ea typeface="微软雅黑" panose="020B0503020204020204" charset="-122"/>
                      </a:endParaRPr>
                    </a:p>
                  </a:txBody>
                  <a:tcPr marL="91448" marR="91448" marT="45690" marB="45690">
                    <a:noFill/>
                  </a:tcPr>
                </a:tc>
                <a:tc>
                  <a:txBody>
                    <a:bodyPr/>
                    <a:lstStyle/>
                    <a:p>
                      <a:pPr algn="ctr">
                        <a:lnSpc>
                          <a:spcPct val="150000"/>
                        </a:lnSpc>
                      </a:pPr>
                      <a:r>
                        <a:rPr lang="en-US" altLang="zh-CN" sz="2000" dirty="0">
                          <a:solidFill>
                            <a:srgbClr val="FFFF00"/>
                          </a:solidFill>
                          <a:latin typeface="微软雅黑" panose="020B0503020204020204" charset="-122"/>
                          <a:ea typeface="微软雅黑" panose="020B0503020204020204" charset="-122"/>
                        </a:rPr>
                        <a:t>2</a:t>
                      </a:r>
                      <a:endParaRPr lang="zh-CN" altLang="en-US" sz="2000" dirty="0">
                        <a:solidFill>
                          <a:srgbClr val="FFFF00"/>
                        </a:solidFill>
                        <a:latin typeface="微软雅黑" panose="020B0503020204020204" charset="-122"/>
                        <a:ea typeface="微软雅黑" panose="020B0503020204020204" charset="-122"/>
                      </a:endParaRPr>
                    </a:p>
                  </a:txBody>
                  <a:tcPr marL="91448" marR="91448" marT="45690" marB="45690">
                    <a:noFill/>
                  </a:tcPr>
                </a:tc>
                <a:tc>
                  <a:txBody>
                    <a:bodyPr/>
                    <a:lstStyle/>
                    <a:p>
                      <a:pPr algn="ctr">
                        <a:lnSpc>
                          <a:spcPct val="150000"/>
                        </a:lnSpc>
                      </a:pPr>
                      <a:r>
                        <a:rPr lang="en-US" altLang="zh-CN" sz="2000" dirty="0">
                          <a:solidFill>
                            <a:srgbClr val="FFFF00"/>
                          </a:solidFill>
                          <a:latin typeface="微软雅黑" panose="020B0503020204020204" charset="-122"/>
                          <a:ea typeface="微软雅黑" panose="020B0503020204020204" charset="-122"/>
                        </a:rPr>
                        <a:t>2</a:t>
                      </a:r>
                      <a:r>
                        <a:rPr lang="zh-CN" altLang="en-US" sz="2000" dirty="0">
                          <a:solidFill>
                            <a:srgbClr val="FFFF00"/>
                          </a:solidFill>
                          <a:latin typeface="微软雅黑" panose="020B0503020204020204" charset="-122"/>
                          <a:ea typeface="微软雅黑" panose="020B0503020204020204" charset="-122"/>
                        </a:rPr>
                        <a:t> </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 估值</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每股销售额</a:t>
                      </a:r>
                      <a:endParaRPr lang="en-US" altLang="zh-CN" sz="2000" dirty="0">
                        <a:solidFill>
                          <a:srgbClr val="FFFF00"/>
                        </a:solidFill>
                        <a:latin typeface="微软雅黑" panose="020B0503020204020204" charset="-122"/>
                        <a:ea typeface="微软雅黑" panose="020B0503020204020204" charset="-122"/>
                      </a:endParaRPr>
                    </a:p>
                    <a:p>
                      <a:pPr marL="0" marR="0" lvl="0" indent="0" algn="ctr" defTabSz="914400" rtl="0" eaLnBrk="1" fontAlgn="auto" latinLnBrk="0" hangingPunct="1">
                        <a:lnSpc>
                          <a:spcPct val="150000"/>
                        </a:lnSpc>
                        <a:spcBef>
                          <a:spcPts val="0"/>
                        </a:spcBef>
                        <a:spcAft>
                          <a:spcPts val="0"/>
                        </a:spcAft>
                        <a:buClrTx/>
                        <a:buSzTx/>
                        <a:buFontTx/>
                        <a:buNone/>
                        <a:defRPr/>
                      </a:pPr>
                      <a:r>
                        <a:rPr lang="en-US" altLang="zh-CN" sz="1800" kern="1200" dirty="0">
                          <a:solidFill>
                            <a:schemeClr val="tx1"/>
                          </a:solidFill>
                          <a:latin typeface="微软雅黑" panose="020B0503020204020204" charset="-122"/>
                          <a:ea typeface="微软雅黑" panose="020B0503020204020204" charset="-122"/>
                          <a:cs typeface="+mn-cs"/>
                        </a:rPr>
                        <a:t>5=Value/sales</a:t>
                      </a:r>
                      <a:r>
                        <a:rPr lang="zh-CN" altLang="en-US" sz="1800" kern="1200" dirty="0">
                          <a:solidFill>
                            <a:schemeClr val="tx1"/>
                          </a:solidFill>
                          <a:latin typeface="微软雅黑" panose="020B0503020204020204" charset="-122"/>
                          <a:ea typeface="微软雅黑" panose="020B0503020204020204" charset="-122"/>
                          <a:cs typeface="+mn-cs"/>
                        </a:rPr>
                        <a:t> </a:t>
                      </a:r>
                      <a:r>
                        <a:rPr lang="en-US" altLang="zh-CN" sz="1800" kern="1200" dirty="0">
                          <a:solidFill>
                            <a:schemeClr val="tx1"/>
                          </a:solidFill>
                          <a:latin typeface="微软雅黑" panose="020B0503020204020204" charset="-122"/>
                          <a:ea typeface="微软雅黑" panose="020B0503020204020204" charset="-122"/>
                          <a:cs typeface="+mn-cs"/>
                        </a:rPr>
                        <a:t>per share</a:t>
                      </a:r>
                      <a:endParaRPr lang="zh-CN" altLang="en-US" sz="1800" kern="1200" dirty="0">
                        <a:solidFill>
                          <a:schemeClr val="tx1"/>
                        </a:solidFill>
                        <a:latin typeface="微软雅黑" panose="020B0503020204020204" charset="-122"/>
                        <a:ea typeface="微软雅黑" panose="020B0503020204020204" charset="-122"/>
                        <a:cs typeface="+mn-cs"/>
                      </a:endParaRPr>
                    </a:p>
                  </a:txBody>
                  <a:tcPr marL="91448" marR="91448" marT="45690" marB="45690">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6090" y="1709738"/>
            <a:ext cx="8533531" cy="2092241"/>
          </a:xfrm>
        </p:spPr>
        <p:txBody>
          <a:bodyPr>
            <a:normAutofit/>
          </a:bodyPr>
          <a:lstStyle/>
          <a:p>
            <a:pPr>
              <a:lnSpc>
                <a:spcPct val="150000"/>
              </a:lnSpc>
            </a:pPr>
            <a:r>
              <a:rPr lang="en-US" altLang="zh-CN" sz="3600" kern="0" dirty="0">
                <a:solidFill>
                  <a:srgbClr val="FFFF00"/>
                </a:solidFill>
                <a:latin typeface="Microsoft YaHei UI" panose="020B0503020204020204" pitchFamily="34" charset="-122"/>
                <a:ea typeface="Microsoft YaHei UI" panose="020B0503020204020204" pitchFamily="34" charset="-122"/>
              </a:rPr>
              <a:t>5.</a:t>
            </a:r>
            <a:r>
              <a:rPr lang="zh-CN" altLang="en-US" sz="3600" kern="0" dirty="0">
                <a:solidFill>
                  <a:srgbClr val="FFFF00"/>
                </a:solidFill>
                <a:latin typeface="Microsoft YaHei UI" panose="020B0503020204020204" pitchFamily="34" charset="-122"/>
                <a:ea typeface="Microsoft YaHei UI" panose="020B0503020204020204" pitchFamily="34" charset="-122"/>
              </a:rPr>
              <a:t> 数字化与实物投资决策 </a:t>
            </a:r>
            <a:br>
              <a:rPr lang="en-US" altLang="zh-CN" sz="3600" kern="0" dirty="0">
                <a:solidFill>
                  <a:srgbClr val="FFFF00"/>
                </a:solidFill>
                <a:latin typeface="Microsoft YaHei UI" panose="020B0503020204020204" pitchFamily="34" charset="-122"/>
                <a:ea typeface="Microsoft YaHei UI" panose="020B0503020204020204" pitchFamily="34" charset="-122"/>
              </a:rPr>
            </a:br>
            <a:r>
              <a:rPr lang="en-US" altLang="zh-CN" sz="2800" kern="0" dirty="0">
                <a:latin typeface="Microsoft YaHei UI" panose="020B0503020204020204" pitchFamily="34" charset="-122"/>
                <a:ea typeface="Microsoft YaHei UI" panose="020B0503020204020204" pitchFamily="34" charset="-122"/>
              </a:rPr>
              <a:t>5. Digitalization and Physical Asset Investment  </a:t>
            </a:r>
            <a:endParaRPr lang="zh-CN" altLang="en-US" sz="2800" dirty="0">
              <a:latin typeface="Microsoft YaHei UI" panose="020B0503020204020204" pitchFamily="34" charset="-122"/>
              <a:ea typeface="Microsoft YaHei UI" panose="020B0503020204020204" pitchFamily="34" charset="-122"/>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1" y="220520"/>
            <a:ext cx="12127346" cy="97890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数字化与实物资产投资的关系</a:t>
            </a:r>
            <a:endParaRPr lang="en-US" altLang="zh-CN" sz="2800" kern="0" dirty="0">
              <a:solidFill>
                <a:srgbClr val="FFFF00"/>
              </a:solidFill>
              <a:latin typeface="Microsoft YaHei UI" panose="020B0503020204020204" pitchFamily="34" charset="-122"/>
              <a:ea typeface="Microsoft YaHei UI" panose="020B0503020204020204" pitchFamily="34" charset="-122"/>
            </a:endParaRPr>
          </a:p>
          <a:p>
            <a:pPr>
              <a:defRPr/>
            </a:pPr>
            <a:r>
              <a:rPr lang="en-US" altLang="zh-CN" sz="2800" kern="0" dirty="0">
                <a:latin typeface="Microsoft YaHei UI" panose="020B0503020204020204" pitchFamily="34" charset="-122"/>
                <a:ea typeface="Microsoft YaHei UI" panose="020B0503020204020204" pitchFamily="34" charset="-122"/>
              </a:rPr>
              <a:t>  The Relation Between Digitalization and</a:t>
            </a:r>
            <a:r>
              <a:rPr lang="zh-CN" altLang="en-US" sz="2800" kern="0" dirty="0">
                <a:latin typeface="Microsoft YaHei UI" panose="020B0503020204020204" pitchFamily="34" charset="-122"/>
                <a:ea typeface="Microsoft YaHei UI" panose="020B0503020204020204" pitchFamily="34" charset="-122"/>
              </a:rPr>
              <a:t> </a:t>
            </a:r>
            <a:r>
              <a:rPr lang="en-US" altLang="zh-CN" sz="2800" kern="0" dirty="0">
                <a:latin typeface="Microsoft YaHei UI" panose="020B0503020204020204" pitchFamily="34" charset="-122"/>
                <a:ea typeface="Microsoft YaHei UI" panose="020B0503020204020204" pitchFamily="34" charset="-122"/>
              </a:rPr>
              <a:t>Physical Asset Management </a:t>
            </a:r>
          </a:p>
        </p:txBody>
      </p:sp>
      <p:sp>
        <p:nvSpPr>
          <p:cNvPr id="23" name="TextBox 7"/>
          <p:cNvSpPr txBox="1"/>
          <p:nvPr/>
        </p:nvSpPr>
        <p:spPr>
          <a:xfrm>
            <a:off x="145012" y="1192030"/>
            <a:ext cx="8423563" cy="5116906"/>
          </a:xfrm>
          <a:prstGeom prst="rect">
            <a:avLst/>
          </a:prstGeom>
          <a:noFill/>
        </p:spPr>
        <p:txBody>
          <a:bodyPr wrap="square" lIns="91433" tIns="45716" rIns="91433" bIns="45716">
            <a:spAutoFit/>
          </a:bodyPr>
          <a:lstStyle/>
          <a:p>
            <a:pPr marL="273050" indent="-273050" eaLnBrk="1" hangingPunct="1">
              <a:lnSpc>
                <a:spcPct val="150000"/>
              </a:lnSpc>
              <a:buFont typeface="Arial" panose="020B0604020202020204" pitchFamily="34" charset="0"/>
              <a:buChar char="•"/>
              <a:defRPr/>
            </a:pPr>
            <a:r>
              <a:rPr lang="zh-CN" altLang="en-US" sz="2000" dirty="0">
                <a:solidFill>
                  <a:srgbClr val="FFFF00"/>
                </a:solidFill>
                <a:latin typeface="Microsoft YaHei UI" panose="020B0503020204020204" pitchFamily="34" charset="-122"/>
                <a:ea typeface="Microsoft YaHei UI" panose="020B0503020204020204" pitchFamily="34" charset="-122"/>
              </a:rPr>
              <a:t>实物投资是以资产的生命周期为着眼点的经营决策。它需要的信息主要是对未来的预测而不是实际。</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marL="273050" indent="-273050" eaLnBrk="1" hangingPunct="1">
              <a:lnSpc>
                <a:spcPct val="150000"/>
              </a:lnSpc>
              <a:buFont typeface="Arial" panose="020B0604020202020204" pitchFamily="34" charset="0"/>
              <a:buChar char="•"/>
              <a:defRPr/>
            </a:pPr>
            <a:r>
              <a:rPr lang="en-US" altLang="zh-CN" sz="2000" dirty="0">
                <a:latin typeface="Microsoft YaHei UI" panose="020B0503020204020204" pitchFamily="34" charset="-122"/>
                <a:ea typeface="Microsoft YaHei UI" panose="020B0503020204020204" pitchFamily="34" charset="-122"/>
              </a:rPr>
              <a:t>Physical asset investment is a kind of operation decision within the span of life cycle of the asset. The required information is forward-based instead of backward-based.</a:t>
            </a:r>
          </a:p>
          <a:p>
            <a:pPr marL="273050" indent="-273050" eaLnBrk="1" hangingPunct="1">
              <a:lnSpc>
                <a:spcPct val="150000"/>
              </a:lnSpc>
              <a:buFont typeface="Arial" panose="020B0604020202020204" pitchFamily="34" charset="0"/>
              <a:buChar char="•"/>
              <a:defRPr/>
            </a:pPr>
            <a:r>
              <a:rPr lang="zh-CN" altLang="en-US" sz="2000" dirty="0">
                <a:solidFill>
                  <a:srgbClr val="FFFF00"/>
                </a:solidFill>
                <a:latin typeface="Microsoft YaHei UI" panose="020B0503020204020204" pitchFamily="34" charset="-122"/>
                <a:ea typeface="Microsoft YaHei UI" panose="020B0503020204020204" pitchFamily="34" charset="-122"/>
              </a:rPr>
              <a:t>数字化所积累的信息可以帮助企业更加准确地预测未来经营活动的财务结果，提高企业的实物投资决策能力。</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marL="273050" indent="-273050" eaLnBrk="1" hangingPunct="1">
              <a:lnSpc>
                <a:spcPct val="150000"/>
              </a:lnSpc>
              <a:buFont typeface="Arial" panose="020B0604020202020204" pitchFamily="34" charset="0"/>
              <a:buChar char="•"/>
              <a:defRPr/>
            </a:pPr>
            <a:r>
              <a:rPr lang="en-US" altLang="zh-CN" sz="2000" dirty="0">
                <a:latin typeface="Microsoft YaHei UI" panose="020B0503020204020204" pitchFamily="34" charset="-122"/>
                <a:ea typeface="Microsoft YaHei UI" panose="020B0503020204020204" pitchFamily="34" charset="-122"/>
              </a:rPr>
              <a:t>The information accumulated by digitalization can help enterprises predict the financial results in future operating activities, improving the capability of decision for physical asset investment.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3">
                                            <p:txEl>
                                              <p:pRg st="2" end="2"/>
                                            </p:txEl>
                                          </p:spTgt>
                                        </p:tgtEl>
                                        <p:attrNameLst>
                                          <p:attrName>style.visibility</p:attrName>
                                        </p:attrNameLst>
                                      </p:cBhvr>
                                      <p:to>
                                        <p:strVal val="visible"/>
                                      </p:to>
                                    </p:set>
                                    <p:animEffect transition="in" filter="checkerboard(across)">
                                      <p:cBhvr>
                                        <p:cTn id="7" dur="500"/>
                                        <p:tgtEl>
                                          <p:spTgt spid="2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3">
                                            <p:txEl>
                                              <p:pRg st="0" end="0"/>
                                            </p:txEl>
                                          </p:spTgt>
                                        </p:tgtEl>
                                        <p:attrNameLst>
                                          <p:attrName>style.visibility</p:attrName>
                                        </p:attrNameLst>
                                      </p:cBhvr>
                                      <p:to>
                                        <p:strVal val="visible"/>
                                      </p:to>
                                    </p:set>
                                    <p:animEffect transition="in" filter="checkerboard(across)">
                                      <p:cBhvr>
                                        <p:cTn id="12" dur="500"/>
                                        <p:tgtEl>
                                          <p:spTgt spid="2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23">
                                            <p:txEl>
                                              <p:pRg st="1" end="1"/>
                                            </p:txEl>
                                          </p:spTgt>
                                        </p:tgtEl>
                                        <p:attrNameLst>
                                          <p:attrName>style.visibility</p:attrName>
                                        </p:attrNameLst>
                                      </p:cBhvr>
                                      <p:to>
                                        <p:strVal val="visible"/>
                                      </p:to>
                                    </p:set>
                                    <p:animEffect transition="in" filter="checkerboard(across)">
                                      <p:cBhvr>
                                        <p:cTn id="17" dur="500"/>
                                        <p:tgtEl>
                                          <p:spTgt spid="2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23">
                                            <p:txEl>
                                              <p:pRg st="3" end="3"/>
                                            </p:txEl>
                                          </p:spTgt>
                                        </p:tgtEl>
                                        <p:attrNameLst>
                                          <p:attrName>style.visibility</p:attrName>
                                        </p:attrNameLst>
                                      </p:cBhvr>
                                      <p:to>
                                        <p:strVal val="visible"/>
                                      </p:to>
                                    </p:set>
                                    <p:animEffect transition="in" filter="checkerboard(across)">
                                      <p:cBhvr>
                                        <p:cTn id="22" dur="500"/>
                                        <p:tgtEl>
                                          <p:spTgt spid="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 name="Rectangle 2"/>
          <p:cNvSpPr txBox="1">
            <a:spLocks noChangeArrowheads="1"/>
          </p:cNvSpPr>
          <p:nvPr/>
        </p:nvSpPr>
        <p:spPr bwMode="auto">
          <a:xfrm>
            <a:off x="157018" y="203200"/>
            <a:ext cx="11151062" cy="646545"/>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资本预算的流程 </a:t>
            </a:r>
            <a:r>
              <a:rPr lang="en-US" altLang="zh-CN" sz="2800" kern="0" dirty="0">
                <a:solidFill>
                  <a:schemeClr val="tx1"/>
                </a:solidFill>
                <a:latin typeface="Microsoft YaHei UI" panose="020B0503020204020204" pitchFamily="34" charset="-122"/>
                <a:ea typeface="Microsoft YaHei UI" panose="020B0503020204020204" pitchFamily="34" charset="-122"/>
              </a:rPr>
              <a:t>Process of Capital Budget</a:t>
            </a:r>
            <a:r>
              <a:rPr lang="zh-CN" altLang="en-US" sz="2800" kern="0" dirty="0">
                <a:solidFill>
                  <a:schemeClr val="tx1"/>
                </a:solidFill>
                <a:latin typeface="Microsoft YaHei UI" panose="020B0503020204020204" pitchFamily="34" charset="-122"/>
                <a:ea typeface="Microsoft YaHei UI" panose="020B0503020204020204" pitchFamily="34" charset="-122"/>
              </a:rPr>
              <a:t> </a:t>
            </a:r>
          </a:p>
        </p:txBody>
      </p:sp>
      <p:grpSp>
        <p:nvGrpSpPr>
          <p:cNvPr id="153603" name="Group 1"/>
          <p:cNvGrpSpPr/>
          <p:nvPr/>
        </p:nvGrpSpPr>
        <p:grpSpPr bwMode="auto">
          <a:xfrm>
            <a:off x="355600" y="1459345"/>
            <a:ext cx="8275781" cy="3380510"/>
            <a:chOff x="504825" y="1587500"/>
            <a:chExt cx="7115175" cy="2401888"/>
          </a:xfrm>
        </p:grpSpPr>
        <p:sp>
          <p:nvSpPr>
            <p:cNvPr id="153604" name="Freeform 2"/>
            <p:cNvSpPr/>
            <p:nvPr/>
          </p:nvSpPr>
          <p:spPr bwMode="blackWhite">
            <a:xfrm>
              <a:off x="4086225" y="3203575"/>
              <a:ext cx="1851025" cy="785813"/>
            </a:xfrm>
            <a:custGeom>
              <a:avLst/>
              <a:gdLst>
                <a:gd name="T0" fmla="*/ 2147483646 w 836"/>
                <a:gd name="T1" fmla="*/ 2147483646 h 475"/>
                <a:gd name="T2" fmla="*/ 2147483646 w 836"/>
                <a:gd name="T3" fmla="*/ 0 h 475"/>
                <a:gd name="T4" fmla="*/ 2147483646 w 836"/>
                <a:gd name="T5" fmla="*/ 0 h 475"/>
                <a:gd name="T6" fmla="*/ 2147483646 w 836"/>
                <a:gd name="T7" fmla="*/ 2147483646 h 475"/>
                <a:gd name="T8" fmla="*/ 0 w 836"/>
                <a:gd name="T9" fmla="*/ 2147483646 h 475"/>
                <a:gd name="T10" fmla="*/ 2147483646 w 836"/>
                <a:gd name="T11" fmla="*/ 2147483646 h 475"/>
                <a:gd name="T12" fmla="*/ 2147483646 w 836"/>
                <a:gd name="T13" fmla="*/ 2147483646 h 475"/>
                <a:gd name="T14" fmla="*/ 0 60000 65536"/>
                <a:gd name="T15" fmla="*/ 0 60000 65536"/>
                <a:gd name="T16" fmla="*/ 0 60000 65536"/>
                <a:gd name="T17" fmla="*/ 0 60000 65536"/>
                <a:gd name="T18" fmla="*/ 0 60000 65536"/>
                <a:gd name="T19" fmla="*/ 0 60000 65536"/>
                <a:gd name="T20" fmla="*/ 0 60000 65536"/>
                <a:gd name="T21" fmla="*/ 0 w 836"/>
                <a:gd name="T22" fmla="*/ 0 h 475"/>
                <a:gd name="T23" fmla="*/ 836 w 836"/>
                <a:gd name="T24" fmla="*/ 475 h 47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36" h="475">
                  <a:moveTo>
                    <a:pt x="835" y="232"/>
                  </a:moveTo>
                  <a:lnTo>
                    <a:pt x="748" y="0"/>
                  </a:lnTo>
                  <a:lnTo>
                    <a:pt x="2" y="0"/>
                  </a:lnTo>
                  <a:lnTo>
                    <a:pt x="79" y="233"/>
                  </a:lnTo>
                  <a:lnTo>
                    <a:pt x="0" y="473"/>
                  </a:lnTo>
                  <a:lnTo>
                    <a:pt x="741" y="474"/>
                  </a:lnTo>
                  <a:lnTo>
                    <a:pt x="835" y="232"/>
                  </a:lnTo>
                </a:path>
              </a:pathLst>
            </a:custGeom>
            <a:solidFill>
              <a:srgbClr val="002060"/>
            </a:solidFill>
            <a:ln w="12700" cap="rnd">
              <a:solidFill>
                <a:schemeClr val="tx1"/>
              </a:solidFill>
              <a:round/>
            </a:ln>
          </p:spPr>
          <p:txBody>
            <a:bodyPr/>
            <a:lstStyle/>
            <a:p>
              <a:endParaRPr lang="zh-CN" altLang="en-US" sz="2160"/>
            </a:p>
          </p:txBody>
        </p:sp>
        <p:sp>
          <p:nvSpPr>
            <p:cNvPr id="153605" name="Freeform 3"/>
            <p:cNvSpPr/>
            <p:nvPr/>
          </p:nvSpPr>
          <p:spPr bwMode="blackWhite">
            <a:xfrm>
              <a:off x="2678113" y="2620963"/>
              <a:ext cx="1530350" cy="1368425"/>
            </a:xfrm>
            <a:custGeom>
              <a:avLst/>
              <a:gdLst>
                <a:gd name="T0" fmla="*/ 2147483646 w 691"/>
                <a:gd name="T1" fmla="*/ 2147483646 h 828"/>
                <a:gd name="T2" fmla="*/ 2147483646 w 691"/>
                <a:gd name="T3" fmla="*/ 2147483646 h 828"/>
                <a:gd name="T4" fmla="*/ 2147483646 w 691"/>
                <a:gd name="T5" fmla="*/ 2147483646 h 828"/>
                <a:gd name="T6" fmla="*/ 0 w 691"/>
                <a:gd name="T7" fmla="*/ 0 h 828"/>
                <a:gd name="T8" fmla="*/ 0 w 691"/>
                <a:gd name="T9" fmla="*/ 2147483646 h 828"/>
                <a:gd name="T10" fmla="*/ 0 w 691"/>
                <a:gd name="T11" fmla="*/ 2147483646 h 828"/>
                <a:gd name="T12" fmla="*/ 0 w 691"/>
                <a:gd name="T13" fmla="*/ 2147483646 h 828"/>
                <a:gd name="T14" fmla="*/ 2147483646 w 691"/>
                <a:gd name="T15" fmla="*/ 2147483646 h 828"/>
                <a:gd name="T16" fmla="*/ 2147483646 w 691"/>
                <a:gd name="T17" fmla="*/ 2147483646 h 828"/>
                <a:gd name="T18" fmla="*/ 2147483646 w 691"/>
                <a:gd name="T19" fmla="*/ 2147483646 h 828"/>
                <a:gd name="T20" fmla="*/ 2147483646 w 691"/>
                <a:gd name="T21" fmla="*/ 2147483646 h 828"/>
                <a:gd name="T22" fmla="*/ 2147483646 w 691"/>
                <a:gd name="T23" fmla="*/ 2147483646 h 828"/>
                <a:gd name="T24" fmla="*/ 2147483646 w 691"/>
                <a:gd name="T25" fmla="*/ 2147483646 h 828"/>
                <a:gd name="T26" fmla="*/ 2147483646 w 691"/>
                <a:gd name="T27" fmla="*/ 2147483646 h 828"/>
                <a:gd name="T28" fmla="*/ 2147483646 w 691"/>
                <a:gd name="T29" fmla="*/ 2147483646 h 828"/>
                <a:gd name="T30" fmla="*/ 2147483646 w 691"/>
                <a:gd name="T31" fmla="*/ 2147483646 h 828"/>
                <a:gd name="T32" fmla="*/ 2147483646 w 691"/>
                <a:gd name="T33" fmla="*/ 2147483646 h 828"/>
                <a:gd name="T34" fmla="*/ 2147483646 w 691"/>
                <a:gd name="T35" fmla="*/ 2147483646 h 828"/>
                <a:gd name="T36" fmla="*/ 2147483646 w 691"/>
                <a:gd name="T37" fmla="*/ 2147483646 h 828"/>
                <a:gd name="T38" fmla="*/ 2147483646 w 691"/>
                <a:gd name="T39" fmla="*/ 2147483646 h 828"/>
                <a:gd name="T40" fmla="*/ 2147483646 w 691"/>
                <a:gd name="T41" fmla="*/ 2147483646 h 828"/>
                <a:gd name="T42" fmla="*/ 2147483646 w 691"/>
                <a:gd name="T43" fmla="*/ 2147483646 h 828"/>
                <a:gd name="T44" fmla="*/ 2147483646 w 691"/>
                <a:gd name="T45" fmla="*/ 2147483646 h 828"/>
                <a:gd name="T46" fmla="*/ 2147483646 w 691"/>
                <a:gd name="T47" fmla="*/ 2147483646 h 828"/>
                <a:gd name="T48" fmla="*/ 2147483646 w 691"/>
                <a:gd name="T49" fmla="*/ 2147483646 h 828"/>
                <a:gd name="T50" fmla="*/ 2147483646 w 691"/>
                <a:gd name="T51" fmla="*/ 2147483646 h 828"/>
                <a:gd name="T52" fmla="*/ 2147483646 w 691"/>
                <a:gd name="T53" fmla="*/ 2147483646 h 828"/>
                <a:gd name="T54" fmla="*/ 2147483646 w 691"/>
                <a:gd name="T55" fmla="*/ 2147483646 h 828"/>
                <a:gd name="T56" fmla="*/ 2147483646 w 691"/>
                <a:gd name="T57" fmla="*/ 2147483646 h 828"/>
                <a:gd name="T58" fmla="*/ 2147483646 w 691"/>
                <a:gd name="T59" fmla="*/ 2147483646 h 828"/>
                <a:gd name="T60" fmla="*/ 2147483646 w 691"/>
                <a:gd name="T61" fmla="*/ 2147483646 h 828"/>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691"/>
                <a:gd name="T94" fmla="*/ 0 h 828"/>
                <a:gd name="T95" fmla="*/ 691 w 691"/>
                <a:gd name="T96" fmla="*/ 828 h 828"/>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691" h="828">
                  <a:moveTo>
                    <a:pt x="472" y="310"/>
                  </a:moveTo>
                  <a:lnTo>
                    <a:pt x="474" y="6"/>
                  </a:lnTo>
                  <a:lnTo>
                    <a:pt x="243" y="98"/>
                  </a:lnTo>
                  <a:lnTo>
                    <a:pt x="0" y="0"/>
                  </a:lnTo>
                  <a:lnTo>
                    <a:pt x="0" y="309"/>
                  </a:lnTo>
                  <a:lnTo>
                    <a:pt x="0" y="618"/>
                  </a:lnTo>
                  <a:lnTo>
                    <a:pt x="0" y="640"/>
                  </a:lnTo>
                  <a:lnTo>
                    <a:pt x="4" y="661"/>
                  </a:lnTo>
                  <a:lnTo>
                    <a:pt x="9" y="681"/>
                  </a:lnTo>
                  <a:lnTo>
                    <a:pt x="17" y="701"/>
                  </a:lnTo>
                  <a:lnTo>
                    <a:pt x="28" y="720"/>
                  </a:lnTo>
                  <a:lnTo>
                    <a:pt x="41" y="738"/>
                  </a:lnTo>
                  <a:lnTo>
                    <a:pt x="58" y="754"/>
                  </a:lnTo>
                  <a:lnTo>
                    <a:pt x="75" y="768"/>
                  </a:lnTo>
                  <a:lnTo>
                    <a:pt x="95" y="782"/>
                  </a:lnTo>
                  <a:lnTo>
                    <a:pt x="118" y="794"/>
                  </a:lnTo>
                  <a:lnTo>
                    <a:pt x="142" y="804"/>
                  </a:lnTo>
                  <a:lnTo>
                    <a:pt x="167" y="812"/>
                  </a:lnTo>
                  <a:lnTo>
                    <a:pt x="194" y="819"/>
                  </a:lnTo>
                  <a:lnTo>
                    <a:pt x="223" y="824"/>
                  </a:lnTo>
                  <a:lnTo>
                    <a:pt x="252" y="827"/>
                  </a:lnTo>
                  <a:lnTo>
                    <a:pt x="614" y="827"/>
                  </a:lnTo>
                  <a:lnTo>
                    <a:pt x="690" y="586"/>
                  </a:lnTo>
                  <a:lnTo>
                    <a:pt x="609" y="355"/>
                  </a:lnTo>
                  <a:lnTo>
                    <a:pt x="512" y="355"/>
                  </a:lnTo>
                  <a:lnTo>
                    <a:pt x="501" y="352"/>
                  </a:lnTo>
                  <a:lnTo>
                    <a:pt x="492" y="346"/>
                  </a:lnTo>
                  <a:lnTo>
                    <a:pt x="484" y="339"/>
                  </a:lnTo>
                  <a:lnTo>
                    <a:pt x="478" y="330"/>
                  </a:lnTo>
                  <a:lnTo>
                    <a:pt x="474" y="321"/>
                  </a:lnTo>
                  <a:lnTo>
                    <a:pt x="472" y="310"/>
                  </a:lnTo>
                </a:path>
              </a:pathLst>
            </a:custGeom>
            <a:solidFill>
              <a:srgbClr val="002060"/>
            </a:solidFill>
            <a:ln w="12700" cap="rnd">
              <a:solidFill>
                <a:schemeClr val="tx1"/>
              </a:solidFill>
              <a:round/>
            </a:ln>
          </p:spPr>
          <p:txBody>
            <a:bodyPr/>
            <a:lstStyle/>
            <a:p>
              <a:endParaRPr lang="zh-CN" altLang="en-US" sz="2160"/>
            </a:p>
          </p:txBody>
        </p:sp>
        <p:sp>
          <p:nvSpPr>
            <p:cNvPr id="153606" name="Freeform 4"/>
            <p:cNvSpPr/>
            <p:nvPr/>
          </p:nvSpPr>
          <p:spPr bwMode="blackWhite">
            <a:xfrm>
              <a:off x="5792788" y="2852738"/>
              <a:ext cx="1827212" cy="1135062"/>
            </a:xfrm>
            <a:custGeom>
              <a:avLst/>
              <a:gdLst>
                <a:gd name="T0" fmla="*/ 2147483646 w 824"/>
                <a:gd name="T1" fmla="*/ 2147483646 h 687"/>
                <a:gd name="T2" fmla="*/ 2147483646 w 824"/>
                <a:gd name="T3" fmla="*/ 2147483646 h 687"/>
                <a:gd name="T4" fmla="*/ 2147483646 w 824"/>
                <a:gd name="T5" fmla="*/ 2147483646 h 687"/>
                <a:gd name="T6" fmla="*/ 2147483646 w 824"/>
                <a:gd name="T7" fmla="*/ 2147483646 h 687"/>
                <a:gd name="T8" fmla="*/ 0 w 824"/>
                <a:gd name="T9" fmla="*/ 2147483646 h 687"/>
                <a:gd name="T10" fmla="*/ 2147483646 w 824"/>
                <a:gd name="T11" fmla="*/ 2147483646 h 687"/>
                <a:gd name="T12" fmla="*/ 2147483646 w 824"/>
                <a:gd name="T13" fmla="*/ 2147483646 h 687"/>
                <a:gd name="T14" fmla="*/ 2147483646 w 824"/>
                <a:gd name="T15" fmla="*/ 2147483646 h 687"/>
                <a:gd name="T16" fmla="*/ 2147483646 w 824"/>
                <a:gd name="T17" fmla="*/ 2147483646 h 687"/>
                <a:gd name="T18" fmla="*/ 2147483646 w 824"/>
                <a:gd name="T19" fmla="*/ 2147483646 h 687"/>
                <a:gd name="T20" fmla="*/ 2147483646 w 824"/>
                <a:gd name="T21" fmla="*/ 2147483646 h 687"/>
                <a:gd name="T22" fmla="*/ 2147483646 w 824"/>
                <a:gd name="T23" fmla="*/ 2147483646 h 687"/>
                <a:gd name="T24" fmla="*/ 2147483646 w 824"/>
                <a:gd name="T25" fmla="*/ 2147483646 h 687"/>
                <a:gd name="T26" fmla="*/ 2147483646 w 824"/>
                <a:gd name="T27" fmla="*/ 2147483646 h 687"/>
                <a:gd name="T28" fmla="*/ 2147483646 w 824"/>
                <a:gd name="T29" fmla="*/ 2147483646 h 687"/>
                <a:gd name="T30" fmla="*/ 2147483646 w 824"/>
                <a:gd name="T31" fmla="*/ 2147483646 h 687"/>
                <a:gd name="T32" fmla="*/ 2147483646 w 824"/>
                <a:gd name="T33" fmla="*/ 2147483646 h 687"/>
                <a:gd name="T34" fmla="*/ 2147483646 w 824"/>
                <a:gd name="T35" fmla="*/ 2147483646 h 687"/>
                <a:gd name="T36" fmla="*/ 2147483646 w 824"/>
                <a:gd name="T37" fmla="*/ 2147483646 h 687"/>
                <a:gd name="T38" fmla="*/ 2147483646 w 824"/>
                <a:gd name="T39" fmla="*/ 2147483646 h 687"/>
                <a:gd name="T40" fmla="*/ 2147483646 w 824"/>
                <a:gd name="T41" fmla="*/ 2147483646 h 687"/>
                <a:gd name="T42" fmla="*/ 2147483646 w 824"/>
                <a:gd name="T43" fmla="*/ 0 h 687"/>
                <a:gd name="T44" fmla="*/ 2147483646 w 824"/>
                <a:gd name="T45" fmla="*/ 2147483646 h 687"/>
                <a:gd name="T46" fmla="*/ 2147483646 w 824"/>
                <a:gd name="T47" fmla="*/ 2147483646 h 687"/>
                <a:gd name="T48" fmla="*/ 2147483646 w 824"/>
                <a:gd name="T49" fmla="*/ 2147483646 h 687"/>
                <a:gd name="T50" fmla="*/ 2147483646 w 824"/>
                <a:gd name="T51" fmla="*/ 2147483646 h 687"/>
                <a:gd name="T52" fmla="*/ 2147483646 w 824"/>
                <a:gd name="T53" fmla="*/ 2147483646 h 687"/>
                <a:gd name="T54" fmla="*/ 2147483646 w 824"/>
                <a:gd name="T55" fmla="*/ 2147483646 h 687"/>
                <a:gd name="T56" fmla="*/ 2147483646 w 824"/>
                <a:gd name="T57" fmla="*/ 2147483646 h 687"/>
                <a:gd name="T58" fmla="*/ 2147483646 w 824"/>
                <a:gd name="T59" fmla="*/ 2147483646 h 6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824"/>
                <a:gd name="T91" fmla="*/ 0 h 687"/>
                <a:gd name="T92" fmla="*/ 824 w 824"/>
                <a:gd name="T93" fmla="*/ 687 h 68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824" h="687">
                  <a:moveTo>
                    <a:pt x="292" y="213"/>
                  </a:moveTo>
                  <a:lnTo>
                    <a:pt x="149" y="213"/>
                  </a:lnTo>
                  <a:lnTo>
                    <a:pt x="6" y="213"/>
                  </a:lnTo>
                  <a:lnTo>
                    <a:pt x="89" y="439"/>
                  </a:lnTo>
                  <a:lnTo>
                    <a:pt x="0" y="686"/>
                  </a:lnTo>
                  <a:lnTo>
                    <a:pt x="659" y="686"/>
                  </a:lnTo>
                  <a:lnTo>
                    <a:pt x="682" y="682"/>
                  </a:lnTo>
                  <a:lnTo>
                    <a:pt x="703" y="676"/>
                  </a:lnTo>
                  <a:lnTo>
                    <a:pt x="724" y="668"/>
                  </a:lnTo>
                  <a:lnTo>
                    <a:pt x="742" y="658"/>
                  </a:lnTo>
                  <a:lnTo>
                    <a:pt x="758" y="645"/>
                  </a:lnTo>
                  <a:lnTo>
                    <a:pt x="773" y="629"/>
                  </a:lnTo>
                  <a:lnTo>
                    <a:pt x="786" y="611"/>
                  </a:lnTo>
                  <a:lnTo>
                    <a:pt x="797" y="592"/>
                  </a:lnTo>
                  <a:lnTo>
                    <a:pt x="806" y="569"/>
                  </a:lnTo>
                  <a:lnTo>
                    <a:pt x="813" y="545"/>
                  </a:lnTo>
                  <a:lnTo>
                    <a:pt x="818" y="519"/>
                  </a:lnTo>
                  <a:lnTo>
                    <a:pt x="822" y="490"/>
                  </a:lnTo>
                  <a:lnTo>
                    <a:pt x="823" y="460"/>
                  </a:lnTo>
                  <a:lnTo>
                    <a:pt x="823" y="428"/>
                  </a:lnTo>
                  <a:lnTo>
                    <a:pt x="823" y="82"/>
                  </a:lnTo>
                  <a:lnTo>
                    <a:pt x="580" y="0"/>
                  </a:lnTo>
                  <a:lnTo>
                    <a:pt x="352" y="80"/>
                  </a:lnTo>
                  <a:lnTo>
                    <a:pt x="352" y="171"/>
                  </a:lnTo>
                  <a:lnTo>
                    <a:pt x="346" y="183"/>
                  </a:lnTo>
                  <a:lnTo>
                    <a:pt x="339" y="193"/>
                  </a:lnTo>
                  <a:lnTo>
                    <a:pt x="329" y="202"/>
                  </a:lnTo>
                  <a:lnTo>
                    <a:pt x="318" y="209"/>
                  </a:lnTo>
                  <a:lnTo>
                    <a:pt x="305" y="213"/>
                  </a:lnTo>
                  <a:lnTo>
                    <a:pt x="292" y="213"/>
                  </a:lnTo>
                </a:path>
              </a:pathLst>
            </a:custGeom>
            <a:solidFill>
              <a:srgbClr val="002060"/>
            </a:solidFill>
            <a:ln w="12700" cap="rnd">
              <a:solidFill>
                <a:schemeClr val="tx1"/>
              </a:solidFill>
              <a:round/>
            </a:ln>
          </p:spPr>
          <p:txBody>
            <a:bodyPr/>
            <a:lstStyle/>
            <a:p>
              <a:endParaRPr lang="zh-CN" altLang="en-US" sz="2160"/>
            </a:p>
          </p:txBody>
        </p:sp>
        <p:sp>
          <p:nvSpPr>
            <p:cNvPr id="153607" name="Freeform 7"/>
            <p:cNvSpPr/>
            <p:nvPr/>
          </p:nvSpPr>
          <p:spPr bwMode="blackWhite">
            <a:xfrm>
              <a:off x="1873250" y="1587500"/>
              <a:ext cx="1852613" cy="1150938"/>
            </a:xfrm>
            <a:custGeom>
              <a:avLst/>
              <a:gdLst>
                <a:gd name="T0" fmla="*/ 2147483646 w 836"/>
                <a:gd name="T1" fmla="*/ 2147483646 h 696"/>
                <a:gd name="T2" fmla="*/ 2147483646 w 836"/>
                <a:gd name="T3" fmla="*/ 2147483646 h 696"/>
                <a:gd name="T4" fmla="*/ 2147483646 w 836"/>
                <a:gd name="T5" fmla="*/ 2147483646 h 696"/>
                <a:gd name="T6" fmla="*/ 2147483646 w 836"/>
                <a:gd name="T7" fmla="*/ 2147483646 h 696"/>
                <a:gd name="T8" fmla="*/ 2147483646 w 836"/>
                <a:gd name="T9" fmla="*/ 2147483646 h 696"/>
                <a:gd name="T10" fmla="*/ 2147483646 w 836"/>
                <a:gd name="T11" fmla="*/ 2147483646 h 696"/>
                <a:gd name="T12" fmla="*/ 2147483646 w 836"/>
                <a:gd name="T13" fmla="*/ 2147483646 h 696"/>
                <a:gd name="T14" fmla="*/ 2147483646 w 836"/>
                <a:gd name="T15" fmla="*/ 2147483646 h 696"/>
                <a:gd name="T16" fmla="*/ 2147483646 w 836"/>
                <a:gd name="T17" fmla="*/ 2147483646 h 696"/>
                <a:gd name="T18" fmla="*/ 2147483646 w 836"/>
                <a:gd name="T19" fmla="*/ 2147483646 h 696"/>
                <a:gd name="T20" fmla="*/ 2147483646 w 836"/>
                <a:gd name="T21" fmla="*/ 2147483646 h 696"/>
                <a:gd name="T22" fmla="*/ 2147483646 w 836"/>
                <a:gd name="T23" fmla="*/ 2147483646 h 696"/>
                <a:gd name="T24" fmla="*/ 2147483646 w 836"/>
                <a:gd name="T25" fmla="*/ 2147483646 h 696"/>
                <a:gd name="T26" fmla="*/ 2147483646 w 836"/>
                <a:gd name="T27" fmla="*/ 2147483646 h 696"/>
                <a:gd name="T28" fmla="*/ 2147483646 w 836"/>
                <a:gd name="T29" fmla="*/ 2147483646 h 696"/>
                <a:gd name="T30" fmla="*/ 2147483646 w 836"/>
                <a:gd name="T31" fmla="*/ 2147483646 h 696"/>
                <a:gd name="T32" fmla="*/ 2147483646 w 836"/>
                <a:gd name="T33" fmla="*/ 2147483646 h 696"/>
                <a:gd name="T34" fmla="*/ 2147483646 w 836"/>
                <a:gd name="T35" fmla="*/ 2147483646 h 696"/>
                <a:gd name="T36" fmla="*/ 2147483646 w 836"/>
                <a:gd name="T37" fmla="*/ 2147483646 h 696"/>
                <a:gd name="T38" fmla="*/ 2147483646 w 836"/>
                <a:gd name="T39" fmla="*/ 2147483646 h 696"/>
                <a:gd name="T40" fmla="*/ 2147483646 w 836"/>
                <a:gd name="T41" fmla="*/ 2147483646 h 696"/>
                <a:gd name="T42" fmla="*/ 2147483646 w 836"/>
                <a:gd name="T43" fmla="*/ 2147483646 h 696"/>
                <a:gd name="T44" fmla="*/ 2147483646 w 836"/>
                <a:gd name="T45" fmla="*/ 2147483646 h 696"/>
                <a:gd name="T46" fmla="*/ 2147483646 w 836"/>
                <a:gd name="T47" fmla="*/ 2147483646 h 696"/>
                <a:gd name="T48" fmla="*/ 2147483646 w 836"/>
                <a:gd name="T49" fmla="*/ 2147483646 h 696"/>
                <a:gd name="T50" fmla="*/ 2147483646 w 836"/>
                <a:gd name="T51" fmla="*/ 2147483646 h 696"/>
                <a:gd name="T52" fmla="*/ 2147483646 w 836"/>
                <a:gd name="T53" fmla="*/ 0 h 696"/>
                <a:gd name="T54" fmla="*/ 2147483646 w 836"/>
                <a:gd name="T55" fmla="*/ 0 h 696"/>
                <a:gd name="T56" fmla="*/ 2147483646 w 836"/>
                <a:gd name="T57" fmla="*/ 2147483646 h 696"/>
                <a:gd name="T58" fmla="*/ 0 w 836"/>
                <a:gd name="T59" fmla="*/ 2147483646 h 696"/>
                <a:gd name="T60" fmla="*/ 2147483646 w 836"/>
                <a:gd name="T61" fmla="*/ 2147483646 h 696"/>
                <a:gd name="T62" fmla="*/ 2147483646 w 836"/>
                <a:gd name="T63" fmla="*/ 2147483646 h 69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836"/>
                <a:gd name="T97" fmla="*/ 0 h 696"/>
                <a:gd name="T98" fmla="*/ 836 w 836"/>
                <a:gd name="T99" fmla="*/ 696 h 69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836" h="696">
                  <a:moveTo>
                    <a:pt x="304" y="473"/>
                  </a:moveTo>
                  <a:lnTo>
                    <a:pt x="316" y="475"/>
                  </a:lnTo>
                  <a:lnTo>
                    <a:pt x="327" y="478"/>
                  </a:lnTo>
                  <a:lnTo>
                    <a:pt x="338" y="484"/>
                  </a:lnTo>
                  <a:lnTo>
                    <a:pt x="347" y="491"/>
                  </a:lnTo>
                  <a:lnTo>
                    <a:pt x="355" y="501"/>
                  </a:lnTo>
                  <a:lnTo>
                    <a:pt x="361" y="512"/>
                  </a:lnTo>
                  <a:lnTo>
                    <a:pt x="363" y="523"/>
                  </a:lnTo>
                  <a:lnTo>
                    <a:pt x="365" y="535"/>
                  </a:lnTo>
                  <a:lnTo>
                    <a:pt x="365" y="602"/>
                  </a:lnTo>
                  <a:lnTo>
                    <a:pt x="604" y="695"/>
                  </a:lnTo>
                  <a:lnTo>
                    <a:pt x="834" y="610"/>
                  </a:lnTo>
                  <a:lnTo>
                    <a:pt x="834" y="259"/>
                  </a:lnTo>
                  <a:lnTo>
                    <a:pt x="835" y="227"/>
                  </a:lnTo>
                  <a:lnTo>
                    <a:pt x="833" y="197"/>
                  </a:lnTo>
                  <a:lnTo>
                    <a:pt x="830" y="168"/>
                  </a:lnTo>
                  <a:lnTo>
                    <a:pt x="825" y="142"/>
                  </a:lnTo>
                  <a:lnTo>
                    <a:pt x="817" y="117"/>
                  </a:lnTo>
                  <a:lnTo>
                    <a:pt x="808" y="96"/>
                  </a:lnTo>
                  <a:lnTo>
                    <a:pt x="797" y="76"/>
                  </a:lnTo>
                  <a:lnTo>
                    <a:pt x="784" y="58"/>
                  </a:lnTo>
                  <a:lnTo>
                    <a:pt x="769" y="43"/>
                  </a:lnTo>
                  <a:lnTo>
                    <a:pt x="753" y="29"/>
                  </a:lnTo>
                  <a:lnTo>
                    <a:pt x="735" y="19"/>
                  </a:lnTo>
                  <a:lnTo>
                    <a:pt x="715" y="10"/>
                  </a:lnTo>
                  <a:lnTo>
                    <a:pt x="694" y="4"/>
                  </a:lnTo>
                  <a:lnTo>
                    <a:pt x="671" y="0"/>
                  </a:lnTo>
                  <a:lnTo>
                    <a:pt x="12" y="0"/>
                  </a:lnTo>
                  <a:lnTo>
                    <a:pt x="97" y="231"/>
                  </a:lnTo>
                  <a:lnTo>
                    <a:pt x="0" y="473"/>
                  </a:lnTo>
                  <a:lnTo>
                    <a:pt x="152" y="474"/>
                  </a:lnTo>
                  <a:lnTo>
                    <a:pt x="304" y="473"/>
                  </a:lnTo>
                </a:path>
              </a:pathLst>
            </a:custGeom>
            <a:solidFill>
              <a:srgbClr val="002060"/>
            </a:solidFill>
            <a:ln w="12700" cap="rnd">
              <a:solidFill>
                <a:schemeClr val="tx1"/>
              </a:solidFill>
              <a:round/>
            </a:ln>
          </p:spPr>
          <p:txBody>
            <a:bodyPr/>
            <a:lstStyle/>
            <a:p>
              <a:endParaRPr lang="zh-CN" altLang="en-US" sz="2160"/>
            </a:p>
          </p:txBody>
        </p:sp>
        <p:sp>
          <p:nvSpPr>
            <p:cNvPr id="153608" name="Freeform 8"/>
            <p:cNvSpPr/>
            <p:nvPr/>
          </p:nvSpPr>
          <p:spPr bwMode="blackWhite">
            <a:xfrm>
              <a:off x="504825" y="2579688"/>
              <a:ext cx="2073275" cy="1150937"/>
            </a:xfrm>
            <a:custGeom>
              <a:avLst/>
              <a:gdLst>
                <a:gd name="T0" fmla="*/ 2147483646 w 936"/>
                <a:gd name="T1" fmla="*/ 2147483646 h 696"/>
                <a:gd name="T2" fmla="*/ 2147483646 w 936"/>
                <a:gd name="T3" fmla="*/ 2147483646 h 696"/>
                <a:gd name="T4" fmla="*/ 2147483646 w 936"/>
                <a:gd name="T5" fmla="*/ 2147483646 h 696"/>
                <a:gd name="T6" fmla="*/ 2147483646 w 936"/>
                <a:gd name="T7" fmla="*/ 2147483646 h 696"/>
                <a:gd name="T8" fmla="*/ 2147483646 w 936"/>
                <a:gd name="T9" fmla="*/ 2147483646 h 696"/>
                <a:gd name="T10" fmla="*/ 2147483646 w 936"/>
                <a:gd name="T11" fmla="*/ 2147483646 h 696"/>
                <a:gd name="T12" fmla="*/ 2147483646 w 936"/>
                <a:gd name="T13" fmla="*/ 2147483646 h 696"/>
                <a:gd name="T14" fmla="*/ 2147483646 w 936"/>
                <a:gd name="T15" fmla="*/ 2147483646 h 696"/>
                <a:gd name="T16" fmla="*/ 2147483646 w 936"/>
                <a:gd name="T17" fmla="*/ 2147483646 h 696"/>
                <a:gd name="T18" fmla="*/ 2147483646 w 936"/>
                <a:gd name="T19" fmla="*/ 0 h 696"/>
                <a:gd name="T20" fmla="*/ 0 w 936"/>
                <a:gd name="T21" fmla="*/ 2147483646 h 696"/>
                <a:gd name="T22" fmla="*/ 2147483646 w 936"/>
                <a:gd name="T23" fmla="*/ 2147483646 h 696"/>
                <a:gd name="T24" fmla="*/ 2147483646 w 936"/>
                <a:gd name="T25" fmla="*/ 2147483646 h 696"/>
                <a:gd name="T26" fmla="*/ 2147483646 w 936"/>
                <a:gd name="T27" fmla="*/ 2147483646 h 696"/>
                <a:gd name="T28" fmla="*/ 2147483646 w 936"/>
                <a:gd name="T29" fmla="*/ 2147483646 h 696"/>
                <a:gd name="T30" fmla="*/ 2147483646 w 936"/>
                <a:gd name="T31" fmla="*/ 2147483646 h 696"/>
                <a:gd name="T32" fmla="*/ 2147483646 w 936"/>
                <a:gd name="T33" fmla="*/ 2147483646 h 696"/>
                <a:gd name="T34" fmla="*/ 2147483646 w 936"/>
                <a:gd name="T35" fmla="*/ 2147483646 h 696"/>
                <a:gd name="T36" fmla="*/ 2147483646 w 936"/>
                <a:gd name="T37" fmla="*/ 2147483646 h 696"/>
                <a:gd name="T38" fmla="*/ 2147483646 w 936"/>
                <a:gd name="T39" fmla="*/ 2147483646 h 696"/>
                <a:gd name="T40" fmla="*/ 2147483646 w 936"/>
                <a:gd name="T41" fmla="*/ 2147483646 h 696"/>
                <a:gd name="T42" fmla="*/ 2147483646 w 936"/>
                <a:gd name="T43" fmla="*/ 2147483646 h 696"/>
                <a:gd name="T44" fmla="*/ 2147483646 w 936"/>
                <a:gd name="T45" fmla="*/ 2147483646 h 696"/>
                <a:gd name="T46" fmla="*/ 2147483646 w 936"/>
                <a:gd name="T47" fmla="*/ 2147483646 h 696"/>
                <a:gd name="T48" fmla="*/ 2147483646 w 936"/>
                <a:gd name="T49" fmla="*/ 2147483646 h 696"/>
                <a:gd name="T50" fmla="*/ 2147483646 w 936"/>
                <a:gd name="T51" fmla="*/ 2147483646 h 696"/>
                <a:gd name="T52" fmla="*/ 2147483646 w 936"/>
                <a:gd name="T53" fmla="*/ 2147483646 h 696"/>
                <a:gd name="T54" fmla="*/ 2147483646 w 936"/>
                <a:gd name="T55" fmla="*/ 2147483646 h 696"/>
                <a:gd name="T56" fmla="*/ 2147483646 w 936"/>
                <a:gd name="T57" fmla="*/ 2147483646 h 696"/>
                <a:gd name="T58" fmla="*/ 2147483646 w 936"/>
                <a:gd name="T59" fmla="*/ 2147483646 h 69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936"/>
                <a:gd name="T91" fmla="*/ 0 h 696"/>
                <a:gd name="T92" fmla="*/ 936 w 936"/>
                <a:gd name="T93" fmla="*/ 696 h 69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936" h="696">
                  <a:moveTo>
                    <a:pt x="532" y="222"/>
                  </a:moveTo>
                  <a:lnTo>
                    <a:pt x="519" y="220"/>
                  </a:lnTo>
                  <a:lnTo>
                    <a:pt x="507" y="216"/>
                  </a:lnTo>
                  <a:lnTo>
                    <a:pt x="496" y="210"/>
                  </a:lnTo>
                  <a:lnTo>
                    <a:pt x="487" y="201"/>
                  </a:lnTo>
                  <a:lnTo>
                    <a:pt x="479" y="190"/>
                  </a:lnTo>
                  <a:lnTo>
                    <a:pt x="474" y="179"/>
                  </a:lnTo>
                  <a:lnTo>
                    <a:pt x="472" y="165"/>
                  </a:lnTo>
                  <a:lnTo>
                    <a:pt x="472" y="94"/>
                  </a:lnTo>
                  <a:lnTo>
                    <a:pt x="231" y="0"/>
                  </a:lnTo>
                  <a:lnTo>
                    <a:pt x="0" y="91"/>
                  </a:lnTo>
                  <a:lnTo>
                    <a:pt x="1" y="435"/>
                  </a:lnTo>
                  <a:lnTo>
                    <a:pt x="1" y="468"/>
                  </a:lnTo>
                  <a:lnTo>
                    <a:pt x="2" y="498"/>
                  </a:lnTo>
                  <a:lnTo>
                    <a:pt x="5" y="527"/>
                  </a:lnTo>
                  <a:lnTo>
                    <a:pt x="11" y="553"/>
                  </a:lnTo>
                  <a:lnTo>
                    <a:pt x="18" y="577"/>
                  </a:lnTo>
                  <a:lnTo>
                    <a:pt x="28" y="599"/>
                  </a:lnTo>
                  <a:lnTo>
                    <a:pt x="39" y="619"/>
                  </a:lnTo>
                  <a:lnTo>
                    <a:pt x="52" y="637"/>
                  </a:lnTo>
                  <a:lnTo>
                    <a:pt x="66" y="652"/>
                  </a:lnTo>
                  <a:lnTo>
                    <a:pt x="82" y="665"/>
                  </a:lnTo>
                  <a:lnTo>
                    <a:pt x="100" y="676"/>
                  </a:lnTo>
                  <a:lnTo>
                    <a:pt x="120" y="685"/>
                  </a:lnTo>
                  <a:lnTo>
                    <a:pt x="142" y="691"/>
                  </a:lnTo>
                  <a:lnTo>
                    <a:pt x="165" y="694"/>
                  </a:lnTo>
                  <a:lnTo>
                    <a:pt x="935" y="695"/>
                  </a:lnTo>
                  <a:lnTo>
                    <a:pt x="935" y="221"/>
                  </a:lnTo>
                  <a:lnTo>
                    <a:pt x="734" y="220"/>
                  </a:lnTo>
                  <a:lnTo>
                    <a:pt x="532" y="222"/>
                  </a:lnTo>
                </a:path>
              </a:pathLst>
            </a:custGeom>
            <a:solidFill>
              <a:srgbClr val="002060"/>
            </a:solidFill>
            <a:ln w="12700" cap="rnd">
              <a:solidFill>
                <a:schemeClr val="tx1"/>
              </a:solidFill>
              <a:round/>
            </a:ln>
          </p:spPr>
          <p:txBody>
            <a:bodyPr/>
            <a:lstStyle/>
            <a:p>
              <a:endParaRPr lang="zh-CN" altLang="en-US" sz="2160" dirty="0"/>
            </a:p>
          </p:txBody>
        </p:sp>
        <p:sp>
          <p:nvSpPr>
            <p:cNvPr id="153609" name="Freeform 9"/>
            <p:cNvSpPr/>
            <p:nvPr/>
          </p:nvSpPr>
          <p:spPr bwMode="blackWhite">
            <a:xfrm>
              <a:off x="506413" y="1589088"/>
              <a:ext cx="1520825" cy="1112837"/>
            </a:xfrm>
            <a:custGeom>
              <a:avLst/>
              <a:gdLst>
                <a:gd name="T0" fmla="*/ 2147483646 w 686"/>
                <a:gd name="T1" fmla="*/ 2147483646 h 673"/>
                <a:gd name="T2" fmla="*/ 2147483646 w 686"/>
                <a:gd name="T3" fmla="*/ 2147483646 h 673"/>
                <a:gd name="T4" fmla="*/ 2147483646 w 686"/>
                <a:gd name="T5" fmla="*/ 2147483646 h 673"/>
                <a:gd name="T6" fmla="*/ 2147483646 w 686"/>
                <a:gd name="T7" fmla="*/ 2147483646 h 673"/>
                <a:gd name="T8" fmla="*/ 2147483646 w 686"/>
                <a:gd name="T9" fmla="*/ 2147483646 h 673"/>
                <a:gd name="T10" fmla="*/ 2147483646 w 686"/>
                <a:gd name="T11" fmla="*/ 2147483646 h 673"/>
                <a:gd name="T12" fmla="*/ 2147483646 w 686"/>
                <a:gd name="T13" fmla="*/ 2147483646 h 673"/>
                <a:gd name="T14" fmla="*/ 2147483646 w 686"/>
                <a:gd name="T15" fmla="*/ 2147483646 h 673"/>
                <a:gd name="T16" fmla="*/ 2147483646 w 686"/>
                <a:gd name="T17" fmla="*/ 2147483646 h 673"/>
                <a:gd name="T18" fmla="*/ 2147483646 w 686"/>
                <a:gd name="T19" fmla="*/ 2147483646 h 673"/>
                <a:gd name="T20" fmla="*/ 2147483646 w 686"/>
                <a:gd name="T21" fmla="*/ 2147483646 h 673"/>
                <a:gd name="T22" fmla="*/ 2147483646 w 686"/>
                <a:gd name="T23" fmla="*/ 2147483646 h 673"/>
                <a:gd name="T24" fmla="*/ 2147483646 w 686"/>
                <a:gd name="T25" fmla="*/ 0 h 673"/>
                <a:gd name="T26" fmla="*/ 2147483646 w 686"/>
                <a:gd name="T27" fmla="*/ 2147483646 h 673"/>
                <a:gd name="T28" fmla="*/ 2147483646 w 686"/>
                <a:gd name="T29" fmla="*/ 2147483646 h 673"/>
                <a:gd name="T30" fmla="*/ 2147483646 w 686"/>
                <a:gd name="T31" fmla="*/ 2147483646 h 673"/>
                <a:gd name="T32" fmla="*/ 2147483646 w 686"/>
                <a:gd name="T33" fmla="*/ 2147483646 h 673"/>
                <a:gd name="T34" fmla="*/ 2147483646 w 686"/>
                <a:gd name="T35" fmla="*/ 2147483646 h 673"/>
                <a:gd name="T36" fmla="*/ 2147483646 w 686"/>
                <a:gd name="T37" fmla="*/ 2147483646 h 673"/>
                <a:gd name="T38" fmla="*/ 2147483646 w 686"/>
                <a:gd name="T39" fmla="*/ 2147483646 h 673"/>
                <a:gd name="T40" fmla="*/ 2147483646 w 686"/>
                <a:gd name="T41" fmla="*/ 2147483646 h 673"/>
                <a:gd name="T42" fmla="*/ 2147483646 w 686"/>
                <a:gd name="T43" fmla="*/ 2147483646 h 673"/>
                <a:gd name="T44" fmla="*/ 2147483646 w 686"/>
                <a:gd name="T45" fmla="*/ 2147483646 h 673"/>
                <a:gd name="T46" fmla="*/ 2147483646 w 686"/>
                <a:gd name="T47" fmla="*/ 2147483646 h 673"/>
                <a:gd name="T48" fmla="*/ 2147483646 w 686"/>
                <a:gd name="T49" fmla="*/ 2147483646 h 673"/>
                <a:gd name="T50" fmla="*/ 0 w 686"/>
                <a:gd name="T51" fmla="*/ 2147483646 h 673"/>
                <a:gd name="T52" fmla="*/ 0 w 686"/>
                <a:gd name="T53" fmla="*/ 2147483646 h 673"/>
                <a:gd name="T54" fmla="*/ 2147483646 w 686"/>
                <a:gd name="T55" fmla="*/ 2147483646 h 673"/>
                <a:gd name="T56" fmla="*/ 2147483646 w 686"/>
                <a:gd name="T57" fmla="*/ 2147483646 h 673"/>
                <a:gd name="T58" fmla="*/ 2147483646 w 686"/>
                <a:gd name="T59" fmla="*/ 2147483646 h 67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86"/>
                <a:gd name="T91" fmla="*/ 0 h 673"/>
                <a:gd name="T92" fmla="*/ 686 w 686"/>
                <a:gd name="T93" fmla="*/ 673 h 673"/>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86" h="673">
                  <a:moveTo>
                    <a:pt x="466" y="525"/>
                  </a:moveTo>
                  <a:lnTo>
                    <a:pt x="468" y="514"/>
                  </a:lnTo>
                  <a:lnTo>
                    <a:pt x="473" y="502"/>
                  </a:lnTo>
                  <a:lnTo>
                    <a:pt x="479" y="492"/>
                  </a:lnTo>
                  <a:lnTo>
                    <a:pt x="489" y="484"/>
                  </a:lnTo>
                  <a:lnTo>
                    <a:pt x="499" y="477"/>
                  </a:lnTo>
                  <a:lnTo>
                    <a:pt x="511" y="474"/>
                  </a:lnTo>
                  <a:lnTo>
                    <a:pt x="523" y="472"/>
                  </a:lnTo>
                  <a:lnTo>
                    <a:pt x="592" y="471"/>
                  </a:lnTo>
                  <a:lnTo>
                    <a:pt x="685" y="231"/>
                  </a:lnTo>
                  <a:lnTo>
                    <a:pt x="601" y="1"/>
                  </a:lnTo>
                  <a:lnTo>
                    <a:pt x="255" y="1"/>
                  </a:lnTo>
                  <a:lnTo>
                    <a:pt x="223" y="0"/>
                  </a:lnTo>
                  <a:lnTo>
                    <a:pt x="194" y="1"/>
                  </a:lnTo>
                  <a:lnTo>
                    <a:pt x="166" y="4"/>
                  </a:lnTo>
                  <a:lnTo>
                    <a:pt x="140" y="10"/>
                  </a:lnTo>
                  <a:lnTo>
                    <a:pt x="116" y="18"/>
                  </a:lnTo>
                  <a:lnTo>
                    <a:pt x="93" y="27"/>
                  </a:lnTo>
                  <a:lnTo>
                    <a:pt x="75" y="38"/>
                  </a:lnTo>
                  <a:lnTo>
                    <a:pt x="57" y="50"/>
                  </a:lnTo>
                  <a:lnTo>
                    <a:pt x="42" y="64"/>
                  </a:lnTo>
                  <a:lnTo>
                    <a:pt x="30" y="81"/>
                  </a:lnTo>
                  <a:lnTo>
                    <a:pt x="19" y="99"/>
                  </a:lnTo>
                  <a:lnTo>
                    <a:pt x="10" y="119"/>
                  </a:lnTo>
                  <a:lnTo>
                    <a:pt x="4" y="141"/>
                  </a:lnTo>
                  <a:lnTo>
                    <a:pt x="0" y="164"/>
                  </a:lnTo>
                  <a:lnTo>
                    <a:pt x="0" y="666"/>
                  </a:lnTo>
                  <a:lnTo>
                    <a:pt x="224" y="575"/>
                  </a:lnTo>
                  <a:lnTo>
                    <a:pt x="466" y="672"/>
                  </a:lnTo>
                  <a:lnTo>
                    <a:pt x="466" y="525"/>
                  </a:lnTo>
                </a:path>
              </a:pathLst>
            </a:custGeom>
            <a:solidFill>
              <a:srgbClr val="002060"/>
            </a:solidFill>
            <a:ln w="12700" cap="rnd">
              <a:solidFill>
                <a:schemeClr val="tx1"/>
              </a:solidFill>
              <a:round/>
            </a:ln>
          </p:spPr>
          <p:txBody>
            <a:bodyPr/>
            <a:lstStyle/>
            <a:p>
              <a:endParaRPr lang="zh-CN" altLang="en-US" sz="2160"/>
            </a:p>
          </p:txBody>
        </p:sp>
        <p:sp>
          <p:nvSpPr>
            <p:cNvPr id="153610" name="Rectangle 10"/>
            <p:cNvSpPr>
              <a:spLocks noChangeArrowheads="1"/>
            </p:cNvSpPr>
            <p:nvPr/>
          </p:nvSpPr>
          <p:spPr bwMode="auto">
            <a:xfrm>
              <a:off x="809646" y="3034453"/>
              <a:ext cx="1520825" cy="6210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defTabSz="787400">
                <a:spcBef>
                  <a:spcPct val="20000"/>
                </a:spcBef>
                <a:buChar char="•"/>
                <a:defRPr sz="3200">
                  <a:solidFill>
                    <a:schemeClr val="tx1"/>
                  </a:solidFill>
                  <a:latin typeface="Franklin Gothic Book" panose="020B0503020102020204" pitchFamily="34" charset="0"/>
                </a:defRPr>
              </a:lvl1pPr>
              <a:lvl2pPr marL="742950" indent="-285750" defTabSz="787400">
                <a:spcBef>
                  <a:spcPct val="20000"/>
                </a:spcBef>
                <a:buChar char="–"/>
                <a:defRPr sz="2800">
                  <a:solidFill>
                    <a:schemeClr val="tx1"/>
                  </a:solidFill>
                  <a:latin typeface="Franklin Gothic Book" panose="020B0503020102020204" pitchFamily="34" charset="0"/>
                </a:defRPr>
              </a:lvl2pPr>
              <a:lvl3pPr marL="1143000" indent="-228600" defTabSz="787400">
                <a:spcBef>
                  <a:spcPct val="20000"/>
                </a:spcBef>
                <a:buChar char="•"/>
                <a:defRPr sz="2400">
                  <a:solidFill>
                    <a:schemeClr val="tx1"/>
                  </a:solidFill>
                  <a:latin typeface="Franklin Gothic Book" panose="020B0503020102020204" pitchFamily="34" charset="0"/>
                </a:defRPr>
              </a:lvl3pPr>
              <a:lvl4pPr marL="1600200" indent="-228600" defTabSz="787400">
                <a:spcBef>
                  <a:spcPct val="20000"/>
                </a:spcBef>
                <a:buChar char="–"/>
                <a:defRPr sz="2000">
                  <a:solidFill>
                    <a:schemeClr val="tx1"/>
                  </a:solidFill>
                  <a:latin typeface="Franklin Gothic Book" panose="020B0503020102020204" pitchFamily="34" charset="0"/>
                </a:defRPr>
              </a:lvl4pPr>
              <a:lvl5pPr marL="2057400" indent="-228600" defTabSz="787400">
                <a:spcBef>
                  <a:spcPct val="20000"/>
                </a:spcBef>
                <a:buChar char="»"/>
                <a:defRPr sz="2000">
                  <a:solidFill>
                    <a:schemeClr val="tx1"/>
                  </a:solidFill>
                  <a:latin typeface="Franklin Gothic Book" panose="020B0503020102020204" pitchFamily="34" charset="0"/>
                </a:defRPr>
              </a:lvl5pPr>
              <a:lvl6pPr marL="25146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buClr>
                  <a:schemeClr val="tx2"/>
                </a:buClr>
                <a:buNone/>
              </a:pPr>
              <a:r>
                <a:rPr lang="zh-CN" altLang="en-US" sz="2000" dirty="0">
                  <a:solidFill>
                    <a:srgbClr val="FFFF00"/>
                  </a:solidFill>
                  <a:latin typeface="微软雅黑" panose="020B0503020204020204" charset="-122"/>
                  <a:ea typeface="微软雅黑" panose="020B0503020204020204" charset="-122"/>
                </a:rPr>
                <a:t>识别投资需求</a:t>
              </a:r>
              <a:endParaRPr lang="en-US" altLang="zh-CN" sz="2000" dirty="0">
                <a:solidFill>
                  <a:srgbClr val="FFFF00"/>
                </a:solidFill>
                <a:latin typeface="微软雅黑" panose="020B0503020204020204" charset="-122"/>
                <a:ea typeface="微软雅黑" panose="020B0503020204020204" charset="-122"/>
              </a:endParaRPr>
            </a:p>
            <a:p>
              <a:pPr>
                <a:buClr>
                  <a:schemeClr val="tx2"/>
                </a:buClr>
                <a:buNone/>
              </a:pPr>
              <a:r>
                <a:rPr lang="en-US" altLang="zh-CN" sz="1600" dirty="0">
                  <a:latin typeface="微软雅黑" panose="020B0503020204020204" charset="-122"/>
                  <a:ea typeface="微软雅黑" panose="020B0503020204020204" charset="-122"/>
                </a:rPr>
                <a:t>Identify the need of Investment</a:t>
              </a:r>
            </a:p>
          </p:txBody>
        </p:sp>
        <p:sp>
          <p:nvSpPr>
            <p:cNvPr id="153611" name="Rectangle 11"/>
            <p:cNvSpPr>
              <a:spLocks noChangeArrowheads="1"/>
            </p:cNvSpPr>
            <p:nvPr/>
          </p:nvSpPr>
          <p:spPr bwMode="auto">
            <a:xfrm>
              <a:off x="608058" y="1742298"/>
              <a:ext cx="1338214" cy="795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defTabSz="787400">
                <a:spcBef>
                  <a:spcPct val="20000"/>
                </a:spcBef>
                <a:buChar char="•"/>
                <a:defRPr sz="3200">
                  <a:solidFill>
                    <a:schemeClr val="tx1"/>
                  </a:solidFill>
                  <a:latin typeface="Franklin Gothic Book" panose="020B0503020102020204" pitchFamily="34" charset="0"/>
                </a:defRPr>
              </a:lvl1pPr>
              <a:lvl2pPr marL="742950" indent="-285750" defTabSz="787400">
                <a:spcBef>
                  <a:spcPct val="20000"/>
                </a:spcBef>
                <a:buChar char="–"/>
                <a:defRPr sz="2800">
                  <a:solidFill>
                    <a:schemeClr val="tx1"/>
                  </a:solidFill>
                  <a:latin typeface="Franklin Gothic Book" panose="020B0503020102020204" pitchFamily="34" charset="0"/>
                </a:defRPr>
              </a:lvl2pPr>
              <a:lvl3pPr marL="1143000" indent="-228600" defTabSz="787400">
                <a:spcBef>
                  <a:spcPct val="20000"/>
                </a:spcBef>
                <a:buChar char="•"/>
                <a:defRPr sz="2400">
                  <a:solidFill>
                    <a:schemeClr val="tx1"/>
                  </a:solidFill>
                  <a:latin typeface="Franklin Gothic Book" panose="020B0503020102020204" pitchFamily="34" charset="0"/>
                </a:defRPr>
              </a:lvl3pPr>
              <a:lvl4pPr marL="1600200" indent="-228600" defTabSz="787400">
                <a:spcBef>
                  <a:spcPct val="20000"/>
                </a:spcBef>
                <a:buChar char="–"/>
                <a:defRPr sz="2000">
                  <a:solidFill>
                    <a:schemeClr val="tx1"/>
                  </a:solidFill>
                  <a:latin typeface="Franklin Gothic Book" panose="020B0503020102020204" pitchFamily="34" charset="0"/>
                </a:defRPr>
              </a:lvl4pPr>
              <a:lvl5pPr marL="2057400" indent="-228600" defTabSz="787400">
                <a:spcBef>
                  <a:spcPct val="20000"/>
                </a:spcBef>
                <a:buChar char="»"/>
                <a:defRPr sz="2000">
                  <a:solidFill>
                    <a:schemeClr val="tx1"/>
                  </a:solidFill>
                  <a:latin typeface="Franklin Gothic Book" panose="020B0503020102020204" pitchFamily="34" charset="0"/>
                </a:defRPr>
              </a:lvl5pPr>
              <a:lvl6pPr marL="25146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a:buClr>
                  <a:schemeClr val="tx2"/>
                </a:buClr>
                <a:buNone/>
              </a:pPr>
              <a:r>
                <a:rPr lang="zh-CN" altLang="en-US" sz="2000" dirty="0">
                  <a:solidFill>
                    <a:srgbClr val="FFFF00"/>
                  </a:solidFill>
                  <a:latin typeface="微软雅黑" panose="020B0503020204020204" charset="-122"/>
                  <a:ea typeface="微软雅黑" panose="020B0503020204020204" charset="-122"/>
                </a:rPr>
                <a:t>寻找投资选项</a:t>
              </a:r>
              <a:endParaRPr lang="en-US" altLang="zh-CN" sz="2000" dirty="0">
                <a:solidFill>
                  <a:srgbClr val="FFFF00"/>
                </a:solidFill>
                <a:latin typeface="微软雅黑" panose="020B0503020204020204" charset="-122"/>
                <a:ea typeface="微软雅黑" panose="020B0503020204020204" charset="-122"/>
              </a:endParaRPr>
            </a:p>
            <a:p>
              <a:pPr>
                <a:buClr>
                  <a:schemeClr val="tx2"/>
                </a:buClr>
                <a:buNone/>
              </a:pPr>
              <a:r>
                <a:rPr lang="en-US" altLang="zh-CN" sz="1600" dirty="0">
                  <a:latin typeface="微软雅黑" panose="020B0503020204020204" charset="-122"/>
                  <a:ea typeface="微软雅黑" panose="020B0503020204020204" charset="-122"/>
                </a:rPr>
                <a:t>Look for the option of investment</a:t>
              </a:r>
              <a:endParaRPr lang="en-US" altLang="zh-CN" sz="2160" dirty="0">
                <a:solidFill>
                  <a:srgbClr val="FFFF00"/>
                </a:solidFill>
                <a:latin typeface="微软雅黑" panose="020B0503020204020204" charset="-122"/>
                <a:ea typeface="微软雅黑" panose="020B0503020204020204" charset="-122"/>
              </a:endParaRPr>
            </a:p>
          </p:txBody>
        </p:sp>
        <p:sp>
          <p:nvSpPr>
            <p:cNvPr id="153612" name="Rectangle 12"/>
            <p:cNvSpPr>
              <a:spLocks noChangeArrowheads="1"/>
            </p:cNvSpPr>
            <p:nvPr/>
          </p:nvSpPr>
          <p:spPr bwMode="auto">
            <a:xfrm>
              <a:off x="2136776" y="1704110"/>
              <a:ext cx="1401529" cy="603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defTabSz="787400">
                <a:spcBef>
                  <a:spcPct val="20000"/>
                </a:spcBef>
                <a:buChar char="•"/>
                <a:defRPr sz="3200">
                  <a:solidFill>
                    <a:schemeClr val="tx1"/>
                  </a:solidFill>
                  <a:latin typeface="Franklin Gothic Book" panose="020B0503020102020204" pitchFamily="34" charset="0"/>
                </a:defRPr>
              </a:lvl1pPr>
              <a:lvl2pPr marL="742950" indent="-285750" defTabSz="787400">
                <a:spcBef>
                  <a:spcPct val="20000"/>
                </a:spcBef>
                <a:buChar char="–"/>
                <a:defRPr sz="2800">
                  <a:solidFill>
                    <a:schemeClr val="tx1"/>
                  </a:solidFill>
                  <a:latin typeface="Franklin Gothic Book" panose="020B0503020102020204" pitchFamily="34" charset="0"/>
                </a:defRPr>
              </a:lvl2pPr>
              <a:lvl3pPr marL="1143000" indent="-228600" defTabSz="787400">
                <a:spcBef>
                  <a:spcPct val="20000"/>
                </a:spcBef>
                <a:buChar char="•"/>
                <a:defRPr sz="2400">
                  <a:solidFill>
                    <a:schemeClr val="tx1"/>
                  </a:solidFill>
                  <a:latin typeface="Franklin Gothic Book" panose="020B0503020102020204" pitchFamily="34" charset="0"/>
                </a:defRPr>
              </a:lvl3pPr>
              <a:lvl4pPr marL="1600200" indent="-228600" defTabSz="787400">
                <a:spcBef>
                  <a:spcPct val="20000"/>
                </a:spcBef>
                <a:buChar char="–"/>
                <a:defRPr sz="2000">
                  <a:solidFill>
                    <a:schemeClr val="tx1"/>
                  </a:solidFill>
                  <a:latin typeface="Franklin Gothic Book" panose="020B0503020102020204" pitchFamily="34" charset="0"/>
                </a:defRPr>
              </a:lvl4pPr>
              <a:lvl5pPr marL="2057400" indent="-228600" defTabSz="787400">
                <a:spcBef>
                  <a:spcPct val="20000"/>
                </a:spcBef>
                <a:buChar char="»"/>
                <a:defRPr sz="2000">
                  <a:solidFill>
                    <a:schemeClr val="tx1"/>
                  </a:solidFill>
                  <a:latin typeface="Franklin Gothic Book" panose="020B0503020102020204" pitchFamily="34" charset="0"/>
                </a:defRPr>
              </a:lvl5pPr>
              <a:lvl6pPr marL="25146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buClr>
                  <a:schemeClr val="tx2"/>
                </a:buClr>
                <a:buNone/>
              </a:pPr>
              <a:r>
                <a:rPr lang="zh-CN" altLang="en-US" sz="2000" dirty="0">
                  <a:solidFill>
                    <a:srgbClr val="FFFF00"/>
                  </a:solidFill>
                  <a:latin typeface="微软雅黑" panose="020B0503020204020204" charset="-122"/>
                  <a:ea typeface="微软雅黑" panose="020B0503020204020204" charset="-122"/>
                </a:rPr>
                <a:t>评价投资选项</a:t>
              </a:r>
              <a:endParaRPr lang="en-US" altLang="zh-CN" sz="2000" dirty="0">
                <a:solidFill>
                  <a:srgbClr val="FFFF00"/>
                </a:solidFill>
                <a:latin typeface="微软雅黑" panose="020B0503020204020204" charset="-122"/>
                <a:ea typeface="微软雅黑" panose="020B0503020204020204" charset="-122"/>
              </a:endParaRPr>
            </a:p>
            <a:p>
              <a:pPr eaLnBrk="1" hangingPunct="1">
                <a:buClr>
                  <a:schemeClr val="tx2"/>
                </a:buClr>
                <a:buFont typeface="Wingdings" panose="05000000000000000000" pitchFamily="2" charset="2"/>
                <a:buNone/>
              </a:pPr>
              <a:r>
                <a:rPr lang="en-US" altLang="zh-CN" sz="1600" dirty="0">
                  <a:latin typeface="微软雅黑" panose="020B0503020204020204" charset="-122"/>
                  <a:ea typeface="微软雅黑" panose="020B0503020204020204" charset="-122"/>
                </a:rPr>
                <a:t>Evaluate each option</a:t>
              </a:r>
            </a:p>
          </p:txBody>
        </p:sp>
        <p:sp>
          <p:nvSpPr>
            <p:cNvPr id="153613" name="Rectangle 13"/>
            <p:cNvSpPr>
              <a:spLocks noChangeArrowheads="1"/>
            </p:cNvSpPr>
            <p:nvPr/>
          </p:nvSpPr>
          <p:spPr bwMode="auto">
            <a:xfrm>
              <a:off x="2844737" y="2864305"/>
              <a:ext cx="957261" cy="865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defTabSz="787400">
                <a:spcBef>
                  <a:spcPct val="20000"/>
                </a:spcBef>
                <a:buChar char="•"/>
                <a:defRPr sz="3200">
                  <a:solidFill>
                    <a:schemeClr val="tx1"/>
                  </a:solidFill>
                  <a:latin typeface="Franklin Gothic Book" panose="020B0503020102020204" pitchFamily="34" charset="0"/>
                </a:defRPr>
              </a:lvl1pPr>
              <a:lvl2pPr marL="742950" indent="-285750" defTabSz="787400">
                <a:spcBef>
                  <a:spcPct val="20000"/>
                </a:spcBef>
                <a:buChar char="–"/>
                <a:defRPr sz="2800">
                  <a:solidFill>
                    <a:schemeClr val="tx1"/>
                  </a:solidFill>
                  <a:latin typeface="Franklin Gothic Book" panose="020B0503020102020204" pitchFamily="34" charset="0"/>
                </a:defRPr>
              </a:lvl2pPr>
              <a:lvl3pPr marL="1143000" indent="-228600" defTabSz="787400">
                <a:spcBef>
                  <a:spcPct val="20000"/>
                </a:spcBef>
                <a:buChar char="•"/>
                <a:defRPr sz="2400">
                  <a:solidFill>
                    <a:schemeClr val="tx1"/>
                  </a:solidFill>
                  <a:latin typeface="Franklin Gothic Book" panose="020B0503020102020204" pitchFamily="34" charset="0"/>
                </a:defRPr>
              </a:lvl3pPr>
              <a:lvl4pPr marL="1600200" indent="-228600" defTabSz="787400">
                <a:spcBef>
                  <a:spcPct val="20000"/>
                </a:spcBef>
                <a:buChar char="–"/>
                <a:defRPr sz="2000">
                  <a:solidFill>
                    <a:schemeClr val="tx1"/>
                  </a:solidFill>
                  <a:latin typeface="Franklin Gothic Book" panose="020B0503020102020204" pitchFamily="34" charset="0"/>
                </a:defRPr>
              </a:lvl4pPr>
              <a:lvl5pPr marL="2057400" indent="-228600" defTabSz="787400">
                <a:spcBef>
                  <a:spcPct val="20000"/>
                </a:spcBef>
                <a:buChar char="»"/>
                <a:defRPr sz="2000">
                  <a:solidFill>
                    <a:schemeClr val="tx1"/>
                  </a:solidFill>
                  <a:latin typeface="Franklin Gothic Book" panose="020B0503020102020204" pitchFamily="34" charset="0"/>
                </a:defRPr>
              </a:lvl5pPr>
              <a:lvl6pPr marL="25146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eaLnBrk="1" hangingPunct="1">
                <a:buClr>
                  <a:schemeClr val="tx2"/>
                </a:buClr>
                <a:buFont typeface="Wingdings" panose="05000000000000000000" pitchFamily="2" charset="2"/>
                <a:buNone/>
              </a:pPr>
              <a:r>
                <a:rPr lang="zh-CN" altLang="en-US" sz="2000" dirty="0">
                  <a:solidFill>
                    <a:srgbClr val="FFFF00"/>
                  </a:solidFill>
                  <a:latin typeface="微软雅黑" panose="020B0503020204020204" charset="-122"/>
                  <a:ea typeface="微软雅黑" panose="020B0503020204020204" charset="-122"/>
                </a:rPr>
                <a:t>确定投</a:t>
              </a:r>
              <a:endParaRPr lang="en-US" altLang="zh-CN" sz="2000" dirty="0">
                <a:solidFill>
                  <a:srgbClr val="FFFF00"/>
                </a:solidFill>
                <a:latin typeface="微软雅黑" panose="020B0503020204020204" charset="-122"/>
                <a:ea typeface="微软雅黑" panose="020B0503020204020204" charset="-122"/>
              </a:endParaRPr>
            </a:p>
            <a:p>
              <a:pPr eaLnBrk="1" hangingPunct="1">
                <a:buClr>
                  <a:schemeClr val="tx2"/>
                </a:buClr>
                <a:buFont typeface="Wingdings" panose="05000000000000000000" pitchFamily="2" charset="2"/>
                <a:buNone/>
              </a:pPr>
              <a:r>
                <a:rPr lang="zh-CN" altLang="en-US" sz="2000" dirty="0">
                  <a:solidFill>
                    <a:srgbClr val="FFFF00"/>
                  </a:solidFill>
                  <a:latin typeface="微软雅黑" panose="020B0503020204020204" charset="-122"/>
                  <a:ea typeface="微软雅黑" panose="020B0503020204020204" charset="-122"/>
                </a:rPr>
                <a:t>资选项</a:t>
              </a:r>
              <a:endParaRPr lang="en-US" altLang="zh-CN" sz="2000" dirty="0">
                <a:solidFill>
                  <a:srgbClr val="FFFF00"/>
                </a:solidFill>
                <a:latin typeface="微软雅黑" panose="020B0503020204020204" charset="-122"/>
                <a:ea typeface="微软雅黑" panose="020B0503020204020204" charset="-122"/>
              </a:endParaRPr>
            </a:p>
            <a:p>
              <a:pPr eaLnBrk="1" hangingPunct="1">
                <a:buClr>
                  <a:schemeClr val="tx2"/>
                </a:buClr>
                <a:buFont typeface="Wingdings" panose="05000000000000000000" pitchFamily="2" charset="2"/>
                <a:buNone/>
              </a:pPr>
              <a:r>
                <a:rPr lang="en-US" altLang="zh-CN" sz="1600" dirty="0">
                  <a:latin typeface="微软雅黑" panose="020B0503020204020204" charset="-122"/>
                  <a:ea typeface="微软雅黑" panose="020B0503020204020204" charset="-122"/>
                </a:rPr>
                <a:t>Determine the option </a:t>
              </a:r>
            </a:p>
          </p:txBody>
        </p:sp>
        <p:sp>
          <p:nvSpPr>
            <p:cNvPr id="153614" name="Rectangle 14"/>
            <p:cNvSpPr>
              <a:spLocks noChangeArrowheads="1"/>
            </p:cNvSpPr>
            <p:nvPr/>
          </p:nvSpPr>
          <p:spPr bwMode="auto">
            <a:xfrm>
              <a:off x="4370388" y="3381383"/>
              <a:ext cx="1289050" cy="42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defTabSz="787400">
                <a:spcBef>
                  <a:spcPct val="20000"/>
                </a:spcBef>
                <a:buChar char="•"/>
                <a:defRPr sz="3200">
                  <a:solidFill>
                    <a:schemeClr val="tx1"/>
                  </a:solidFill>
                  <a:latin typeface="Franklin Gothic Book" panose="020B0503020102020204" pitchFamily="34" charset="0"/>
                </a:defRPr>
              </a:lvl1pPr>
              <a:lvl2pPr marL="742950" indent="-285750" defTabSz="787400">
                <a:spcBef>
                  <a:spcPct val="20000"/>
                </a:spcBef>
                <a:buChar char="–"/>
                <a:defRPr sz="2800">
                  <a:solidFill>
                    <a:schemeClr val="tx1"/>
                  </a:solidFill>
                  <a:latin typeface="Franklin Gothic Book" panose="020B0503020102020204" pitchFamily="34" charset="0"/>
                </a:defRPr>
              </a:lvl2pPr>
              <a:lvl3pPr marL="1143000" indent="-228600" defTabSz="787400">
                <a:spcBef>
                  <a:spcPct val="20000"/>
                </a:spcBef>
                <a:buChar char="•"/>
                <a:defRPr sz="2400">
                  <a:solidFill>
                    <a:schemeClr val="tx1"/>
                  </a:solidFill>
                  <a:latin typeface="Franklin Gothic Book" panose="020B0503020102020204" pitchFamily="34" charset="0"/>
                </a:defRPr>
              </a:lvl3pPr>
              <a:lvl4pPr marL="1600200" indent="-228600" defTabSz="787400">
                <a:spcBef>
                  <a:spcPct val="20000"/>
                </a:spcBef>
                <a:buChar char="–"/>
                <a:defRPr sz="2000">
                  <a:solidFill>
                    <a:schemeClr val="tx1"/>
                  </a:solidFill>
                  <a:latin typeface="Franklin Gothic Book" panose="020B0503020102020204" pitchFamily="34" charset="0"/>
                </a:defRPr>
              </a:lvl4pPr>
              <a:lvl5pPr marL="2057400" indent="-228600" defTabSz="787400">
                <a:spcBef>
                  <a:spcPct val="20000"/>
                </a:spcBef>
                <a:buChar char="»"/>
                <a:defRPr sz="2000">
                  <a:solidFill>
                    <a:schemeClr val="tx1"/>
                  </a:solidFill>
                  <a:latin typeface="Franklin Gothic Book" panose="020B0503020102020204" pitchFamily="34" charset="0"/>
                </a:defRPr>
              </a:lvl5pPr>
              <a:lvl6pPr marL="25146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eaLnBrk="1" hangingPunct="1">
                <a:buClr>
                  <a:schemeClr val="tx2"/>
                </a:buClr>
                <a:buFont typeface="Wingdings" panose="05000000000000000000" pitchFamily="2" charset="2"/>
                <a:buNone/>
              </a:pPr>
              <a:r>
                <a:rPr lang="zh-CN" altLang="en-US" sz="2000" dirty="0">
                  <a:solidFill>
                    <a:srgbClr val="FFFF00"/>
                  </a:solidFill>
                  <a:latin typeface="微软雅黑" panose="020B0503020204020204" charset="-122"/>
                  <a:ea typeface="微软雅黑" panose="020B0503020204020204" charset="-122"/>
                </a:rPr>
                <a:t>融资</a:t>
              </a:r>
              <a:endParaRPr lang="en-US" altLang="zh-CN" sz="2000" dirty="0">
                <a:solidFill>
                  <a:srgbClr val="FFFF00"/>
                </a:solidFill>
                <a:latin typeface="微软雅黑" panose="020B0503020204020204" charset="-122"/>
                <a:ea typeface="微软雅黑" panose="020B0503020204020204" charset="-122"/>
              </a:endParaRPr>
            </a:p>
            <a:p>
              <a:pPr algn="ctr" eaLnBrk="1" hangingPunct="1">
                <a:buClr>
                  <a:schemeClr val="tx2"/>
                </a:buClr>
                <a:buFont typeface="Wingdings" panose="05000000000000000000" pitchFamily="2" charset="2"/>
                <a:buNone/>
              </a:pPr>
              <a:r>
                <a:rPr lang="en-US" altLang="zh-CN" sz="1600" dirty="0">
                  <a:latin typeface="微软雅黑" panose="020B0503020204020204" charset="-122"/>
                  <a:ea typeface="微软雅黑" panose="020B0503020204020204" charset="-122"/>
                </a:rPr>
                <a:t>Financing</a:t>
              </a:r>
            </a:p>
          </p:txBody>
        </p:sp>
        <p:sp>
          <p:nvSpPr>
            <p:cNvPr id="153615" name="Rectangle 15"/>
            <p:cNvSpPr>
              <a:spLocks noChangeArrowheads="1"/>
            </p:cNvSpPr>
            <p:nvPr/>
          </p:nvSpPr>
          <p:spPr bwMode="auto">
            <a:xfrm>
              <a:off x="6129318" y="3285164"/>
              <a:ext cx="1344613" cy="6210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defTabSz="787400">
                <a:spcBef>
                  <a:spcPct val="20000"/>
                </a:spcBef>
                <a:buChar char="•"/>
                <a:defRPr sz="3200">
                  <a:solidFill>
                    <a:schemeClr val="tx1"/>
                  </a:solidFill>
                  <a:latin typeface="Franklin Gothic Book" panose="020B0503020102020204" pitchFamily="34" charset="0"/>
                </a:defRPr>
              </a:lvl1pPr>
              <a:lvl2pPr marL="742950" indent="-285750" defTabSz="787400">
                <a:spcBef>
                  <a:spcPct val="20000"/>
                </a:spcBef>
                <a:buChar char="–"/>
                <a:defRPr sz="2800">
                  <a:solidFill>
                    <a:schemeClr val="tx1"/>
                  </a:solidFill>
                  <a:latin typeface="Franklin Gothic Book" panose="020B0503020102020204" pitchFamily="34" charset="0"/>
                </a:defRPr>
              </a:lvl2pPr>
              <a:lvl3pPr marL="1143000" indent="-228600" defTabSz="787400">
                <a:spcBef>
                  <a:spcPct val="20000"/>
                </a:spcBef>
                <a:buChar char="•"/>
                <a:defRPr sz="2400">
                  <a:solidFill>
                    <a:schemeClr val="tx1"/>
                  </a:solidFill>
                  <a:latin typeface="Franklin Gothic Book" panose="020B0503020102020204" pitchFamily="34" charset="0"/>
                </a:defRPr>
              </a:lvl3pPr>
              <a:lvl4pPr marL="1600200" indent="-228600" defTabSz="787400">
                <a:spcBef>
                  <a:spcPct val="20000"/>
                </a:spcBef>
                <a:buChar char="–"/>
                <a:defRPr sz="2000">
                  <a:solidFill>
                    <a:schemeClr val="tx1"/>
                  </a:solidFill>
                  <a:latin typeface="Franklin Gothic Book" panose="020B0503020102020204" pitchFamily="34" charset="0"/>
                </a:defRPr>
              </a:lvl4pPr>
              <a:lvl5pPr marL="2057400" indent="-228600" defTabSz="787400">
                <a:spcBef>
                  <a:spcPct val="20000"/>
                </a:spcBef>
                <a:buChar char="»"/>
                <a:defRPr sz="2000">
                  <a:solidFill>
                    <a:schemeClr val="tx1"/>
                  </a:solidFill>
                  <a:latin typeface="Franklin Gothic Book" panose="020B0503020102020204" pitchFamily="34" charset="0"/>
                </a:defRPr>
              </a:lvl5pPr>
              <a:lvl6pPr marL="25146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defTabSz="7874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gn="ctr">
                <a:buClr>
                  <a:schemeClr val="tx2"/>
                </a:buClr>
                <a:buNone/>
              </a:pPr>
              <a:r>
                <a:rPr lang="zh-CN" altLang="en-US" sz="2000" dirty="0">
                  <a:solidFill>
                    <a:srgbClr val="FFFF00"/>
                  </a:solidFill>
                  <a:latin typeface="微软雅黑" panose="020B0503020204020204" charset="-122"/>
                  <a:ea typeface="微软雅黑" panose="020B0503020204020204" charset="-122"/>
                </a:rPr>
                <a:t>实施与控制</a:t>
              </a:r>
              <a:endParaRPr lang="en-US" altLang="zh-CN" sz="2000" dirty="0">
                <a:solidFill>
                  <a:srgbClr val="FFFF00"/>
                </a:solidFill>
                <a:latin typeface="微软雅黑" panose="020B0503020204020204" charset="-122"/>
                <a:ea typeface="微软雅黑" panose="020B0503020204020204" charset="-122"/>
              </a:endParaRPr>
            </a:p>
            <a:p>
              <a:pPr eaLnBrk="1" hangingPunct="1">
                <a:buClr>
                  <a:schemeClr val="tx2"/>
                </a:buClr>
                <a:buFont typeface="Wingdings" panose="05000000000000000000" pitchFamily="2" charset="2"/>
                <a:buNone/>
              </a:pPr>
              <a:r>
                <a:rPr lang="en-US" altLang="zh-CN" sz="1600" dirty="0">
                  <a:latin typeface="微软雅黑" panose="020B0503020204020204" charset="-122"/>
                  <a:ea typeface="微软雅黑" panose="020B0503020204020204" charset="-122"/>
                </a:rPr>
                <a:t>Implementation and Control</a:t>
              </a:r>
            </a:p>
          </p:txBody>
        </p:sp>
      </p:gr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 name="Rectangle 2"/>
          <p:cNvSpPr txBox="1">
            <a:spLocks noChangeArrowheads="1"/>
          </p:cNvSpPr>
          <p:nvPr/>
        </p:nvSpPr>
        <p:spPr bwMode="auto">
          <a:xfrm>
            <a:off x="157018" y="203200"/>
            <a:ext cx="11151062" cy="646545"/>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增量现金流的要点 </a:t>
            </a:r>
            <a:r>
              <a:rPr lang="en-US" altLang="zh-CN" sz="2800" kern="0" dirty="0">
                <a:solidFill>
                  <a:schemeClr val="tx1"/>
                </a:solidFill>
                <a:latin typeface="Microsoft YaHei UI" panose="020B0503020204020204" pitchFamily="34" charset="-122"/>
                <a:ea typeface="Microsoft YaHei UI" panose="020B0503020204020204" pitchFamily="34" charset="-122"/>
              </a:rPr>
              <a:t>Key Points of Incremental Cash Flow</a:t>
            </a:r>
            <a:r>
              <a:rPr lang="zh-CN" altLang="en-US" sz="2800" kern="0" dirty="0">
                <a:solidFill>
                  <a:schemeClr val="tx1"/>
                </a:solidFill>
                <a:latin typeface="Microsoft YaHei UI" panose="020B0503020204020204" pitchFamily="34" charset="-122"/>
                <a:ea typeface="Microsoft YaHei UI" panose="020B0503020204020204" pitchFamily="34" charset="-122"/>
              </a:rPr>
              <a:t> </a:t>
            </a:r>
          </a:p>
        </p:txBody>
      </p:sp>
      <p:sp>
        <p:nvSpPr>
          <p:cNvPr id="16" name="TextBox 1"/>
          <p:cNvSpPr txBox="1">
            <a:spLocks noChangeArrowheads="1"/>
          </p:cNvSpPr>
          <p:nvPr/>
        </p:nvSpPr>
        <p:spPr bwMode="auto">
          <a:xfrm>
            <a:off x="227214" y="1011616"/>
            <a:ext cx="8515928" cy="5302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eaLnBrk="1" hangingPunct="1">
              <a:lnSpc>
                <a:spcPts val="2400"/>
              </a:lnSpc>
              <a:spcBef>
                <a:spcPct val="0"/>
              </a:spcBef>
            </a:pPr>
            <a:r>
              <a:rPr lang="zh-CN" altLang="en-US" sz="1800" dirty="0">
                <a:solidFill>
                  <a:srgbClr val="FFFF00"/>
                </a:solidFill>
                <a:latin typeface="微软雅黑" panose="020B0503020204020204" charset="-122"/>
                <a:ea typeface="微软雅黑" panose="020B0503020204020204" charset="-122"/>
              </a:rPr>
              <a:t>整个期间的所有的现金流入和流出都要考虑。</a:t>
            </a:r>
            <a:endParaRPr lang="en-US" altLang="zh-CN" sz="1800" dirty="0">
              <a:solidFill>
                <a:srgbClr val="FFFF00"/>
              </a:solidFill>
              <a:latin typeface="微软雅黑" panose="020B0503020204020204" charset="-122"/>
              <a:ea typeface="微软雅黑" panose="020B0503020204020204" charset="-122"/>
            </a:endParaRPr>
          </a:p>
          <a:p>
            <a:pPr eaLnBrk="1" hangingPunct="1">
              <a:lnSpc>
                <a:spcPts val="2400"/>
              </a:lnSpc>
              <a:spcBef>
                <a:spcPct val="0"/>
              </a:spcBef>
            </a:pPr>
            <a:r>
              <a:rPr lang="en-US" altLang="zh-CN" sz="1800" dirty="0">
                <a:latin typeface="微软雅黑" panose="020B0503020204020204" charset="-122"/>
                <a:ea typeface="微软雅黑" panose="020B0503020204020204" charset="-122"/>
              </a:rPr>
              <a:t>All the cash inflow or outflow in the period should be considered</a:t>
            </a:r>
          </a:p>
          <a:p>
            <a:pPr eaLnBrk="1" hangingPunct="1">
              <a:lnSpc>
                <a:spcPts val="2400"/>
              </a:lnSpc>
              <a:spcBef>
                <a:spcPct val="0"/>
              </a:spcBef>
            </a:pPr>
            <a:r>
              <a:rPr lang="zh-CN" altLang="en-US" sz="1800" dirty="0">
                <a:solidFill>
                  <a:srgbClr val="FFFF00"/>
                </a:solidFill>
                <a:latin typeface="微软雅黑" panose="020B0503020204020204" charset="-122"/>
                <a:ea typeface="微软雅黑" panose="020B0503020204020204" charset="-122"/>
              </a:rPr>
              <a:t>不考虑沉没（历史）成本。</a:t>
            </a:r>
            <a:endParaRPr lang="en-US" altLang="zh-CN" sz="1800" dirty="0">
              <a:solidFill>
                <a:srgbClr val="FFFF00"/>
              </a:solidFill>
              <a:latin typeface="微软雅黑" panose="020B0503020204020204" charset="-122"/>
              <a:ea typeface="微软雅黑" panose="020B0503020204020204" charset="-122"/>
            </a:endParaRPr>
          </a:p>
          <a:p>
            <a:pPr eaLnBrk="1" hangingPunct="1">
              <a:lnSpc>
                <a:spcPts val="2400"/>
              </a:lnSpc>
              <a:spcBef>
                <a:spcPct val="0"/>
              </a:spcBef>
            </a:pPr>
            <a:r>
              <a:rPr lang="en-US" altLang="zh-CN" sz="1800" dirty="0">
                <a:latin typeface="微软雅黑" panose="020B0503020204020204" charset="-122"/>
                <a:ea typeface="微软雅黑" panose="020B0503020204020204" charset="-122"/>
              </a:rPr>
              <a:t>Sunk (historic) cost should not be considered</a:t>
            </a:r>
          </a:p>
          <a:p>
            <a:pPr eaLnBrk="1" hangingPunct="1">
              <a:lnSpc>
                <a:spcPts val="2400"/>
              </a:lnSpc>
              <a:spcBef>
                <a:spcPct val="0"/>
              </a:spcBef>
            </a:pPr>
            <a:r>
              <a:rPr lang="zh-CN" altLang="en-US" sz="1800" dirty="0">
                <a:solidFill>
                  <a:srgbClr val="FFFF00"/>
                </a:solidFill>
                <a:latin typeface="微软雅黑" panose="020B0503020204020204" charset="-122"/>
                <a:ea typeface="微软雅黑" panose="020B0503020204020204" charset="-122"/>
              </a:rPr>
              <a:t>机会成本需要考虑。它们作为项目开始时的现金支出处理。</a:t>
            </a:r>
            <a:endParaRPr lang="en-US" altLang="zh-CN" sz="1800" dirty="0">
              <a:solidFill>
                <a:srgbClr val="FFFF00"/>
              </a:solidFill>
              <a:latin typeface="微软雅黑" panose="020B0503020204020204" charset="-122"/>
              <a:ea typeface="微软雅黑" panose="020B0503020204020204" charset="-122"/>
            </a:endParaRPr>
          </a:p>
          <a:p>
            <a:pPr eaLnBrk="1" hangingPunct="1">
              <a:lnSpc>
                <a:spcPts val="2400"/>
              </a:lnSpc>
              <a:spcBef>
                <a:spcPct val="0"/>
              </a:spcBef>
            </a:pPr>
            <a:r>
              <a:rPr lang="en-US" altLang="zh-CN" sz="1800" dirty="0">
                <a:latin typeface="微软雅黑" panose="020B0503020204020204" charset="-122"/>
                <a:ea typeface="微软雅黑" panose="020B0503020204020204" charset="-122"/>
              </a:rPr>
              <a:t>Opportunity cost should be considered as cash outlay in the beginning of the project.</a:t>
            </a:r>
          </a:p>
          <a:p>
            <a:pPr eaLnBrk="1" hangingPunct="1">
              <a:lnSpc>
                <a:spcPts val="2400"/>
              </a:lnSpc>
              <a:spcBef>
                <a:spcPct val="0"/>
              </a:spcBef>
            </a:pPr>
            <a:r>
              <a:rPr lang="zh-CN" altLang="en-US" sz="1800" dirty="0">
                <a:solidFill>
                  <a:srgbClr val="FFFF00"/>
                </a:solidFill>
                <a:latin typeface="微软雅黑" panose="020B0503020204020204" charset="-122"/>
                <a:ea typeface="微软雅黑" panose="020B0503020204020204" charset="-122"/>
              </a:rPr>
              <a:t>营运资本的投资在项目开始时作为现金流出处理，项目结束时作为现金流入处理。</a:t>
            </a:r>
            <a:endParaRPr lang="en-US" altLang="zh-CN" sz="1800" dirty="0">
              <a:solidFill>
                <a:srgbClr val="FFFF00"/>
              </a:solidFill>
              <a:latin typeface="微软雅黑" panose="020B0503020204020204" charset="-122"/>
              <a:ea typeface="微软雅黑" panose="020B0503020204020204" charset="-122"/>
            </a:endParaRPr>
          </a:p>
          <a:p>
            <a:pPr eaLnBrk="1" hangingPunct="1">
              <a:lnSpc>
                <a:spcPts val="2400"/>
              </a:lnSpc>
              <a:spcBef>
                <a:spcPct val="0"/>
              </a:spcBef>
            </a:pPr>
            <a:r>
              <a:rPr lang="en-US" altLang="zh-CN" sz="1800" dirty="0">
                <a:latin typeface="微软雅黑" panose="020B0503020204020204" charset="-122"/>
                <a:ea typeface="微软雅黑" panose="020B0503020204020204" charset="-122"/>
              </a:rPr>
              <a:t>Working capital is considered as cash outflow in the beginning of the project and as cash inflow in the ending of the project.</a:t>
            </a:r>
          </a:p>
          <a:p>
            <a:pPr eaLnBrk="1" hangingPunct="1">
              <a:lnSpc>
                <a:spcPts val="2400"/>
              </a:lnSpc>
              <a:spcBef>
                <a:spcPct val="0"/>
              </a:spcBef>
            </a:pPr>
            <a:r>
              <a:rPr lang="zh-CN" altLang="en-US" sz="1800" dirty="0">
                <a:solidFill>
                  <a:srgbClr val="FFFF00"/>
                </a:solidFill>
                <a:latin typeface="微软雅黑" panose="020B0503020204020204" charset="-122"/>
                <a:ea typeface="微软雅黑" panose="020B0503020204020204" charset="-122"/>
              </a:rPr>
              <a:t>预期的通货膨胀影响必须考虑，直接体现在对现金流的估计和折现率的选择中。</a:t>
            </a:r>
            <a:endParaRPr lang="en-US" altLang="zh-CN" sz="1800" dirty="0">
              <a:solidFill>
                <a:srgbClr val="FFFF00"/>
              </a:solidFill>
              <a:latin typeface="微软雅黑" panose="020B0503020204020204" charset="-122"/>
              <a:ea typeface="微软雅黑" panose="020B0503020204020204" charset="-122"/>
            </a:endParaRPr>
          </a:p>
          <a:p>
            <a:pPr eaLnBrk="1" hangingPunct="1">
              <a:lnSpc>
                <a:spcPts val="2400"/>
              </a:lnSpc>
              <a:spcBef>
                <a:spcPct val="0"/>
              </a:spcBef>
            </a:pPr>
            <a:r>
              <a:rPr lang="en-US" altLang="zh-CN" sz="1800" dirty="0">
                <a:latin typeface="微软雅黑" panose="020B0503020204020204" charset="-122"/>
                <a:ea typeface="微软雅黑" panose="020B0503020204020204" charset="-122"/>
              </a:rPr>
              <a:t>Predicted inflation must be considered in the estimation of cash flow and decision of discounted rate.</a:t>
            </a:r>
          </a:p>
          <a:p>
            <a:pPr eaLnBrk="1" hangingPunct="1">
              <a:lnSpc>
                <a:spcPts val="2400"/>
              </a:lnSpc>
              <a:spcBef>
                <a:spcPct val="0"/>
              </a:spcBef>
            </a:pPr>
            <a:r>
              <a:rPr lang="zh-CN" altLang="en-US" sz="1800" dirty="0">
                <a:solidFill>
                  <a:srgbClr val="FFFF00"/>
                </a:solidFill>
                <a:latin typeface="微软雅黑" panose="020B0503020204020204" charset="-122"/>
                <a:ea typeface="微软雅黑" panose="020B0503020204020204" charset="-122"/>
              </a:rPr>
              <a:t>折旧费用的税收影响必须考虑。</a:t>
            </a:r>
            <a:endParaRPr lang="en-US" altLang="zh-CN" sz="1800" dirty="0">
              <a:solidFill>
                <a:srgbClr val="FFFF00"/>
              </a:solidFill>
              <a:latin typeface="微软雅黑" panose="020B0503020204020204" charset="-122"/>
              <a:ea typeface="微软雅黑" panose="020B0503020204020204" charset="-122"/>
            </a:endParaRPr>
          </a:p>
          <a:p>
            <a:pPr eaLnBrk="1" hangingPunct="1">
              <a:lnSpc>
                <a:spcPts val="2400"/>
              </a:lnSpc>
              <a:spcBef>
                <a:spcPct val="0"/>
              </a:spcBef>
            </a:pPr>
            <a:r>
              <a:rPr lang="en-US" altLang="zh-CN" sz="1800" dirty="0">
                <a:latin typeface="微软雅黑" panose="020B0503020204020204" charset="-122"/>
                <a:ea typeface="微软雅黑" panose="020B0503020204020204" charset="-122"/>
              </a:rPr>
              <a:t>The effect on tax by depreciation should be considered.</a:t>
            </a:r>
          </a:p>
          <a:p>
            <a:pPr eaLnBrk="1" hangingPunct="1">
              <a:lnSpc>
                <a:spcPts val="2400"/>
              </a:lnSpc>
              <a:spcBef>
                <a:spcPct val="0"/>
              </a:spcBef>
            </a:pPr>
            <a:r>
              <a:rPr lang="zh-CN" altLang="en-US" sz="1800" dirty="0">
                <a:solidFill>
                  <a:srgbClr val="FFFF00"/>
                </a:solidFill>
                <a:latin typeface="微软雅黑" panose="020B0503020204020204" charset="-122"/>
                <a:ea typeface="微软雅黑" panose="020B0503020204020204" charset="-122"/>
              </a:rPr>
              <a:t>融资成本不能算作现金流。</a:t>
            </a:r>
            <a:endParaRPr lang="en-US" altLang="zh-CN" sz="1800" dirty="0">
              <a:solidFill>
                <a:srgbClr val="FFFF00"/>
              </a:solidFill>
              <a:latin typeface="微软雅黑" panose="020B0503020204020204" charset="-122"/>
              <a:ea typeface="微软雅黑" panose="020B0503020204020204" charset="-122"/>
            </a:endParaRPr>
          </a:p>
          <a:p>
            <a:pPr eaLnBrk="1" hangingPunct="1">
              <a:lnSpc>
                <a:spcPts val="2400"/>
              </a:lnSpc>
              <a:spcBef>
                <a:spcPct val="0"/>
              </a:spcBef>
            </a:pPr>
            <a:r>
              <a:rPr lang="en-US" altLang="zh-CN" sz="1800" dirty="0">
                <a:latin typeface="微软雅黑" panose="020B0503020204020204" charset="-122"/>
                <a:ea typeface="微软雅黑" panose="020B0503020204020204" charset="-122"/>
              </a:rPr>
              <a:t>Financing cost cannot be considerer as cash flow.</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
          <p:cNvSpPr txBox="1">
            <a:spLocks noChangeArrowheads="1"/>
          </p:cNvSpPr>
          <p:nvPr/>
        </p:nvSpPr>
        <p:spPr bwMode="auto">
          <a:xfrm>
            <a:off x="-1" y="323850"/>
            <a:ext cx="11924907" cy="476250"/>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实物投资的特征 </a:t>
            </a:r>
            <a:r>
              <a:rPr lang="en-US" altLang="zh-CN" sz="2800" kern="0" dirty="0">
                <a:solidFill>
                  <a:schemeClr val="tx1"/>
                </a:solidFill>
                <a:latin typeface="Microsoft YaHei UI" panose="020B0503020204020204" pitchFamily="34" charset="-122"/>
                <a:ea typeface="Microsoft YaHei UI" panose="020B0503020204020204" pitchFamily="34" charset="-122"/>
              </a:rPr>
              <a:t>The Features of Physical Asset Investment </a:t>
            </a:r>
            <a:r>
              <a:rPr lang="zh-CN" altLang="en-US" sz="2800" kern="0" dirty="0">
                <a:solidFill>
                  <a:schemeClr val="tx1"/>
                </a:solidFill>
                <a:latin typeface="Microsoft YaHei UI" panose="020B0503020204020204" pitchFamily="34" charset="-122"/>
                <a:ea typeface="Microsoft YaHei UI" panose="020B0503020204020204" pitchFamily="34" charset="-122"/>
              </a:rPr>
              <a:t> </a:t>
            </a:r>
          </a:p>
        </p:txBody>
      </p:sp>
      <p:grpSp>
        <p:nvGrpSpPr>
          <p:cNvPr id="3" name="组合 2"/>
          <p:cNvGrpSpPr/>
          <p:nvPr/>
        </p:nvGrpSpPr>
        <p:grpSpPr>
          <a:xfrm>
            <a:off x="344933" y="1687131"/>
            <a:ext cx="7804902" cy="3565125"/>
            <a:chOff x="1038225" y="1590675"/>
            <a:chExt cx="6734175" cy="2663825"/>
          </a:xfrm>
        </p:grpSpPr>
        <p:sp>
          <p:nvSpPr>
            <p:cNvPr id="13" name="Oval 23"/>
            <p:cNvSpPr>
              <a:spLocks noChangeArrowheads="1"/>
            </p:cNvSpPr>
            <p:nvPr/>
          </p:nvSpPr>
          <p:spPr bwMode="auto">
            <a:xfrm>
              <a:off x="1585913" y="1590675"/>
              <a:ext cx="5651500" cy="2663825"/>
            </a:xfrm>
            <a:prstGeom prst="ellipse">
              <a:avLst/>
            </a:prstGeom>
            <a:solidFill>
              <a:srgbClr val="969696"/>
            </a:solidFill>
            <a:ln w="6350">
              <a:solidFill>
                <a:schemeClr val="accent2"/>
              </a:solidFill>
              <a:round/>
            </a:ln>
            <a:effectLst>
              <a:outerShdw dist="35921" dir="2700000" algn="ctr" rotWithShape="0">
                <a:schemeClr val="hlink"/>
              </a:outerShdw>
            </a:effectLst>
          </p:spPr>
          <p:txBody>
            <a:bodyPr wrap="none" lIns="72000" tIns="0" rIns="0" bIns="0" anchor="ctr"/>
            <a:lstStyle/>
            <a:p>
              <a:pPr algn="ctr" eaLnBrk="1" hangingPunct="1"/>
              <a:endParaRPr lang="zh-CN" altLang="en-US" sz="1600">
                <a:ea typeface="宋体" panose="02010600030101010101" pitchFamily="2" charset="-122"/>
                <a:cs typeface="华文楷体" panose="02010600040101010101" pitchFamily="2" charset="-122"/>
              </a:endParaRPr>
            </a:p>
          </p:txBody>
        </p:sp>
        <p:sp>
          <p:nvSpPr>
            <p:cNvPr id="14" name="Oval 24"/>
            <p:cNvSpPr>
              <a:spLocks noChangeArrowheads="1"/>
            </p:cNvSpPr>
            <p:nvPr/>
          </p:nvSpPr>
          <p:spPr bwMode="auto">
            <a:xfrm>
              <a:off x="1039813" y="1595438"/>
              <a:ext cx="2222500" cy="862012"/>
            </a:xfrm>
            <a:prstGeom prst="ellipse">
              <a:avLst/>
            </a:prstGeom>
            <a:solidFill>
              <a:schemeClr val="bg1"/>
            </a:solidFill>
            <a:ln w="6350">
              <a:solidFill>
                <a:schemeClr val="tx1"/>
              </a:solidFill>
              <a:round/>
            </a:ln>
          </p:spPr>
          <p:txBody>
            <a:bodyPr wrap="none" lIns="0" tIns="0" rIns="0" bIns="0"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pPr>
              <a:endParaRPr lang="zh-CN" altLang="en-US" sz="1600">
                <a:latin typeface="Arial" panose="020B0604020202020204" pitchFamily="34" charset="0"/>
                <a:ea typeface="宋体" panose="02010600030101010101" pitchFamily="2" charset="-122"/>
                <a:cs typeface="华文楷体" panose="02010600040101010101" pitchFamily="2" charset="-122"/>
              </a:endParaRPr>
            </a:p>
          </p:txBody>
        </p:sp>
        <p:sp>
          <p:nvSpPr>
            <p:cNvPr id="15" name="Text Box 5"/>
            <p:cNvSpPr txBox="1">
              <a:spLocks noChangeArrowheads="1"/>
            </p:cNvSpPr>
            <p:nvPr/>
          </p:nvSpPr>
          <p:spPr bwMode="auto">
            <a:xfrm flipH="1">
              <a:off x="1182688" y="1688684"/>
              <a:ext cx="1936750"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spcBef>
                  <a:spcPct val="0"/>
                </a:spcBef>
                <a:buClrTx/>
                <a:buSzTx/>
                <a:buFontTx/>
                <a:buNone/>
              </a:pPr>
              <a:r>
                <a:rPr lang="zh-CN" altLang="en-US" sz="2400" dirty="0">
                  <a:solidFill>
                    <a:srgbClr val="FFFF00"/>
                  </a:solidFill>
                  <a:latin typeface="Microsoft YaHei UI" panose="020B0503020204020204" pitchFamily="34" charset="-122"/>
                  <a:ea typeface="Microsoft YaHei UI" panose="020B0503020204020204" pitchFamily="34" charset="-122"/>
                </a:rPr>
                <a:t>独特性</a:t>
              </a:r>
              <a:endParaRPr lang="en-US" altLang="zh-CN" sz="24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SzTx/>
                <a:buFontTx/>
                <a:buNone/>
              </a:pPr>
              <a:r>
                <a:rPr lang="en-US" altLang="zh-CN" sz="2000" dirty="0">
                  <a:latin typeface="微软雅黑" panose="020B0503020204020204" charset="-122"/>
                  <a:ea typeface="微软雅黑" panose="020B0503020204020204" charset="-122"/>
                  <a:cs typeface="华文楷体" panose="02010600040101010101" pitchFamily="2" charset="-122"/>
                </a:rPr>
                <a:t>Unique</a:t>
              </a:r>
              <a:endParaRPr lang="zh-CN" altLang="en-US" sz="2000" dirty="0">
                <a:latin typeface="微软雅黑" panose="020B0503020204020204" charset="-122"/>
                <a:ea typeface="微软雅黑" panose="020B0503020204020204" charset="-122"/>
                <a:cs typeface="华文楷体" panose="02010600040101010101" pitchFamily="2" charset="-122"/>
              </a:endParaRPr>
            </a:p>
          </p:txBody>
        </p:sp>
        <p:sp>
          <p:nvSpPr>
            <p:cNvPr id="16" name="Oval 26"/>
            <p:cNvSpPr>
              <a:spLocks noChangeArrowheads="1"/>
            </p:cNvSpPr>
            <p:nvPr/>
          </p:nvSpPr>
          <p:spPr bwMode="auto">
            <a:xfrm>
              <a:off x="1038225" y="3367088"/>
              <a:ext cx="2222500" cy="862012"/>
            </a:xfrm>
            <a:prstGeom prst="ellipse">
              <a:avLst/>
            </a:prstGeom>
            <a:solidFill>
              <a:schemeClr val="bg1"/>
            </a:solidFill>
            <a:ln w="6350">
              <a:solidFill>
                <a:schemeClr val="tx1"/>
              </a:solidFill>
              <a:round/>
            </a:ln>
          </p:spPr>
          <p:txBody>
            <a:bodyPr wrap="none" lIns="0" tIns="0" rIns="0" bIns="0"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pPr>
              <a:endParaRPr lang="zh-CN" altLang="en-US" sz="1600">
                <a:latin typeface="Arial" panose="020B0604020202020204" pitchFamily="34" charset="0"/>
                <a:ea typeface="宋体" panose="02010600030101010101" pitchFamily="2" charset="-122"/>
                <a:cs typeface="华文楷体" panose="02010600040101010101" pitchFamily="2" charset="-122"/>
              </a:endParaRPr>
            </a:p>
          </p:txBody>
        </p:sp>
        <p:sp>
          <p:nvSpPr>
            <p:cNvPr id="17" name="Text Box 7"/>
            <p:cNvSpPr txBox="1">
              <a:spLocks noChangeArrowheads="1"/>
            </p:cNvSpPr>
            <p:nvPr/>
          </p:nvSpPr>
          <p:spPr bwMode="auto">
            <a:xfrm flipH="1">
              <a:off x="1181100" y="3460334"/>
              <a:ext cx="1936750"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spcBef>
                  <a:spcPct val="0"/>
                </a:spcBef>
                <a:buClrTx/>
                <a:buSzTx/>
                <a:buNone/>
              </a:pPr>
              <a:r>
                <a:rPr lang="zh-CN" altLang="en-US" sz="2400" dirty="0">
                  <a:solidFill>
                    <a:srgbClr val="FFFF00"/>
                  </a:solidFill>
                  <a:latin typeface="Microsoft YaHei UI" panose="020B0503020204020204" pitchFamily="34" charset="-122"/>
                  <a:ea typeface="Microsoft YaHei UI" panose="020B0503020204020204" pitchFamily="34" charset="-122"/>
                </a:rPr>
                <a:t>现金流</a:t>
              </a:r>
              <a:endParaRPr lang="en-US" altLang="zh-CN" sz="24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SzTx/>
                <a:buFontTx/>
                <a:buNone/>
              </a:pPr>
              <a:r>
                <a:rPr lang="en-US" altLang="zh-CN" sz="2000" dirty="0">
                  <a:latin typeface="微软雅黑" panose="020B0503020204020204" charset="-122"/>
                  <a:ea typeface="微软雅黑" panose="020B0503020204020204" charset="-122"/>
                  <a:cs typeface="华文楷体" panose="02010600040101010101" pitchFamily="2" charset="-122"/>
                </a:rPr>
                <a:t>Cash Flow</a:t>
              </a:r>
              <a:endParaRPr lang="zh-CN" altLang="en-US" sz="2000" dirty="0">
                <a:latin typeface="微软雅黑" panose="020B0503020204020204" charset="-122"/>
                <a:ea typeface="微软雅黑" panose="020B0503020204020204" charset="-122"/>
                <a:cs typeface="华文楷体" panose="02010600040101010101" pitchFamily="2" charset="-122"/>
              </a:endParaRPr>
            </a:p>
          </p:txBody>
        </p:sp>
        <p:sp>
          <p:nvSpPr>
            <p:cNvPr id="18" name="Oval 29"/>
            <p:cNvSpPr>
              <a:spLocks noChangeArrowheads="1"/>
            </p:cNvSpPr>
            <p:nvPr/>
          </p:nvSpPr>
          <p:spPr bwMode="auto">
            <a:xfrm>
              <a:off x="5551488" y="1595438"/>
              <a:ext cx="2220912" cy="862012"/>
            </a:xfrm>
            <a:prstGeom prst="ellipse">
              <a:avLst/>
            </a:prstGeom>
            <a:solidFill>
              <a:schemeClr val="bg1"/>
            </a:solidFill>
            <a:ln w="6350">
              <a:solidFill>
                <a:schemeClr val="tx1"/>
              </a:solidFill>
              <a:round/>
            </a:ln>
          </p:spPr>
          <p:txBody>
            <a:bodyPr wrap="none" lIns="0" tIns="0" rIns="0" bIns="0"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pPr>
              <a:endParaRPr lang="zh-CN" altLang="en-US" sz="1600">
                <a:latin typeface="Arial" panose="020B0604020202020204" pitchFamily="34" charset="0"/>
                <a:ea typeface="宋体" panose="02010600030101010101" pitchFamily="2" charset="-122"/>
                <a:cs typeface="华文楷体" panose="02010600040101010101" pitchFamily="2" charset="-122"/>
              </a:endParaRPr>
            </a:p>
          </p:txBody>
        </p:sp>
        <p:sp>
          <p:nvSpPr>
            <p:cNvPr id="19" name="Text Box 10"/>
            <p:cNvSpPr txBox="1">
              <a:spLocks noChangeArrowheads="1"/>
            </p:cNvSpPr>
            <p:nvPr/>
          </p:nvSpPr>
          <p:spPr bwMode="auto">
            <a:xfrm flipH="1">
              <a:off x="5692775" y="1688684"/>
              <a:ext cx="1936750"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spcBef>
                  <a:spcPct val="0"/>
                </a:spcBef>
                <a:buClrTx/>
                <a:buSzTx/>
                <a:buNone/>
              </a:pPr>
              <a:r>
                <a:rPr lang="zh-CN" altLang="en-US" sz="2400" dirty="0">
                  <a:solidFill>
                    <a:srgbClr val="FFFF00"/>
                  </a:solidFill>
                  <a:latin typeface="Microsoft YaHei UI" panose="020B0503020204020204" pitchFamily="34" charset="-122"/>
                  <a:ea typeface="Microsoft YaHei UI" panose="020B0503020204020204" pitchFamily="34" charset="-122"/>
                </a:rPr>
                <a:t>生命周期</a:t>
              </a:r>
              <a:endParaRPr lang="en-US" altLang="zh-CN" sz="24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SzTx/>
                <a:buFontTx/>
                <a:buNone/>
              </a:pPr>
              <a:r>
                <a:rPr lang="en-US" altLang="zh-CN" sz="2000" dirty="0">
                  <a:latin typeface="微软雅黑" panose="020B0503020204020204" charset="-122"/>
                  <a:ea typeface="微软雅黑" panose="020B0503020204020204" charset="-122"/>
                  <a:cs typeface="华文楷体" panose="02010600040101010101" pitchFamily="2" charset="-122"/>
                </a:rPr>
                <a:t>Life Cycle</a:t>
              </a:r>
              <a:endParaRPr lang="zh-CN" altLang="en-US" sz="2000" dirty="0">
                <a:latin typeface="微软雅黑" panose="020B0503020204020204" charset="-122"/>
                <a:ea typeface="微软雅黑" panose="020B0503020204020204" charset="-122"/>
                <a:cs typeface="华文楷体" panose="02010600040101010101" pitchFamily="2" charset="-122"/>
              </a:endParaRPr>
            </a:p>
          </p:txBody>
        </p:sp>
        <p:sp>
          <p:nvSpPr>
            <p:cNvPr id="20" name="Oval 31"/>
            <p:cNvSpPr>
              <a:spLocks noChangeArrowheads="1"/>
            </p:cNvSpPr>
            <p:nvPr/>
          </p:nvSpPr>
          <p:spPr bwMode="auto">
            <a:xfrm>
              <a:off x="5551488" y="3367088"/>
              <a:ext cx="2220912" cy="862012"/>
            </a:xfrm>
            <a:prstGeom prst="ellipse">
              <a:avLst/>
            </a:prstGeom>
            <a:solidFill>
              <a:schemeClr val="bg1"/>
            </a:solidFill>
            <a:ln w="6350">
              <a:solidFill>
                <a:schemeClr val="tx1"/>
              </a:solidFill>
              <a:round/>
            </a:ln>
          </p:spPr>
          <p:txBody>
            <a:bodyPr wrap="none" lIns="0" tIns="0" rIns="0" bIns="0"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pPr>
              <a:endParaRPr lang="zh-CN" altLang="en-US" sz="1600">
                <a:latin typeface="Arial" panose="020B0604020202020204" pitchFamily="34" charset="0"/>
                <a:ea typeface="宋体" panose="02010600030101010101" pitchFamily="2" charset="-122"/>
                <a:cs typeface="华文楷体" panose="02010600040101010101" pitchFamily="2" charset="-122"/>
              </a:endParaRPr>
            </a:p>
          </p:txBody>
        </p:sp>
        <p:sp>
          <p:nvSpPr>
            <p:cNvPr id="21" name="Text Box 12"/>
            <p:cNvSpPr txBox="1">
              <a:spLocks noChangeArrowheads="1"/>
            </p:cNvSpPr>
            <p:nvPr/>
          </p:nvSpPr>
          <p:spPr bwMode="auto">
            <a:xfrm flipH="1">
              <a:off x="5692775" y="3460334"/>
              <a:ext cx="1936750"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spcBef>
                  <a:spcPct val="0"/>
                </a:spcBef>
                <a:buClrTx/>
                <a:buSzTx/>
                <a:buNone/>
              </a:pPr>
              <a:r>
                <a:rPr lang="zh-CN" altLang="en-US" sz="2400" dirty="0">
                  <a:solidFill>
                    <a:srgbClr val="FFFF00"/>
                  </a:solidFill>
                  <a:latin typeface="Microsoft YaHei UI" panose="020B0503020204020204" pitchFamily="34" charset="-122"/>
                  <a:ea typeface="Microsoft YaHei UI" panose="020B0503020204020204" pitchFamily="34" charset="-122"/>
                </a:rPr>
                <a:t>时间价值</a:t>
              </a:r>
              <a:endParaRPr lang="en-US" altLang="zh-CN" sz="24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SzTx/>
                <a:buFontTx/>
                <a:buNone/>
              </a:pPr>
              <a:r>
                <a:rPr lang="en-US" altLang="zh-CN" sz="2000" dirty="0">
                  <a:latin typeface="微软雅黑" panose="020B0503020204020204" charset="-122"/>
                  <a:ea typeface="微软雅黑" panose="020B0503020204020204" charset="-122"/>
                  <a:cs typeface="华文楷体" panose="02010600040101010101" pitchFamily="2" charset="-122"/>
                </a:rPr>
                <a:t>Time Value</a:t>
              </a:r>
              <a:endParaRPr lang="zh-CN" altLang="en-US" sz="2000" dirty="0">
                <a:latin typeface="微软雅黑" panose="020B0503020204020204" charset="-122"/>
                <a:ea typeface="微软雅黑" panose="020B0503020204020204" charset="-122"/>
                <a:cs typeface="华文楷体" panose="02010600040101010101" pitchFamily="2" charset="-122"/>
              </a:endParaRPr>
            </a:p>
          </p:txBody>
        </p:sp>
      </p:gr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bwMode="auto">
          <a:xfrm>
            <a:off x="0" y="323850"/>
            <a:ext cx="11085922" cy="476250"/>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400" kern="0" dirty="0">
                <a:solidFill>
                  <a:schemeClr val="tx1"/>
                </a:solidFill>
                <a:latin typeface="微软雅黑" panose="020B0503020204020204" charset="-122"/>
              </a:rPr>
              <a:t>  </a:t>
            </a:r>
            <a:r>
              <a:rPr lang="zh-CN" altLang="en-US" sz="2800" kern="0" dirty="0">
                <a:solidFill>
                  <a:srgbClr val="FFFF00"/>
                </a:solidFill>
                <a:latin typeface="Microsoft YaHei UI" panose="020B0503020204020204" pitchFamily="34" charset="-122"/>
                <a:ea typeface="Microsoft YaHei UI" panose="020B0503020204020204" pitchFamily="34" charset="-122"/>
              </a:rPr>
              <a:t>投资决策的分类 </a:t>
            </a:r>
            <a:r>
              <a:rPr lang="en-US" altLang="zh-CN" sz="2800" kern="0" dirty="0">
                <a:solidFill>
                  <a:schemeClr val="tx1"/>
                </a:solidFill>
                <a:latin typeface="Microsoft YaHei UI" panose="020B0503020204020204" pitchFamily="34" charset="-122"/>
                <a:ea typeface="Microsoft YaHei UI" panose="020B0503020204020204" pitchFamily="34" charset="-122"/>
              </a:rPr>
              <a:t>The Classification of Capital Investment</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grpSp>
        <p:nvGrpSpPr>
          <p:cNvPr id="2" name="组合 1"/>
          <p:cNvGrpSpPr/>
          <p:nvPr/>
        </p:nvGrpSpPr>
        <p:grpSpPr>
          <a:xfrm>
            <a:off x="398878" y="1664396"/>
            <a:ext cx="7954947" cy="3529208"/>
            <a:chOff x="1038225" y="1590675"/>
            <a:chExt cx="6886575" cy="2663825"/>
          </a:xfrm>
        </p:grpSpPr>
        <p:sp>
          <p:nvSpPr>
            <p:cNvPr id="10" name="Oval 3"/>
            <p:cNvSpPr>
              <a:spLocks noChangeArrowheads="1"/>
            </p:cNvSpPr>
            <p:nvPr/>
          </p:nvSpPr>
          <p:spPr bwMode="auto">
            <a:xfrm>
              <a:off x="1585913" y="1590675"/>
              <a:ext cx="5651500" cy="2663825"/>
            </a:xfrm>
            <a:prstGeom prst="ellipse">
              <a:avLst/>
            </a:prstGeom>
            <a:solidFill>
              <a:srgbClr val="969696"/>
            </a:solidFill>
            <a:ln w="6350">
              <a:solidFill>
                <a:schemeClr val="accent2"/>
              </a:solidFill>
              <a:round/>
            </a:ln>
            <a:effectLst>
              <a:outerShdw dist="35921" dir="2700000" algn="ctr" rotWithShape="0">
                <a:schemeClr val="hlink"/>
              </a:outerShdw>
            </a:effectLst>
          </p:spPr>
          <p:txBody>
            <a:bodyPr wrap="none" lIns="72000" tIns="0" rIns="0" bIns="0" anchor="ctr"/>
            <a:lstStyle/>
            <a:p>
              <a:pPr algn="ctr" eaLnBrk="1" hangingPunct="1"/>
              <a:endParaRPr lang="zh-CN" altLang="en-US" sz="1600">
                <a:ea typeface="宋体" panose="02010600030101010101" pitchFamily="2" charset="-122"/>
                <a:cs typeface="华文楷体" panose="02010600040101010101" pitchFamily="2" charset="-122"/>
              </a:endParaRPr>
            </a:p>
          </p:txBody>
        </p:sp>
        <p:sp>
          <p:nvSpPr>
            <p:cNvPr id="11" name="Oval 4"/>
            <p:cNvSpPr>
              <a:spLocks noChangeArrowheads="1"/>
            </p:cNvSpPr>
            <p:nvPr/>
          </p:nvSpPr>
          <p:spPr bwMode="auto">
            <a:xfrm>
              <a:off x="1039813" y="1595438"/>
              <a:ext cx="2222500" cy="862012"/>
            </a:xfrm>
            <a:prstGeom prst="ellipse">
              <a:avLst/>
            </a:prstGeom>
            <a:solidFill>
              <a:schemeClr val="bg1"/>
            </a:solidFill>
            <a:ln w="6350">
              <a:solidFill>
                <a:schemeClr val="tx1"/>
              </a:solidFill>
              <a:round/>
            </a:ln>
          </p:spPr>
          <p:txBody>
            <a:bodyPr wrap="none" lIns="0" tIns="0" rIns="0" bIns="0"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pPr>
              <a:endParaRPr lang="zh-CN" altLang="en-US" sz="1600">
                <a:latin typeface="Arial" panose="020B0604020202020204" pitchFamily="34" charset="0"/>
                <a:ea typeface="宋体" panose="02010600030101010101" pitchFamily="2" charset="-122"/>
                <a:cs typeface="华文楷体" panose="02010600040101010101" pitchFamily="2" charset="-122"/>
              </a:endParaRPr>
            </a:p>
          </p:txBody>
        </p:sp>
        <p:sp>
          <p:nvSpPr>
            <p:cNvPr id="18" name="Text Box 5"/>
            <p:cNvSpPr txBox="1">
              <a:spLocks noChangeArrowheads="1"/>
            </p:cNvSpPr>
            <p:nvPr/>
          </p:nvSpPr>
          <p:spPr bwMode="auto">
            <a:xfrm flipH="1">
              <a:off x="1182688" y="1704073"/>
              <a:ext cx="19367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spcBef>
                  <a:spcPct val="0"/>
                </a:spcBef>
                <a:buClrTx/>
                <a:buSzTx/>
                <a:buFontTx/>
                <a:buNone/>
              </a:pPr>
              <a:r>
                <a:rPr lang="zh-CN" altLang="en-US" sz="2400" dirty="0">
                  <a:solidFill>
                    <a:srgbClr val="FFFF00"/>
                  </a:solidFill>
                  <a:latin typeface="Microsoft YaHei UI" panose="020B0503020204020204" pitchFamily="34" charset="-122"/>
                  <a:ea typeface="Microsoft YaHei UI" panose="020B0503020204020204" pitchFamily="34" charset="-122"/>
                </a:rPr>
                <a:t>产生收入</a:t>
              </a:r>
              <a:endParaRPr lang="en-US" altLang="zh-CN" sz="24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SzTx/>
                <a:buFontTx/>
                <a:buNone/>
              </a:pPr>
              <a:r>
                <a:rPr lang="en-US" altLang="zh-CN" sz="1800" dirty="0">
                  <a:latin typeface="微软雅黑" panose="020B0503020204020204" charset="-122"/>
                  <a:ea typeface="微软雅黑" panose="020B0503020204020204" charset="-122"/>
                  <a:cs typeface="华文楷体" panose="02010600040101010101" pitchFamily="2" charset="-122"/>
                </a:rPr>
                <a:t>Generate Income</a:t>
              </a:r>
              <a:endParaRPr lang="zh-CN" altLang="en-US" sz="1800" dirty="0">
                <a:latin typeface="微软雅黑" panose="020B0503020204020204" charset="-122"/>
                <a:ea typeface="微软雅黑" panose="020B0503020204020204" charset="-122"/>
                <a:cs typeface="华文楷体" panose="02010600040101010101" pitchFamily="2" charset="-122"/>
              </a:endParaRPr>
            </a:p>
          </p:txBody>
        </p:sp>
        <p:sp>
          <p:nvSpPr>
            <p:cNvPr id="19" name="Oval 6"/>
            <p:cNvSpPr>
              <a:spLocks noChangeArrowheads="1"/>
            </p:cNvSpPr>
            <p:nvPr/>
          </p:nvSpPr>
          <p:spPr bwMode="auto">
            <a:xfrm>
              <a:off x="1038225" y="3367088"/>
              <a:ext cx="2222500" cy="862012"/>
            </a:xfrm>
            <a:prstGeom prst="ellipse">
              <a:avLst/>
            </a:prstGeom>
            <a:solidFill>
              <a:schemeClr val="bg1"/>
            </a:solidFill>
            <a:ln w="6350">
              <a:solidFill>
                <a:schemeClr val="tx1"/>
              </a:solidFill>
              <a:round/>
            </a:ln>
          </p:spPr>
          <p:txBody>
            <a:bodyPr wrap="none" lIns="0" tIns="0" rIns="0" bIns="0"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pPr>
              <a:endParaRPr lang="zh-CN" altLang="en-US" sz="1600">
                <a:latin typeface="Arial" panose="020B0604020202020204" pitchFamily="34" charset="0"/>
                <a:ea typeface="宋体" panose="02010600030101010101" pitchFamily="2" charset="-122"/>
                <a:cs typeface="华文楷体" panose="02010600040101010101" pitchFamily="2" charset="-122"/>
              </a:endParaRPr>
            </a:p>
          </p:txBody>
        </p:sp>
        <p:sp>
          <p:nvSpPr>
            <p:cNvPr id="20" name="Text Box 7"/>
            <p:cNvSpPr txBox="1">
              <a:spLocks noChangeArrowheads="1"/>
            </p:cNvSpPr>
            <p:nvPr/>
          </p:nvSpPr>
          <p:spPr bwMode="auto">
            <a:xfrm flipH="1">
              <a:off x="1104900" y="3476516"/>
              <a:ext cx="20955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spcBef>
                  <a:spcPct val="0"/>
                </a:spcBef>
                <a:buClrTx/>
                <a:buSzTx/>
                <a:buNone/>
              </a:pPr>
              <a:r>
                <a:rPr lang="zh-CN" altLang="en-US" sz="2400" dirty="0">
                  <a:solidFill>
                    <a:srgbClr val="FFFF00"/>
                  </a:solidFill>
                  <a:latin typeface="Microsoft YaHei UI" panose="020B0503020204020204" pitchFamily="34" charset="-122"/>
                  <a:ea typeface="Microsoft YaHei UI" panose="020B0503020204020204" pitchFamily="34" charset="-122"/>
                </a:rPr>
                <a:t>提高效率</a:t>
              </a:r>
              <a:endParaRPr lang="en-US" altLang="zh-CN" sz="24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SzTx/>
                <a:buFontTx/>
                <a:buNone/>
              </a:pPr>
              <a:r>
                <a:rPr lang="en-US" altLang="zh-CN" sz="1800" dirty="0">
                  <a:latin typeface="微软雅黑" panose="020B0503020204020204" charset="-122"/>
                  <a:ea typeface="微软雅黑" panose="020B0503020204020204" charset="-122"/>
                  <a:cs typeface="华文楷体" panose="02010600040101010101" pitchFamily="2" charset="-122"/>
                </a:rPr>
                <a:t>Improve Efficiency</a:t>
              </a:r>
              <a:endParaRPr lang="zh-CN" altLang="en-US" sz="1800" dirty="0">
                <a:latin typeface="微软雅黑" panose="020B0503020204020204" charset="-122"/>
                <a:ea typeface="微软雅黑" panose="020B0503020204020204" charset="-122"/>
                <a:cs typeface="华文楷体" panose="02010600040101010101" pitchFamily="2" charset="-122"/>
              </a:endParaRPr>
            </a:p>
          </p:txBody>
        </p:sp>
        <p:sp>
          <p:nvSpPr>
            <p:cNvPr id="21" name="Oval 9"/>
            <p:cNvSpPr>
              <a:spLocks noChangeArrowheads="1"/>
            </p:cNvSpPr>
            <p:nvPr/>
          </p:nvSpPr>
          <p:spPr bwMode="auto">
            <a:xfrm>
              <a:off x="5551488" y="1595438"/>
              <a:ext cx="2220912" cy="862012"/>
            </a:xfrm>
            <a:prstGeom prst="ellipse">
              <a:avLst/>
            </a:prstGeom>
            <a:solidFill>
              <a:schemeClr val="bg1"/>
            </a:solidFill>
            <a:ln w="6350">
              <a:solidFill>
                <a:schemeClr val="tx1"/>
              </a:solidFill>
              <a:round/>
            </a:ln>
          </p:spPr>
          <p:txBody>
            <a:bodyPr wrap="none" lIns="0" tIns="0" rIns="0" bIns="0"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pPr>
              <a:endParaRPr lang="zh-CN" altLang="en-US" sz="1600">
                <a:latin typeface="Arial" panose="020B0604020202020204" pitchFamily="34" charset="0"/>
                <a:ea typeface="宋体" panose="02010600030101010101" pitchFamily="2" charset="-122"/>
                <a:cs typeface="华文楷体" panose="02010600040101010101" pitchFamily="2" charset="-122"/>
              </a:endParaRPr>
            </a:p>
          </p:txBody>
        </p:sp>
        <p:sp>
          <p:nvSpPr>
            <p:cNvPr id="22" name="Text Box 10"/>
            <p:cNvSpPr txBox="1">
              <a:spLocks noChangeArrowheads="1"/>
            </p:cNvSpPr>
            <p:nvPr/>
          </p:nvSpPr>
          <p:spPr bwMode="auto">
            <a:xfrm flipH="1">
              <a:off x="5387975" y="1668354"/>
              <a:ext cx="253682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spcBef>
                  <a:spcPct val="0"/>
                </a:spcBef>
                <a:buClrTx/>
                <a:buSzTx/>
                <a:buFontTx/>
                <a:buNone/>
              </a:pPr>
              <a:r>
                <a:rPr lang="zh-CN" altLang="en-US" sz="2400" dirty="0">
                  <a:solidFill>
                    <a:srgbClr val="FFFF00"/>
                  </a:solidFill>
                  <a:latin typeface="Microsoft YaHei UI" panose="020B0503020204020204" pitchFamily="34" charset="-122"/>
                  <a:ea typeface="Microsoft YaHei UI" panose="020B0503020204020204" pitchFamily="34" charset="-122"/>
                </a:rPr>
                <a:t>提升体验</a:t>
              </a:r>
              <a:endParaRPr lang="en-US" altLang="zh-CN" sz="24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SzTx/>
                <a:buFontTx/>
                <a:buNone/>
              </a:pPr>
              <a:r>
                <a:rPr lang="en-US" altLang="zh-CN" sz="1800" dirty="0">
                  <a:latin typeface="微软雅黑" panose="020B0503020204020204" charset="-122"/>
                  <a:ea typeface="微软雅黑" panose="020B0503020204020204" charset="-122"/>
                  <a:cs typeface="华文楷体" panose="02010600040101010101" pitchFamily="2" charset="-122"/>
                </a:rPr>
                <a:t>Upgrade Experience</a:t>
              </a:r>
              <a:endParaRPr lang="zh-CN" altLang="en-US" sz="1800" dirty="0">
                <a:latin typeface="微软雅黑" panose="020B0503020204020204" charset="-122"/>
                <a:ea typeface="微软雅黑" panose="020B0503020204020204" charset="-122"/>
                <a:cs typeface="华文楷体" panose="02010600040101010101" pitchFamily="2" charset="-122"/>
              </a:endParaRPr>
            </a:p>
          </p:txBody>
        </p:sp>
        <p:sp>
          <p:nvSpPr>
            <p:cNvPr id="23" name="Oval 11"/>
            <p:cNvSpPr>
              <a:spLocks noChangeArrowheads="1"/>
            </p:cNvSpPr>
            <p:nvPr/>
          </p:nvSpPr>
          <p:spPr bwMode="auto">
            <a:xfrm>
              <a:off x="5551488" y="3367088"/>
              <a:ext cx="2220912" cy="862012"/>
            </a:xfrm>
            <a:prstGeom prst="ellipse">
              <a:avLst/>
            </a:prstGeom>
            <a:solidFill>
              <a:schemeClr val="bg1"/>
            </a:solidFill>
            <a:ln w="6350">
              <a:solidFill>
                <a:schemeClr val="tx1"/>
              </a:solidFill>
              <a:round/>
            </a:ln>
          </p:spPr>
          <p:txBody>
            <a:bodyPr wrap="none" lIns="0" tIns="0" rIns="0" bIns="0" anchor="ct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eaLnBrk="1" hangingPunct="1">
                <a:spcBef>
                  <a:spcPct val="0"/>
                </a:spcBef>
                <a:buClrTx/>
                <a:buSzTx/>
                <a:buFontTx/>
                <a:buNone/>
              </a:pPr>
              <a:endParaRPr lang="zh-CN" altLang="en-US" sz="1600">
                <a:latin typeface="Arial" panose="020B0604020202020204" pitchFamily="34" charset="0"/>
                <a:ea typeface="宋体" panose="02010600030101010101" pitchFamily="2" charset="-122"/>
                <a:cs typeface="华文楷体" panose="02010600040101010101" pitchFamily="2" charset="-122"/>
              </a:endParaRPr>
            </a:p>
          </p:txBody>
        </p:sp>
        <p:sp>
          <p:nvSpPr>
            <p:cNvPr id="24" name="Text Box 12"/>
            <p:cNvSpPr txBox="1">
              <a:spLocks noChangeArrowheads="1"/>
            </p:cNvSpPr>
            <p:nvPr/>
          </p:nvSpPr>
          <p:spPr bwMode="auto">
            <a:xfrm flipH="1">
              <a:off x="5692775" y="3475723"/>
              <a:ext cx="19367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ct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defRPr>
              </a:lvl9pPr>
            </a:lstStyle>
            <a:p>
              <a:pPr algn="ctr">
                <a:spcBef>
                  <a:spcPct val="0"/>
                </a:spcBef>
                <a:buClrTx/>
                <a:buSzTx/>
                <a:buNone/>
              </a:pPr>
              <a:r>
                <a:rPr lang="zh-CN" altLang="en-US" sz="2400" dirty="0">
                  <a:solidFill>
                    <a:srgbClr val="FFFF00"/>
                  </a:solidFill>
                  <a:latin typeface="Microsoft YaHei UI" panose="020B0503020204020204" pitchFamily="34" charset="-122"/>
                  <a:ea typeface="Microsoft YaHei UI" panose="020B0503020204020204" pitchFamily="34" charset="-122"/>
                </a:rPr>
                <a:t>法律强制</a:t>
              </a:r>
              <a:endParaRPr lang="en-US" altLang="zh-CN" sz="2400" dirty="0">
                <a:solidFill>
                  <a:srgbClr val="FFFF00"/>
                </a:solidFill>
                <a:latin typeface="Microsoft YaHei UI" panose="020B0503020204020204" pitchFamily="34" charset="-122"/>
                <a:ea typeface="Microsoft YaHei UI" panose="020B0503020204020204" pitchFamily="34" charset="-122"/>
              </a:endParaRPr>
            </a:p>
            <a:p>
              <a:pPr algn="ctr">
                <a:spcBef>
                  <a:spcPct val="0"/>
                </a:spcBef>
                <a:buClrTx/>
                <a:buSzTx/>
                <a:buFontTx/>
                <a:buNone/>
              </a:pPr>
              <a:r>
                <a:rPr lang="en-US" altLang="zh-CN" sz="1800" dirty="0">
                  <a:latin typeface="微软雅黑" panose="020B0503020204020204" charset="-122"/>
                  <a:ea typeface="微软雅黑" panose="020B0503020204020204" charset="-122"/>
                  <a:cs typeface="华文楷体" panose="02010600040101010101" pitchFamily="2" charset="-122"/>
                </a:rPr>
                <a:t>Enforced by Law</a:t>
              </a:r>
              <a:endParaRPr lang="zh-CN" altLang="en-US" sz="1800" dirty="0">
                <a:latin typeface="微软雅黑" panose="020B0503020204020204" charset="-122"/>
                <a:ea typeface="微软雅黑" panose="020B0503020204020204" charset="-122"/>
                <a:cs typeface="华文楷体" panose="02010600040101010101" pitchFamily="2" charset="-122"/>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1" y="190500"/>
            <a:ext cx="10834255" cy="712788"/>
          </a:xfrm>
          <a:prstGeom prst="rect">
            <a:avLst/>
          </a:prstGeom>
          <a:noFill/>
          <a:ln>
            <a:noFill/>
          </a:ln>
        </p:spPr>
        <p:txBody>
          <a:bodyPr lIns="91433" tIns="45716" rIns="91433" bIns="45716"/>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lnSpc>
                <a:spcPct val="150000"/>
              </a:lnSpc>
              <a:defRPr/>
            </a:pPr>
            <a:r>
              <a:rPr lang="zh-CN" altLang="en-US" sz="2800" kern="0" dirty="0">
                <a:solidFill>
                  <a:srgbClr val="FFFF00"/>
                </a:solidFill>
                <a:latin typeface="微软雅黑 Light" panose="020B0502040204020203" pitchFamily="34" charset="-122"/>
                <a:ea typeface="微软雅黑 Light" panose="020B0502040204020203" pitchFamily="34" charset="-122"/>
              </a:rPr>
              <a:t>  </a:t>
            </a:r>
            <a:r>
              <a:rPr lang="zh-CN" altLang="en-US" sz="2800" kern="0" dirty="0">
                <a:solidFill>
                  <a:srgbClr val="FFFF00"/>
                </a:solidFill>
                <a:latin typeface="Microsoft YaHei UI" panose="020B0503020204020204" pitchFamily="34" charset="-122"/>
                <a:ea typeface="Microsoft YaHei UI" panose="020B0503020204020204" pitchFamily="34" charset="-122"/>
              </a:rPr>
              <a:t>什么是数字化 </a:t>
            </a:r>
            <a:r>
              <a:rPr lang="en-US" altLang="zh-CN" sz="2800" kern="0" dirty="0">
                <a:solidFill>
                  <a:schemeClr val="tx1"/>
                </a:solidFill>
                <a:latin typeface="Microsoft YaHei UI" panose="020B0503020204020204" pitchFamily="34" charset="-122"/>
                <a:ea typeface="Microsoft YaHei UI" panose="020B0503020204020204" pitchFamily="34" charset="-122"/>
              </a:rPr>
              <a:t>What Is Digitalization </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sp>
        <p:nvSpPr>
          <p:cNvPr id="6" name="文本框 5"/>
          <p:cNvSpPr txBox="1"/>
          <p:nvPr/>
        </p:nvSpPr>
        <p:spPr>
          <a:xfrm>
            <a:off x="4016900" y="1551699"/>
            <a:ext cx="1616364" cy="707886"/>
          </a:xfrm>
          <a:prstGeom prst="rect">
            <a:avLst/>
          </a:prstGeom>
          <a:noFill/>
          <a:ln>
            <a:solidFill>
              <a:schemeClr val="tx1">
                <a:lumMod val="95000"/>
              </a:schemeClr>
            </a:solidFill>
          </a:ln>
        </p:spPr>
        <p:txBody>
          <a:bodyPr wrap="square" rtlCol="0">
            <a:spAutoFit/>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顾客</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2000" dirty="0">
                <a:latin typeface="Microsoft YaHei UI" panose="020B0503020204020204" pitchFamily="34" charset="-122"/>
                <a:ea typeface="Microsoft YaHei UI" panose="020B0503020204020204" pitchFamily="34" charset="-122"/>
              </a:rPr>
              <a:t>Customer</a:t>
            </a:r>
            <a:endParaRPr lang="zh-CN" altLang="en-US" sz="2000" dirty="0">
              <a:latin typeface="Microsoft YaHei UI" panose="020B0503020204020204" pitchFamily="34" charset="-122"/>
              <a:ea typeface="Microsoft YaHei UI" panose="020B0503020204020204" pitchFamily="34" charset="-122"/>
            </a:endParaRPr>
          </a:p>
        </p:txBody>
      </p:sp>
      <p:sp>
        <p:nvSpPr>
          <p:cNvPr id="22" name="文本框 21"/>
          <p:cNvSpPr txBox="1"/>
          <p:nvPr/>
        </p:nvSpPr>
        <p:spPr>
          <a:xfrm>
            <a:off x="1245993" y="3089547"/>
            <a:ext cx="817406" cy="615553"/>
          </a:xfrm>
          <a:prstGeom prst="rect">
            <a:avLst/>
          </a:prstGeom>
          <a:noFill/>
          <a:ln>
            <a:solidFill>
              <a:schemeClr val="tx1">
                <a:lumMod val="95000"/>
              </a:schemeClr>
            </a:solidFill>
          </a:ln>
        </p:spPr>
        <p:txBody>
          <a:bodyPr wrap="square" rtlCol="0">
            <a:spAutoFit/>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设计</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1400" dirty="0">
                <a:latin typeface="Microsoft YaHei UI" panose="020B0503020204020204" pitchFamily="34" charset="-122"/>
                <a:ea typeface="Microsoft YaHei UI" panose="020B0503020204020204" pitchFamily="34" charset="-122"/>
              </a:rPr>
              <a:t>Design</a:t>
            </a:r>
            <a:endParaRPr lang="zh-CN" altLang="en-US" sz="1400" dirty="0">
              <a:latin typeface="Microsoft YaHei UI" panose="020B0503020204020204" pitchFamily="34" charset="-122"/>
              <a:ea typeface="Microsoft YaHei UI" panose="020B0503020204020204" pitchFamily="34" charset="-122"/>
            </a:endParaRPr>
          </a:p>
        </p:txBody>
      </p:sp>
      <p:sp>
        <p:nvSpPr>
          <p:cNvPr id="23" name="文本框 22"/>
          <p:cNvSpPr txBox="1"/>
          <p:nvPr/>
        </p:nvSpPr>
        <p:spPr>
          <a:xfrm>
            <a:off x="216124" y="3084927"/>
            <a:ext cx="761990" cy="615553"/>
          </a:xfrm>
          <a:prstGeom prst="rect">
            <a:avLst/>
          </a:prstGeom>
          <a:noFill/>
          <a:ln>
            <a:solidFill>
              <a:schemeClr val="tx1">
                <a:lumMod val="95000"/>
              </a:schemeClr>
            </a:solidFill>
          </a:ln>
        </p:spPr>
        <p:txBody>
          <a:bodyPr wrap="square" rtlCol="0">
            <a:spAutoFit/>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研发</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1400" dirty="0">
                <a:latin typeface="Microsoft YaHei UI" panose="020B0503020204020204" pitchFamily="34" charset="-122"/>
                <a:ea typeface="Microsoft YaHei UI" panose="020B0503020204020204" pitchFamily="34" charset="-122"/>
              </a:rPr>
              <a:t>R&amp;D</a:t>
            </a:r>
            <a:endParaRPr lang="zh-CN" altLang="en-US" sz="1400" dirty="0">
              <a:latin typeface="Microsoft YaHei UI" panose="020B0503020204020204" pitchFamily="34" charset="-122"/>
              <a:ea typeface="Microsoft YaHei UI" panose="020B0503020204020204" pitchFamily="34" charset="-122"/>
            </a:endParaRPr>
          </a:p>
        </p:txBody>
      </p:sp>
      <p:sp>
        <p:nvSpPr>
          <p:cNvPr id="24" name="文本框 23"/>
          <p:cNvSpPr txBox="1"/>
          <p:nvPr/>
        </p:nvSpPr>
        <p:spPr>
          <a:xfrm>
            <a:off x="2331268" y="3094171"/>
            <a:ext cx="1039096" cy="615553"/>
          </a:xfrm>
          <a:prstGeom prst="rect">
            <a:avLst/>
          </a:prstGeom>
          <a:noFill/>
          <a:ln>
            <a:solidFill>
              <a:schemeClr val="tx1">
                <a:lumMod val="95000"/>
              </a:schemeClr>
            </a:solidFill>
          </a:ln>
        </p:spPr>
        <p:txBody>
          <a:bodyPr wrap="square" rtlCol="0">
            <a:spAutoFit/>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采购</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1400" dirty="0">
                <a:latin typeface="Microsoft YaHei UI" panose="020B0503020204020204" pitchFamily="34" charset="-122"/>
                <a:ea typeface="Microsoft YaHei UI" panose="020B0503020204020204" pitchFamily="34" charset="-122"/>
              </a:rPr>
              <a:t>Purchase</a:t>
            </a:r>
            <a:endParaRPr lang="zh-CN" altLang="en-US" sz="1400" dirty="0">
              <a:latin typeface="Microsoft YaHei UI" panose="020B0503020204020204" pitchFamily="34" charset="-122"/>
              <a:ea typeface="Microsoft YaHei UI" panose="020B0503020204020204" pitchFamily="34" charset="-122"/>
            </a:endParaRPr>
          </a:p>
        </p:txBody>
      </p:sp>
      <p:sp>
        <p:nvSpPr>
          <p:cNvPr id="26" name="文本框 25"/>
          <p:cNvSpPr txBox="1"/>
          <p:nvPr/>
        </p:nvSpPr>
        <p:spPr>
          <a:xfrm>
            <a:off x="5337718" y="3094170"/>
            <a:ext cx="1256139" cy="615553"/>
          </a:xfrm>
          <a:prstGeom prst="rect">
            <a:avLst/>
          </a:prstGeom>
          <a:noFill/>
          <a:ln>
            <a:solidFill>
              <a:schemeClr val="tx1">
                <a:lumMod val="95000"/>
              </a:schemeClr>
            </a:solidFill>
          </a:ln>
        </p:spPr>
        <p:txBody>
          <a:bodyPr wrap="square" rtlCol="0">
            <a:spAutoFit/>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配送</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1400" dirty="0">
                <a:latin typeface="Microsoft YaHei UI" panose="020B0503020204020204" pitchFamily="34" charset="-122"/>
                <a:ea typeface="Microsoft YaHei UI" panose="020B0503020204020204" pitchFamily="34" charset="-122"/>
              </a:rPr>
              <a:t>Distribution</a:t>
            </a:r>
            <a:endParaRPr lang="zh-CN" altLang="en-US" sz="1400" dirty="0">
              <a:latin typeface="Microsoft YaHei UI" panose="020B0503020204020204" pitchFamily="34" charset="-122"/>
              <a:ea typeface="Microsoft YaHei UI" panose="020B0503020204020204" pitchFamily="34" charset="-122"/>
            </a:endParaRPr>
          </a:p>
        </p:txBody>
      </p:sp>
      <p:sp>
        <p:nvSpPr>
          <p:cNvPr id="27" name="文本框 26"/>
          <p:cNvSpPr txBox="1"/>
          <p:nvPr/>
        </p:nvSpPr>
        <p:spPr>
          <a:xfrm>
            <a:off x="3615138" y="3089550"/>
            <a:ext cx="1482437" cy="615553"/>
          </a:xfrm>
          <a:prstGeom prst="rect">
            <a:avLst/>
          </a:prstGeom>
          <a:noFill/>
          <a:ln>
            <a:solidFill>
              <a:schemeClr val="tx1">
                <a:lumMod val="95000"/>
              </a:schemeClr>
            </a:solidFill>
          </a:ln>
        </p:spPr>
        <p:txBody>
          <a:bodyPr wrap="square" rtlCol="0">
            <a:spAutoFit/>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制造</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1400" dirty="0">
                <a:latin typeface="Microsoft YaHei UI" panose="020B0503020204020204" pitchFamily="34" charset="-122"/>
                <a:ea typeface="Microsoft YaHei UI" panose="020B0503020204020204" pitchFamily="34" charset="-122"/>
              </a:rPr>
              <a:t>Manufacturing</a:t>
            </a:r>
            <a:endParaRPr lang="zh-CN" altLang="en-US" sz="1400" dirty="0">
              <a:latin typeface="Microsoft YaHei UI" panose="020B0503020204020204" pitchFamily="34" charset="-122"/>
              <a:ea typeface="Microsoft YaHei UI" panose="020B0503020204020204" pitchFamily="34" charset="-122"/>
            </a:endParaRPr>
          </a:p>
        </p:txBody>
      </p:sp>
      <p:sp>
        <p:nvSpPr>
          <p:cNvPr id="28" name="文本框 27"/>
          <p:cNvSpPr txBox="1"/>
          <p:nvPr/>
        </p:nvSpPr>
        <p:spPr>
          <a:xfrm>
            <a:off x="6861726" y="3098794"/>
            <a:ext cx="1168391" cy="615553"/>
          </a:xfrm>
          <a:prstGeom prst="rect">
            <a:avLst/>
          </a:prstGeom>
          <a:noFill/>
          <a:ln>
            <a:solidFill>
              <a:schemeClr val="tx1">
                <a:lumMod val="95000"/>
              </a:schemeClr>
            </a:solidFill>
          </a:ln>
        </p:spPr>
        <p:txBody>
          <a:bodyPr wrap="square" rtlCol="0">
            <a:spAutoFit/>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营销</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1400" dirty="0">
                <a:latin typeface="Microsoft YaHei UI" panose="020B0503020204020204" pitchFamily="34" charset="-122"/>
                <a:ea typeface="Microsoft YaHei UI" panose="020B0503020204020204" pitchFamily="34" charset="-122"/>
              </a:rPr>
              <a:t>Marketing</a:t>
            </a:r>
            <a:endParaRPr lang="zh-CN" altLang="en-US" sz="1400" dirty="0">
              <a:latin typeface="Microsoft YaHei UI" panose="020B0503020204020204" pitchFamily="34" charset="-122"/>
              <a:ea typeface="Microsoft YaHei UI" panose="020B0503020204020204" pitchFamily="34" charset="-122"/>
            </a:endParaRPr>
          </a:p>
        </p:txBody>
      </p:sp>
      <p:cxnSp>
        <p:nvCxnSpPr>
          <p:cNvPr id="8" name="直接箭头连接符 7"/>
          <p:cNvCxnSpPr>
            <a:stCxn id="23" idx="3"/>
            <a:endCxn id="22" idx="1"/>
          </p:cNvCxnSpPr>
          <p:nvPr/>
        </p:nvCxnSpPr>
        <p:spPr>
          <a:xfrm>
            <a:off x="978114" y="3392704"/>
            <a:ext cx="267970" cy="444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直接箭头连接符 29"/>
          <p:cNvCxnSpPr>
            <a:stCxn id="22" idx="3"/>
            <a:endCxn id="24" idx="1"/>
          </p:cNvCxnSpPr>
          <p:nvPr/>
        </p:nvCxnSpPr>
        <p:spPr>
          <a:xfrm>
            <a:off x="2063399" y="3397324"/>
            <a:ext cx="267970" cy="50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直接箭头连接符 32"/>
          <p:cNvCxnSpPr>
            <a:stCxn id="24" idx="3"/>
            <a:endCxn id="27" idx="1"/>
          </p:cNvCxnSpPr>
          <p:nvPr/>
        </p:nvCxnSpPr>
        <p:spPr>
          <a:xfrm flipV="1">
            <a:off x="3369729" y="3397503"/>
            <a:ext cx="245110" cy="50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直接箭头连接符 37"/>
          <p:cNvCxnSpPr>
            <a:stCxn id="27" idx="3"/>
            <a:endCxn id="26" idx="1"/>
          </p:cNvCxnSpPr>
          <p:nvPr/>
        </p:nvCxnSpPr>
        <p:spPr>
          <a:xfrm>
            <a:off x="5097575" y="3397327"/>
            <a:ext cx="240030" cy="50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接箭头连接符 40"/>
          <p:cNvCxnSpPr>
            <a:stCxn id="26" idx="3"/>
            <a:endCxn id="28" idx="1"/>
          </p:cNvCxnSpPr>
          <p:nvPr/>
        </p:nvCxnSpPr>
        <p:spPr>
          <a:xfrm>
            <a:off x="6593857" y="3402582"/>
            <a:ext cx="267970" cy="444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4" name="文本框 43"/>
          <p:cNvSpPr txBox="1"/>
          <p:nvPr/>
        </p:nvSpPr>
        <p:spPr>
          <a:xfrm>
            <a:off x="8288743" y="3094182"/>
            <a:ext cx="1168391" cy="615553"/>
          </a:xfrm>
          <a:prstGeom prst="rect">
            <a:avLst/>
          </a:prstGeom>
          <a:noFill/>
          <a:ln>
            <a:solidFill>
              <a:schemeClr val="tx1">
                <a:lumMod val="95000"/>
              </a:schemeClr>
            </a:solidFill>
          </a:ln>
        </p:spPr>
        <p:txBody>
          <a:bodyPr wrap="square" rtlCol="0">
            <a:spAutoFit/>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售后</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1400" dirty="0">
                <a:latin typeface="Microsoft YaHei UI" panose="020B0503020204020204" pitchFamily="34" charset="-122"/>
                <a:ea typeface="Microsoft YaHei UI" panose="020B0503020204020204" pitchFamily="34" charset="-122"/>
              </a:rPr>
              <a:t>Post-sales</a:t>
            </a:r>
            <a:endParaRPr lang="zh-CN" altLang="en-US" sz="1400" dirty="0">
              <a:latin typeface="Microsoft YaHei UI" panose="020B0503020204020204" pitchFamily="34" charset="-122"/>
              <a:ea typeface="Microsoft YaHei UI" panose="020B0503020204020204" pitchFamily="34" charset="-122"/>
            </a:endParaRPr>
          </a:p>
        </p:txBody>
      </p:sp>
      <p:cxnSp>
        <p:nvCxnSpPr>
          <p:cNvPr id="45" name="直接箭头连接符 44"/>
          <p:cNvCxnSpPr>
            <a:stCxn id="28" idx="3"/>
            <a:endCxn id="44" idx="1"/>
          </p:cNvCxnSpPr>
          <p:nvPr/>
        </p:nvCxnSpPr>
        <p:spPr>
          <a:xfrm flipV="1">
            <a:off x="8030117" y="3402126"/>
            <a:ext cx="258445" cy="444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 name="文本框 41"/>
          <p:cNvSpPr txBox="1"/>
          <p:nvPr/>
        </p:nvSpPr>
        <p:spPr>
          <a:xfrm>
            <a:off x="4063080" y="4950672"/>
            <a:ext cx="1616364" cy="707886"/>
          </a:xfrm>
          <a:prstGeom prst="rect">
            <a:avLst/>
          </a:prstGeom>
          <a:noFill/>
          <a:ln>
            <a:solidFill>
              <a:schemeClr val="tx1"/>
            </a:solidFill>
          </a:ln>
        </p:spPr>
        <p:txBody>
          <a:bodyPr wrap="square" rtlCol="0">
            <a:spAutoFit/>
          </a:bodyPr>
          <a:lstStyle/>
          <a:p>
            <a:pPr algn="ctr"/>
            <a:r>
              <a:rPr lang="zh-CN" altLang="en-US" sz="2000" dirty="0">
                <a:solidFill>
                  <a:srgbClr val="FFFF00"/>
                </a:solidFill>
                <a:latin typeface="Microsoft YaHei UI" panose="020B0503020204020204" pitchFamily="34" charset="-122"/>
                <a:ea typeface="Microsoft YaHei UI" panose="020B0503020204020204" pitchFamily="34" charset="-122"/>
              </a:rPr>
              <a:t>供应商</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algn="ctr"/>
            <a:r>
              <a:rPr lang="en-US" altLang="zh-CN" sz="2000" dirty="0">
                <a:latin typeface="Microsoft YaHei UI" panose="020B0503020204020204" pitchFamily="34" charset="-122"/>
                <a:ea typeface="Microsoft YaHei UI" panose="020B0503020204020204" pitchFamily="34" charset="-122"/>
              </a:rPr>
              <a:t>Supplier</a:t>
            </a:r>
            <a:endParaRPr lang="zh-CN" altLang="en-US" sz="2000" dirty="0">
              <a:latin typeface="Microsoft YaHei UI" panose="020B0503020204020204" pitchFamily="34" charset="-122"/>
              <a:ea typeface="Microsoft YaHei UI" panose="020B0503020204020204" pitchFamily="34" charset="-122"/>
            </a:endParaRPr>
          </a:p>
        </p:txBody>
      </p:sp>
      <p:cxnSp>
        <p:nvCxnSpPr>
          <p:cNvPr id="46" name="连接符: 肘形 45"/>
          <p:cNvCxnSpPr>
            <a:stCxn id="26" idx="0"/>
            <a:endCxn id="6" idx="3"/>
          </p:cNvCxnSpPr>
          <p:nvPr/>
        </p:nvCxnSpPr>
        <p:spPr>
          <a:xfrm rot="16200000" flipV="1">
            <a:off x="5205413" y="2333943"/>
            <a:ext cx="1188085" cy="332740"/>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9" name="连接符: 肘形 58"/>
          <p:cNvCxnSpPr>
            <a:stCxn id="28" idx="0"/>
            <a:endCxn id="6" idx="3"/>
          </p:cNvCxnSpPr>
          <p:nvPr/>
        </p:nvCxnSpPr>
        <p:spPr>
          <a:xfrm rot="16200000" flipV="1">
            <a:off x="5943283" y="1596073"/>
            <a:ext cx="1192530" cy="1812925"/>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2" name="连接符: 肘形 61"/>
          <p:cNvCxnSpPr>
            <a:stCxn id="44" idx="0"/>
            <a:endCxn id="6" idx="3"/>
          </p:cNvCxnSpPr>
          <p:nvPr/>
        </p:nvCxnSpPr>
        <p:spPr>
          <a:xfrm rot="16200000" flipV="1">
            <a:off x="6658928" y="880428"/>
            <a:ext cx="1188085" cy="3239770"/>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5" name="连接符: 肘形 64"/>
          <p:cNvCxnSpPr>
            <a:stCxn id="6" idx="1"/>
            <a:endCxn id="23" idx="0"/>
          </p:cNvCxnSpPr>
          <p:nvPr/>
        </p:nvCxnSpPr>
        <p:spPr>
          <a:xfrm rot="10800000" flipV="1">
            <a:off x="596900" y="1906270"/>
            <a:ext cx="3420110" cy="1178560"/>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 name="连接符: 肘形 67"/>
          <p:cNvCxnSpPr>
            <a:stCxn id="6" idx="1"/>
            <a:endCxn id="22" idx="0"/>
          </p:cNvCxnSpPr>
          <p:nvPr/>
        </p:nvCxnSpPr>
        <p:spPr>
          <a:xfrm rot="10800000" flipV="1">
            <a:off x="1654810" y="1906270"/>
            <a:ext cx="2362200" cy="1183005"/>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连接符: 肘形 76"/>
          <p:cNvCxnSpPr>
            <a:stCxn id="6" idx="1"/>
            <a:endCxn id="24" idx="0"/>
          </p:cNvCxnSpPr>
          <p:nvPr/>
        </p:nvCxnSpPr>
        <p:spPr>
          <a:xfrm rot="10800000" flipV="1">
            <a:off x="2850515" y="1906270"/>
            <a:ext cx="1166495" cy="1188085"/>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2" name="连接符: 肘形 81"/>
          <p:cNvCxnSpPr>
            <a:stCxn id="6" idx="1"/>
            <a:endCxn id="27" idx="0"/>
          </p:cNvCxnSpPr>
          <p:nvPr/>
        </p:nvCxnSpPr>
        <p:spPr>
          <a:xfrm rot="10800000" flipH="1" flipV="1">
            <a:off x="4017010" y="1906270"/>
            <a:ext cx="339725" cy="1183005"/>
          </a:xfrm>
          <a:prstGeom prst="bentConnector4">
            <a:avLst>
              <a:gd name="adj1" fmla="val -188411"/>
              <a:gd name="adj2" fmla="val 64949"/>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8" name="连接符: 肘形 87"/>
          <p:cNvCxnSpPr>
            <a:stCxn id="42" idx="0"/>
            <a:endCxn id="24" idx="2"/>
          </p:cNvCxnSpPr>
          <p:nvPr/>
        </p:nvCxnSpPr>
        <p:spPr>
          <a:xfrm rot="16200000" flipV="1">
            <a:off x="3240723" y="3319463"/>
            <a:ext cx="1240790" cy="2021205"/>
          </a:xfrm>
          <a:prstGeom prst="bentConnector3">
            <a:avLst>
              <a:gd name="adj1" fmla="val 6674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9" name="文本框 78"/>
          <p:cNvSpPr txBox="1"/>
          <p:nvPr/>
        </p:nvSpPr>
        <p:spPr>
          <a:xfrm>
            <a:off x="652535" y="1187956"/>
            <a:ext cx="3290466" cy="646331"/>
          </a:xfrm>
          <a:prstGeom prst="rect">
            <a:avLst/>
          </a:prstGeom>
          <a:noFill/>
        </p:spPr>
        <p:txBody>
          <a:bodyPr wrap="square" rtlCol="0">
            <a:spAutoFit/>
          </a:bodyPr>
          <a:lstStyle/>
          <a:p>
            <a:pPr algn="ctr"/>
            <a:r>
              <a:rPr lang="zh-CN" altLang="en-US" dirty="0">
                <a:solidFill>
                  <a:srgbClr val="FFFF00"/>
                </a:solidFill>
                <a:latin typeface="Microsoft YaHei UI" panose="020B0503020204020204" pitchFamily="34" charset="-122"/>
                <a:ea typeface="Microsoft YaHei UI" panose="020B0503020204020204" pitchFamily="34" charset="-122"/>
              </a:rPr>
              <a:t>顾客的数据</a:t>
            </a:r>
            <a:endParaRPr lang="en-US" altLang="zh-CN" dirty="0">
              <a:solidFill>
                <a:srgbClr val="FFFF00"/>
              </a:solidFill>
              <a:latin typeface="Microsoft YaHei UI" panose="020B0503020204020204" pitchFamily="34" charset="-122"/>
              <a:ea typeface="Microsoft YaHei UI" panose="020B0503020204020204" pitchFamily="34" charset="-122"/>
            </a:endParaRPr>
          </a:p>
          <a:p>
            <a:pPr algn="ctr"/>
            <a:r>
              <a:rPr lang="zh-CN" altLang="en-US" dirty="0">
                <a:latin typeface="Microsoft YaHei UI" panose="020B0503020204020204" pitchFamily="34" charset="-122"/>
                <a:ea typeface="Microsoft YaHei UI" panose="020B0503020204020204" pitchFamily="34" charset="-122"/>
              </a:rPr>
              <a:t> </a:t>
            </a:r>
            <a:r>
              <a:rPr lang="en-US" altLang="zh-CN" dirty="0">
                <a:latin typeface="Microsoft YaHei UI" panose="020B0503020204020204" pitchFamily="34" charset="-122"/>
                <a:ea typeface="Microsoft YaHei UI" panose="020B0503020204020204" pitchFamily="34" charset="-122"/>
              </a:rPr>
              <a:t>Data from customer</a:t>
            </a:r>
            <a:endParaRPr lang="zh-CN" altLang="en-US" dirty="0">
              <a:latin typeface="Microsoft YaHei UI" panose="020B0503020204020204" pitchFamily="34" charset="-122"/>
              <a:ea typeface="Microsoft YaHei UI" panose="020B0503020204020204" pitchFamily="34" charset="-122"/>
            </a:endParaRPr>
          </a:p>
        </p:txBody>
      </p:sp>
      <p:sp>
        <p:nvSpPr>
          <p:cNvPr id="93" name="文本框 92"/>
          <p:cNvSpPr txBox="1"/>
          <p:nvPr/>
        </p:nvSpPr>
        <p:spPr>
          <a:xfrm>
            <a:off x="5589373" y="1192580"/>
            <a:ext cx="3290466" cy="646331"/>
          </a:xfrm>
          <a:prstGeom prst="rect">
            <a:avLst/>
          </a:prstGeom>
          <a:noFill/>
        </p:spPr>
        <p:txBody>
          <a:bodyPr wrap="square" rtlCol="0">
            <a:spAutoFit/>
          </a:bodyPr>
          <a:lstStyle/>
          <a:p>
            <a:pPr algn="ctr"/>
            <a:r>
              <a:rPr lang="zh-CN" altLang="en-US" dirty="0">
                <a:solidFill>
                  <a:srgbClr val="FFFF00"/>
                </a:solidFill>
                <a:latin typeface="Microsoft YaHei UI" panose="020B0503020204020204" pitchFamily="34" charset="-122"/>
                <a:ea typeface="Microsoft YaHei UI" panose="020B0503020204020204" pitchFamily="34" charset="-122"/>
              </a:rPr>
              <a:t>产品、服务和数据</a:t>
            </a:r>
            <a:endParaRPr lang="en-US" altLang="zh-CN" dirty="0">
              <a:solidFill>
                <a:srgbClr val="FFFF00"/>
              </a:solidFill>
              <a:latin typeface="Microsoft YaHei UI" panose="020B0503020204020204" pitchFamily="34" charset="-122"/>
              <a:ea typeface="Microsoft YaHei UI" panose="020B0503020204020204" pitchFamily="34" charset="-122"/>
            </a:endParaRPr>
          </a:p>
          <a:p>
            <a:pPr algn="ctr"/>
            <a:r>
              <a:rPr lang="zh-CN" altLang="en-US" dirty="0">
                <a:latin typeface="Microsoft YaHei UI" panose="020B0503020204020204" pitchFamily="34" charset="-122"/>
                <a:ea typeface="Microsoft YaHei UI" panose="020B0503020204020204" pitchFamily="34" charset="-122"/>
              </a:rPr>
              <a:t> </a:t>
            </a:r>
            <a:r>
              <a:rPr lang="en-US" altLang="zh-CN" dirty="0">
                <a:latin typeface="Microsoft YaHei UI" panose="020B0503020204020204" pitchFamily="34" charset="-122"/>
                <a:ea typeface="Microsoft YaHei UI" panose="020B0503020204020204" pitchFamily="34" charset="-122"/>
              </a:rPr>
              <a:t>Products,</a:t>
            </a:r>
            <a:r>
              <a:rPr lang="zh-CN" altLang="en-US" dirty="0">
                <a:latin typeface="Microsoft YaHei UI" panose="020B0503020204020204" pitchFamily="34" charset="-122"/>
                <a:ea typeface="Microsoft YaHei UI" panose="020B0503020204020204" pitchFamily="34" charset="-122"/>
              </a:rPr>
              <a:t> </a:t>
            </a:r>
            <a:r>
              <a:rPr lang="en-US" altLang="zh-CN" dirty="0">
                <a:latin typeface="Microsoft YaHei UI" panose="020B0503020204020204" pitchFamily="34" charset="-122"/>
                <a:ea typeface="Microsoft YaHei UI" panose="020B0503020204020204" pitchFamily="34" charset="-122"/>
              </a:rPr>
              <a:t>Services &amp; data</a:t>
            </a:r>
            <a:endParaRPr lang="zh-CN" altLang="en-US" dirty="0">
              <a:latin typeface="Microsoft YaHei UI" panose="020B0503020204020204" pitchFamily="34" charset="-122"/>
              <a:ea typeface="Microsoft YaHei UI" panose="020B0503020204020204" pitchFamily="34" charset="-122"/>
            </a:endParaRPr>
          </a:p>
        </p:txBody>
      </p:sp>
      <p:sp>
        <p:nvSpPr>
          <p:cNvPr id="100" name="文本框 99"/>
          <p:cNvSpPr txBox="1"/>
          <p:nvPr/>
        </p:nvSpPr>
        <p:spPr>
          <a:xfrm>
            <a:off x="1744749" y="4226719"/>
            <a:ext cx="3112645" cy="646331"/>
          </a:xfrm>
          <a:prstGeom prst="rect">
            <a:avLst/>
          </a:prstGeom>
          <a:noFill/>
        </p:spPr>
        <p:txBody>
          <a:bodyPr wrap="square" rtlCol="0">
            <a:spAutoFit/>
          </a:bodyPr>
          <a:lstStyle/>
          <a:p>
            <a:pPr algn="ctr"/>
            <a:r>
              <a:rPr lang="zh-CN" altLang="en-US" dirty="0">
                <a:solidFill>
                  <a:srgbClr val="FFFF00"/>
                </a:solidFill>
                <a:latin typeface="Microsoft YaHei UI" panose="020B0503020204020204" pitchFamily="34" charset="-122"/>
                <a:ea typeface="Microsoft YaHei UI" panose="020B0503020204020204" pitchFamily="34" charset="-122"/>
              </a:rPr>
              <a:t>产品、服务和数据</a:t>
            </a:r>
            <a:endParaRPr lang="en-US" altLang="zh-CN" dirty="0">
              <a:solidFill>
                <a:srgbClr val="FFFF00"/>
              </a:solidFill>
              <a:latin typeface="Microsoft YaHei UI" panose="020B0503020204020204" pitchFamily="34" charset="-122"/>
              <a:ea typeface="Microsoft YaHei UI" panose="020B0503020204020204" pitchFamily="34" charset="-122"/>
            </a:endParaRPr>
          </a:p>
          <a:p>
            <a:pPr algn="ctr"/>
            <a:r>
              <a:rPr lang="zh-CN" altLang="en-US" dirty="0">
                <a:latin typeface="Microsoft YaHei UI" panose="020B0503020204020204" pitchFamily="34" charset="-122"/>
                <a:ea typeface="Microsoft YaHei UI" panose="020B0503020204020204" pitchFamily="34" charset="-122"/>
              </a:rPr>
              <a:t> </a:t>
            </a:r>
            <a:r>
              <a:rPr lang="en-US" altLang="zh-CN" dirty="0">
                <a:latin typeface="Microsoft YaHei UI" panose="020B0503020204020204" pitchFamily="34" charset="-122"/>
                <a:ea typeface="Microsoft YaHei UI" panose="020B0503020204020204" pitchFamily="34" charset="-122"/>
              </a:rPr>
              <a:t>Products, Services &amp; data</a:t>
            </a:r>
            <a:endParaRPr lang="zh-CN" altLang="en-US" dirty="0">
              <a:latin typeface="Microsoft YaHei UI" panose="020B0503020204020204" pitchFamily="34" charset="-122"/>
              <a:ea typeface="Microsoft YaHei UI" panose="020B0503020204020204" pitchFamily="34" charset="-122"/>
            </a:endParaRPr>
          </a:p>
        </p:txBody>
      </p:sp>
      <p:cxnSp>
        <p:nvCxnSpPr>
          <p:cNvPr id="87" name="连接符: 肘形 86"/>
          <p:cNvCxnSpPr>
            <a:stCxn id="23" idx="2"/>
            <a:endCxn id="42" idx="1"/>
          </p:cNvCxnSpPr>
          <p:nvPr/>
        </p:nvCxnSpPr>
        <p:spPr>
          <a:xfrm rot="5400000" flipV="1">
            <a:off x="1527810" y="2769235"/>
            <a:ext cx="1604645" cy="3466465"/>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0" name="连接符: 肘形 89"/>
          <p:cNvCxnSpPr>
            <a:stCxn id="22" idx="2"/>
            <a:endCxn id="42" idx="1"/>
          </p:cNvCxnSpPr>
          <p:nvPr/>
        </p:nvCxnSpPr>
        <p:spPr>
          <a:xfrm rot="5400000" flipV="1">
            <a:off x="2058988" y="3300413"/>
            <a:ext cx="1600200" cy="2408555"/>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8" name="连接符: 肘形 107"/>
          <p:cNvCxnSpPr>
            <a:stCxn id="27" idx="2"/>
            <a:endCxn id="42" idx="0"/>
          </p:cNvCxnSpPr>
          <p:nvPr/>
        </p:nvCxnSpPr>
        <p:spPr>
          <a:xfrm rot="5400000" flipV="1">
            <a:off x="3991293" y="4070033"/>
            <a:ext cx="1245870" cy="514985"/>
          </a:xfrm>
          <a:prstGeom prst="bentConnector3">
            <a:avLst>
              <a:gd name="adj1" fmla="val 33329"/>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6" name="连接符: 肘形 115"/>
          <p:cNvCxnSpPr>
            <a:stCxn id="26" idx="2"/>
            <a:endCxn id="42" idx="3"/>
          </p:cNvCxnSpPr>
          <p:nvPr/>
        </p:nvCxnSpPr>
        <p:spPr>
          <a:xfrm rot="5400000">
            <a:off x="5025073" y="4364038"/>
            <a:ext cx="1595120" cy="286385"/>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9" name="连接符: 肘形 118"/>
          <p:cNvCxnSpPr>
            <a:stCxn id="28" idx="2"/>
            <a:endCxn id="42" idx="3"/>
          </p:cNvCxnSpPr>
          <p:nvPr/>
        </p:nvCxnSpPr>
        <p:spPr>
          <a:xfrm rot="5400000">
            <a:off x="5767388" y="3626168"/>
            <a:ext cx="1590675" cy="1766570"/>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2" name="连接符: 肘形 121"/>
          <p:cNvCxnSpPr>
            <a:stCxn id="44" idx="2"/>
            <a:endCxn id="42" idx="3"/>
          </p:cNvCxnSpPr>
          <p:nvPr/>
        </p:nvCxnSpPr>
        <p:spPr>
          <a:xfrm rot="5400000">
            <a:off x="6478588" y="2910523"/>
            <a:ext cx="1595120" cy="3193415"/>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6" name="文本框 125"/>
          <p:cNvSpPr txBox="1"/>
          <p:nvPr/>
        </p:nvSpPr>
        <p:spPr>
          <a:xfrm>
            <a:off x="978115" y="5358171"/>
            <a:ext cx="2637023" cy="646331"/>
          </a:xfrm>
          <a:prstGeom prst="rect">
            <a:avLst/>
          </a:prstGeom>
          <a:noFill/>
        </p:spPr>
        <p:txBody>
          <a:bodyPr wrap="square" rtlCol="0">
            <a:spAutoFit/>
          </a:bodyPr>
          <a:lstStyle/>
          <a:p>
            <a:pPr algn="ctr"/>
            <a:r>
              <a:rPr lang="zh-CN" altLang="en-US" dirty="0">
                <a:solidFill>
                  <a:srgbClr val="FFFF00"/>
                </a:solidFill>
                <a:latin typeface="Microsoft YaHei UI" panose="020B0503020204020204" pitchFamily="34" charset="-122"/>
                <a:ea typeface="Microsoft YaHei UI" panose="020B0503020204020204" pitchFamily="34" charset="-122"/>
              </a:rPr>
              <a:t>企业的数据</a:t>
            </a:r>
            <a:endParaRPr lang="en-US" altLang="zh-CN" dirty="0">
              <a:solidFill>
                <a:srgbClr val="FFFF00"/>
              </a:solidFill>
              <a:latin typeface="Microsoft YaHei UI" panose="020B0503020204020204" pitchFamily="34" charset="-122"/>
              <a:ea typeface="Microsoft YaHei UI" panose="020B0503020204020204" pitchFamily="34" charset="-122"/>
            </a:endParaRPr>
          </a:p>
          <a:p>
            <a:pPr algn="ctr"/>
            <a:r>
              <a:rPr lang="zh-CN" altLang="en-US" dirty="0">
                <a:latin typeface="Microsoft YaHei UI" panose="020B0503020204020204" pitchFamily="34" charset="-122"/>
                <a:ea typeface="Microsoft YaHei UI" panose="020B0503020204020204" pitchFamily="34" charset="-122"/>
              </a:rPr>
              <a:t> </a:t>
            </a:r>
            <a:r>
              <a:rPr lang="en-US" altLang="zh-CN" dirty="0">
                <a:latin typeface="Microsoft YaHei UI" panose="020B0503020204020204" pitchFamily="34" charset="-122"/>
                <a:ea typeface="Microsoft YaHei UI" panose="020B0503020204020204" pitchFamily="34" charset="-122"/>
              </a:rPr>
              <a:t>Data from enterprise</a:t>
            </a:r>
            <a:endParaRPr lang="zh-CN" altLang="en-US" dirty="0">
              <a:latin typeface="Microsoft YaHei UI" panose="020B0503020204020204" pitchFamily="34" charset="-122"/>
              <a:ea typeface="Microsoft YaHei UI" panose="020B0503020204020204" pitchFamily="34" charset="-122"/>
            </a:endParaRPr>
          </a:p>
        </p:txBody>
      </p:sp>
      <p:sp>
        <p:nvSpPr>
          <p:cNvPr id="127" name="文本框 126"/>
          <p:cNvSpPr txBox="1"/>
          <p:nvPr/>
        </p:nvSpPr>
        <p:spPr>
          <a:xfrm>
            <a:off x="6215149" y="5353559"/>
            <a:ext cx="2540000" cy="646331"/>
          </a:xfrm>
          <a:prstGeom prst="rect">
            <a:avLst/>
          </a:prstGeom>
          <a:noFill/>
        </p:spPr>
        <p:txBody>
          <a:bodyPr wrap="square" rtlCol="0">
            <a:spAutoFit/>
          </a:bodyPr>
          <a:lstStyle/>
          <a:p>
            <a:pPr algn="ctr"/>
            <a:r>
              <a:rPr lang="zh-CN" altLang="en-US" dirty="0">
                <a:solidFill>
                  <a:srgbClr val="FFFF00"/>
                </a:solidFill>
                <a:latin typeface="Microsoft YaHei UI" panose="020B0503020204020204" pitchFamily="34" charset="-122"/>
                <a:ea typeface="Microsoft YaHei UI" panose="020B0503020204020204" pitchFamily="34" charset="-122"/>
              </a:rPr>
              <a:t>企业的数据</a:t>
            </a:r>
            <a:endParaRPr lang="en-US" altLang="zh-CN" dirty="0">
              <a:solidFill>
                <a:srgbClr val="FFFF00"/>
              </a:solidFill>
              <a:latin typeface="Microsoft YaHei UI" panose="020B0503020204020204" pitchFamily="34" charset="-122"/>
              <a:ea typeface="Microsoft YaHei UI" panose="020B0503020204020204" pitchFamily="34" charset="-122"/>
            </a:endParaRPr>
          </a:p>
          <a:p>
            <a:pPr algn="ctr"/>
            <a:r>
              <a:rPr lang="zh-CN" altLang="en-US" dirty="0">
                <a:latin typeface="Microsoft YaHei UI" panose="020B0503020204020204" pitchFamily="34" charset="-122"/>
                <a:ea typeface="Microsoft YaHei UI" panose="020B0503020204020204" pitchFamily="34" charset="-122"/>
              </a:rPr>
              <a:t> </a:t>
            </a:r>
            <a:r>
              <a:rPr lang="en-US" altLang="zh-CN" dirty="0">
                <a:latin typeface="Microsoft YaHei UI" panose="020B0503020204020204" pitchFamily="34" charset="-122"/>
                <a:ea typeface="Microsoft YaHei UI" panose="020B0503020204020204" pitchFamily="34" charset="-122"/>
              </a:rPr>
              <a:t>Data from enterprise</a:t>
            </a:r>
            <a:endParaRPr lang="zh-CN" altLang="en-US" dirty="0">
              <a:latin typeface="Microsoft YaHei UI" panose="020B0503020204020204" pitchFamily="34" charset="-122"/>
              <a:ea typeface="Microsoft YaHei UI" panose="020B0503020204020204" pitchFamily="34" charset="-122"/>
            </a:endParaRPr>
          </a:p>
        </p:txBody>
      </p:sp>
      <p:cxnSp>
        <p:nvCxnSpPr>
          <p:cNvPr id="129" name="连接符: 肘形 128"/>
          <p:cNvCxnSpPr>
            <a:stCxn id="6" idx="1"/>
            <a:endCxn id="26" idx="0"/>
          </p:cNvCxnSpPr>
          <p:nvPr/>
        </p:nvCxnSpPr>
        <p:spPr>
          <a:xfrm rot="10800000" flipH="1" flipV="1">
            <a:off x="4017010" y="1906270"/>
            <a:ext cx="1948815" cy="1188085"/>
          </a:xfrm>
          <a:prstGeom prst="bentConnector4">
            <a:avLst>
              <a:gd name="adj1" fmla="val -12219"/>
              <a:gd name="adj2" fmla="val 64885"/>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3" name="连接符: 肘形 132"/>
          <p:cNvCxnSpPr>
            <a:stCxn id="6" idx="1"/>
            <a:endCxn id="28" idx="0"/>
          </p:cNvCxnSpPr>
          <p:nvPr/>
        </p:nvCxnSpPr>
        <p:spPr>
          <a:xfrm rot="10800000" flipH="1" flipV="1">
            <a:off x="4017010" y="1906270"/>
            <a:ext cx="3429000" cy="1192530"/>
          </a:xfrm>
          <a:prstGeom prst="bentConnector4">
            <a:avLst>
              <a:gd name="adj1" fmla="val -6944"/>
              <a:gd name="adj2" fmla="val 64856"/>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8" name="连接符: 肘形 137"/>
          <p:cNvCxnSpPr>
            <a:stCxn id="6" idx="1"/>
            <a:endCxn id="44" idx="0"/>
          </p:cNvCxnSpPr>
          <p:nvPr/>
        </p:nvCxnSpPr>
        <p:spPr>
          <a:xfrm rot="10800000" flipH="1" flipV="1">
            <a:off x="4017010" y="1906270"/>
            <a:ext cx="4855845" cy="1188085"/>
          </a:xfrm>
          <a:prstGeom prst="bentConnector4">
            <a:avLst>
              <a:gd name="adj1" fmla="val -4904"/>
              <a:gd name="adj2" fmla="val 64885"/>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 name="Rectangle 2"/>
          <p:cNvSpPr txBox="1">
            <a:spLocks noChangeArrowheads="1"/>
          </p:cNvSpPr>
          <p:nvPr/>
        </p:nvSpPr>
        <p:spPr bwMode="auto">
          <a:xfrm>
            <a:off x="8326" y="184727"/>
            <a:ext cx="11684910" cy="637309"/>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初始期的增量现金流</a:t>
            </a:r>
            <a:r>
              <a:rPr lang="zh-CN" altLang="en-US" sz="2800" kern="0" dirty="0">
                <a:solidFill>
                  <a:schemeClr val="tx1"/>
                </a:solidFill>
                <a:latin typeface="Microsoft YaHei UI" panose="020B0503020204020204" pitchFamily="34" charset="-122"/>
                <a:ea typeface="Microsoft YaHei UI" panose="020B0503020204020204" pitchFamily="34" charset="-122"/>
              </a:rPr>
              <a:t> </a:t>
            </a:r>
            <a:r>
              <a:rPr lang="en-US" altLang="zh-CN" sz="2800" kern="0" dirty="0">
                <a:solidFill>
                  <a:schemeClr val="tx1"/>
                </a:solidFill>
                <a:latin typeface="Microsoft YaHei UI" panose="020B0503020204020204" pitchFamily="34" charset="-122"/>
                <a:ea typeface="Microsoft YaHei UI" panose="020B0503020204020204" pitchFamily="34" charset="-122"/>
              </a:rPr>
              <a:t>Initial Incremental Cash Flow</a:t>
            </a:r>
          </a:p>
        </p:txBody>
      </p:sp>
      <p:graphicFrame>
        <p:nvGraphicFramePr>
          <p:cNvPr id="2" name="Table 1"/>
          <p:cNvGraphicFramePr>
            <a:graphicFrameLocks noGrp="1"/>
          </p:cNvGraphicFramePr>
          <p:nvPr/>
        </p:nvGraphicFramePr>
        <p:xfrm>
          <a:off x="355600" y="1013229"/>
          <a:ext cx="8672945" cy="4757398"/>
        </p:xfrm>
        <a:graphic>
          <a:graphicData uri="http://schemas.openxmlformats.org/drawingml/2006/table">
            <a:tbl>
              <a:tblPr firstRow="1" bandRow="1">
                <a:tableStyleId>{5C22544A-7EE6-4342-B048-85BDC9FD1C3A}</a:tableStyleId>
              </a:tblPr>
              <a:tblGrid>
                <a:gridCol w="8672945">
                  <a:extLst>
                    <a:ext uri="{9D8B030D-6E8A-4147-A177-3AD203B41FA5}">
                      <a16:colId xmlns:a16="http://schemas.microsoft.com/office/drawing/2014/main" val="20000"/>
                    </a:ext>
                  </a:extLst>
                </a:gridCol>
              </a:tblGrid>
              <a:tr h="239135">
                <a:tc>
                  <a:txBody>
                    <a:bodyPr/>
                    <a:lstStyle/>
                    <a:p>
                      <a:pPr algn="ctr">
                        <a:lnSpc>
                          <a:spcPct val="150000"/>
                        </a:lnSpc>
                      </a:pPr>
                      <a:r>
                        <a:rPr lang="zh-CN" altLang="en-US" sz="2000" b="0" dirty="0">
                          <a:solidFill>
                            <a:srgbClr val="FFFF00"/>
                          </a:solidFill>
                          <a:latin typeface="微软雅黑" panose="020B0503020204020204" charset="-122"/>
                          <a:ea typeface="微软雅黑" panose="020B0503020204020204" charset="-122"/>
                        </a:rPr>
                        <a:t>初始期的增量现金流 </a:t>
                      </a:r>
                      <a:r>
                        <a:rPr lang="en-US" altLang="zh-CN" sz="2000" b="0" dirty="0">
                          <a:solidFill>
                            <a:schemeClr val="tx1"/>
                          </a:solidFill>
                          <a:latin typeface="微软雅黑" panose="020B0503020204020204" charset="-122"/>
                          <a:ea typeface="微软雅黑" panose="020B0503020204020204" charset="-122"/>
                        </a:rPr>
                        <a:t>Initial Incremental Cash Flow</a:t>
                      </a:r>
                      <a:endParaRPr lang="zh-CN" altLang="en-US" sz="2000" b="0" dirty="0">
                        <a:solidFill>
                          <a:schemeClr val="tx1"/>
                        </a:solidFill>
                        <a:latin typeface="微软雅黑" panose="020B0503020204020204" charset="-122"/>
                        <a:ea typeface="微软雅黑" panose="020B0503020204020204" charset="-122"/>
                      </a:endParaRPr>
                    </a:p>
                  </a:txBody>
                  <a:tcPr marL="109728" marR="109728" marT="45734" marB="45734"/>
                </a:tc>
                <a:extLst>
                  <a:ext uri="{0D108BD9-81ED-4DB2-BD59-A6C34878D82A}">
                    <a16:rowId xmlns:a16="http://schemas.microsoft.com/office/drawing/2014/main" val="10000"/>
                  </a:ext>
                </a:extLst>
              </a:tr>
              <a:tr h="239135">
                <a:tc>
                  <a:txBody>
                    <a:bodyPr/>
                    <a:lstStyle/>
                    <a:p>
                      <a:pPr marL="342900" marR="0" indent="-342900" algn="l" defTabSz="914400" rtl="0" eaLnBrk="1" fontAlgn="auto" latinLnBrk="0" hangingPunct="1">
                        <a:lnSpc>
                          <a:spcPct val="150000"/>
                        </a:lnSpc>
                        <a:spcBef>
                          <a:spcPts val="0"/>
                        </a:spcBef>
                        <a:spcAft>
                          <a:spcPts val="0"/>
                        </a:spcAft>
                        <a:buClrTx/>
                        <a:buSzTx/>
                        <a:buFontTx/>
                        <a:buChar char="-"/>
                        <a:defRPr/>
                      </a:pPr>
                      <a:r>
                        <a:rPr lang="zh-CN" altLang="en-US" sz="2000" b="0" dirty="0">
                          <a:solidFill>
                            <a:srgbClr val="FFFF00"/>
                          </a:solidFill>
                          <a:latin typeface="微软雅黑" panose="020B0503020204020204" charset="-122"/>
                          <a:ea typeface="微软雅黑" panose="020B0503020204020204" charset="-122"/>
                        </a:rPr>
                        <a:t>新固定资产的成本 </a:t>
                      </a:r>
                      <a:r>
                        <a:rPr lang="en-US" altLang="zh-CN" sz="1800" b="0" kern="1200" dirty="0">
                          <a:solidFill>
                            <a:schemeClr val="tx1"/>
                          </a:solidFill>
                          <a:latin typeface="微软雅黑" panose="020B0503020204020204" charset="-122"/>
                          <a:ea typeface="微软雅黑" panose="020B0503020204020204" charset="-122"/>
                          <a:cs typeface="+mn-cs"/>
                        </a:rPr>
                        <a:t>Cost of new fixed asset</a:t>
                      </a:r>
                    </a:p>
                  </a:txBody>
                  <a:tcPr marL="109728" marR="109728" marT="45734" marB="45734">
                    <a:noFill/>
                  </a:tcPr>
                </a:tc>
                <a:extLst>
                  <a:ext uri="{0D108BD9-81ED-4DB2-BD59-A6C34878D82A}">
                    <a16:rowId xmlns:a16="http://schemas.microsoft.com/office/drawing/2014/main" val="10001"/>
                  </a:ext>
                </a:extLst>
              </a:tr>
              <a:tr h="460088">
                <a:tc>
                  <a:txBody>
                    <a:bodyPr/>
                    <a:lstStyle/>
                    <a:p>
                      <a:pPr marL="342900" indent="-342900" algn="l">
                        <a:lnSpc>
                          <a:spcPct val="150000"/>
                        </a:lnSpc>
                        <a:buFontTx/>
                        <a:buChar char="-"/>
                      </a:pPr>
                      <a:r>
                        <a:rPr lang="zh-CN" altLang="en-US" sz="2000" b="0" dirty="0">
                          <a:solidFill>
                            <a:srgbClr val="FFFF00"/>
                          </a:solidFill>
                          <a:latin typeface="微软雅黑" panose="020B0503020204020204" charset="-122"/>
                          <a:ea typeface="微软雅黑" panose="020B0503020204020204" charset="-122"/>
                        </a:rPr>
                        <a:t>运输、安装、调试的成本 </a:t>
                      </a:r>
                      <a:r>
                        <a:rPr lang="en-US" altLang="zh-CN" sz="1800" b="0" kern="1200" dirty="0">
                          <a:solidFill>
                            <a:schemeClr val="tx1"/>
                          </a:solidFill>
                          <a:latin typeface="微软雅黑" panose="020B0503020204020204" charset="-122"/>
                          <a:ea typeface="微软雅黑" panose="020B0503020204020204" charset="-122"/>
                          <a:cs typeface="+mn-cs"/>
                        </a:rPr>
                        <a:t>Cost of delivery, installment and adjustment</a:t>
                      </a:r>
                    </a:p>
                    <a:p>
                      <a:pPr marL="0" indent="0" algn="l">
                        <a:lnSpc>
                          <a:spcPct val="150000"/>
                        </a:lnSpc>
                        <a:buFontTx/>
                        <a:buNone/>
                      </a:pPr>
                      <a:r>
                        <a:rPr lang="en-US" altLang="zh-CN" sz="2000" b="0" dirty="0">
                          <a:solidFill>
                            <a:srgbClr val="FFFF00"/>
                          </a:solidFill>
                          <a:latin typeface="微软雅黑" panose="020B0503020204020204" charset="-122"/>
                          <a:ea typeface="微软雅黑" panose="020B0503020204020204" charset="-122"/>
                        </a:rPr>
                        <a:t>-</a:t>
                      </a:r>
                      <a:r>
                        <a:rPr lang="zh-CN" altLang="en-US" sz="2000" b="0" dirty="0">
                          <a:solidFill>
                            <a:srgbClr val="FFFF00"/>
                          </a:solidFill>
                          <a:latin typeface="微软雅黑" panose="020B0503020204020204" charset="-122"/>
                          <a:ea typeface="微软雅黑" panose="020B0503020204020204" charset="-122"/>
                        </a:rPr>
                        <a:t>（</a:t>
                      </a:r>
                      <a:r>
                        <a:rPr lang="en-US" altLang="zh-CN" sz="2000" b="0" dirty="0">
                          <a:solidFill>
                            <a:srgbClr val="FFFF00"/>
                          </a:solidFill>
                          <a:latin typeface="微软雅黑" panose="020B0503020204020204" charset="-122"/>
                          <a:ea typeface="微软雅黑" panose="020B0503020204020204" charset="-122"/>
                        </a:rPr>
                        <a:t>+</a:t>
                      </a:r>
                      <a:r>
                        <a:rPr lang="zh-CN" altLang="en-US" sz="2000" b="0" dirty="0">
                          <a:solidFill>
                            <a:srgbClr val="FFFF00"/>
                          </a:solidFill>
                          <a:latin typeface="微软雅黑" panose="020B0503020204020204" charset="-122"/>
                          <a:ea typeface="微软雅黑" panose="020B0503020204020204" charset="-122"/>
                        </a:rPr>
                        <a:t>）净营运资本的增加（减少）</a:t>
                      </a:r>
                      <a:r>
                        <a:rPr lang="en-US" altLang="zh-CN" sz="1800" b="0" kern="1200" dirty="0">
                          <a:solidFill>
                            <a:schemeClr val="tx1"/>
                          </a:solidFill>
                          <a:latin typeface="微软雅黑" panose="020B0503020204020204" charset="-122"/>
                          <a:ea typeface="微软雅黑" panose="020B0503020204020204" charset="-122"/>
                          <a:cs typeface="+mn-cs"/>
                        </a:rPr>
                        <a:t>The increase (decrease) of working capital</a:t>
                      </a:r>
                    </a:p>
                  </a:txBody>
                  <a:tcPr marL="109728" marR="109728" marT="45734" marB="45734">
                    <a:noFill/>
                  </a:tcPr>
                </a:tc>
                <a:extLst>
                  <a:ext uri="{0D108BD9-81ED-4DB2-BD59-A6C34878D82A}">
                    <a16:rowId xmlns:a16="http://schemas.microsoft.com/office/drawing/2014/main" val="10002"/>
                  </a:ext>
                </a:extLst>
              </a:tr>
              <a:tr h="440602">
                <a:tc>
                  <a:txBody>
                    <a:bodyPr/>
                    <a:lstStyle/>
                    <a:p>
                      <a:pPr>
                        <a:lnSpc>
                          <a:spcPct val="150000"/>
                        </a:lnSpc>
                      </a:pPr>
                      <a:r>
                        <a:rPr lang="en-US" altLang="zh-CN" sz="2000" b="0" dirty="0">
                          <a:solidFill>
                            <a:srgbClr val="FFFF00"/>
                          </a:solidFill>
                          <a:latin typeface="微软雅黑" panose="020B0503020204020204" charset="-122"/>
                          <a:ea typeface="微软雅黑" panose="020B0503020204020204" charset="-122"/>
                        </a:rPr>
                        <a:t>+</a:t>
                      </a:r>
                      <a:r>
                        <a:rPr lang="zh-CN" altLang="en-US" sz="2000" b="0" baseline="0" dirty="0">
                          <a:solidFill>
                            <a:srgbClr val="FFFF00"/>
                          </a:solidFill>
                          <a:latin typeface="微软雅黑" panose="020B0503020204020204" charset="-122"/>
                          <a:ea typeface="微软雅黑" panose="020B0503020204020204" charset="-122"/>
                        </a:rPr>
                        <a:t>  出售旧资产的净实收款项（如果是置换性投资项目）</a:t>
                      </a:r>
                      <a:endParaRPr lang="en-US" altLang="zh-CN" sz="2000" b="0" baseline="0" dirty="0">
                        <a:solidFill>
                          <a:srgbClr val="FFFF00"/>
                        </a:solidFill>
                        <a:latin typeface="微软雅黑" panose="020B0503020204020204" charset="-122"/>
                        <a:ea typeface="微软雅黑" panose="020B0503020204020204" charset="-122"/>
                      </a:endParaRPr>
                    </a:p>
                    <a:p>
                      <a:pPr>
                        <a:lnSpc>
                          <a:spcPct val="150000"/>
                        </a:lnSpc>
                      </a:pPr>
                      <a:r>
                        <a:rPr lang="en-US" altLang="zh-CN" sz="1800" b="0" kern="1200" dirty="0">
                          <a:solidFill>
                            <a:schemeClr val="tx1"/>
                          </a:solidFill>
                          <a:latin typeface="微软雅黑" panose="020B0503020204020204" charset="-122"/>
                          <a:ea typeface="微软雅黑" panose="020B0503020204020204" charset="-122"/>
                          <a:cs typeface="+mn-cs"/>
                        </a:rPr>
                        <a:t>     The</a:t>
                      </a:r>
                      <a:r>
                        <a:rPr lang="zh-CN" altLang="en-US" sz="1800" b="0" kern="1200" dirty="0">
                          <a:solidFill>
                            <a:schemeClr val="tx1"/>
                          </a:solidFill>
                          <a:latin typeface="微软雅黑" panose="020B0503020204020204" charset="-122"/>
                          <a:ea typeface="微软雅黑" panose="020B0503020204020204" charset="-122"/>
                          <a:cs typeface="+mn-cs"/>
                        </a:rPr>
                        <a:t> </a:t>
                      </a:r>
                      <a:r>
                        <a:rPr lang="en-US" altLang="zh-CN" sz="1800" b="0" kern="1200" dirty="0">
                          <a:solidFill>
                            <a:schemeClr val="tx1"/>
                          </a:solidFill>
                          <a:latin typeface="微软雅黑" panose="020B0503020204020204" charset="-122"/>
                          <a:ea typeface="微软雅黑" panose="020B0503020204020204" charset="-122"/>
                          <a:cs typeface="+mn-cs"/>
                        </a:rPr>
                        <a:t>proceeds</a:t>
                      </a:r>
                      <a:r>
                        <a:rPr lang="zh-CN" altLang="en-US" sz="1800" b="0" kern="1200" dirty="0">
                          <a:solidFill>
                            <a:schemeClr val="tx1"/>
                          </a:solidFill>
                          <a:latin typeface="微软雅黑" panose="020B0503020204020204" charset="-122"/>
                          <a:ea typeface="微软雅黑" panose="020B0503020204020204" charset="-122"/>
                          <a:cs typeface="+mn-cs"/>
                        </a:rPr>
                        <a:t> </a:t>
                      </a:r>
                      <a:r>
                        <a:rPr lang="en-US" altLang="zh-CN" sz="1800" b="0" kern="1200" dirty="0">
                          <a:solidFill>
                            <a:schemeClr val="tx1"/>
                          </a:solidFill>
                          <a:latin typeface="微软雅黑" panose="020B0503020204020204" charset="-122"/>
                          <a:ea typeface="微软雅黑" panose="020B0503020204020204" charset="-122"/>
                          <a:cs typeface="+mn-cs"/>
                        </a:rPr>
                        <a:t>from</a:t>
                      </a:r>
                      <a:r>
                        <a:rPr lang="zh-CN" altLang="en-US" sz="1800" b="0" kern="1200" dirty="0">
                          <a:solidFill>
                            <a:schemeClr val="tx1"/>
                          </a:solidFill>
                          <a:latin typeface="微软雅黑" panose="020B0503020204020204" charset="-122"/>
                          <a:ea typeface="微软雅黑" panose="020B0503020204020204" charset="-122"/>
                          <a:cs typeface="+mn-cs"/>
                        </a:rPr>
                        <a:t> </a:t>
                      </a:r>
                      <a:r>
                        <a:rPr lang="en-US" altLang="zh-CN" sz="1800" b="0" kern="1200" dirty="0">
                          <a:solidFill>
                            <a:schemeClr val="tx1"/>
                          </a:solidFill>
                          <a:latin typeface="微软雅黑" panose="020B0503020204020204" charset="-122"/>
                          <a:ea typeface="微软雅黑" panose="020B0503020204020204" charset="-122"/>
                          <a:cs typeface="+mn-cs"/>
                        </a:rPr>
                        <a:t>sale of old asset (if replacement investment)</a:t>
                      </a:r>
                    </a:p>
                  </a:txBody>
                  <a:tcPr marL="109728" marR="109728" marT="45734" marB="45734">
                    <a:noFill/>
                  </a:tcPr>
                </a:tc>
                <a:extLst>
                  <a:ext uri="{0D108BD9-81ED-4DB2-BD59-A6C34878D82A}">
                    <a16:rowId xmlns:a16="http://schemas.microsoft.com/office/drawing/2014/main" val="10003"/>
                  </a:ext>
                </a:extLst>
              </a:tr>
              <a:tr h="460088">
                <a:tc>
                  <a:txBody>
                    <a:bodyPr/>
                    <a:lstStyle/>
                    <a:p>
                      <a:pPr>
                        <a:lnSpc>
                          <a:spcPct val="150000"/>
                        </a:lnSpc>
                      </a:pPr>
                      <a:r>
                        <a:rPr lang="en-US" altLang="zh-CN" sz="2000" b="0" dirty="0">
                          <a:solidFill>
                            <a:srgbClr val="FFFF00"/>
                          </a:solidFill>
                          <a:latin typeface="微软雅黑" panose="020B0503020204020204" charset="-122"/>
                          <a:ea typeface="微软雅黑" panose="020B0503020204020204" charset="-122"/>
                        </a:rPr>
                        <a:t>-</a:t>
                      </a:r>
                      <a:r>
                        <a:rPr lang="zh-CN" altLang="en-US" sz="2000" b="0" dirty="0">
                          <a:solidFill>
                            <a:srgbClr val="FFFF00"/>
                          </a:solidFill>
                          <a:latin typeface="微软雅黑" panose="020B0503020204020204" charset="-122"/>
                          <a:ea typeface="微软雅黑" panose="020B0503020204020204" charset="-122"/>
                        </a:rPr>
                        <a:t>（</a:t>
                      </a:r>
                      <a:r>
                        <a:rPr lang="en-US" altLang="zh-CN" sz="2000" b="0" dirty="0">
                          <a:solidFill>
                            <a:srgbClr val="FFFF00"/>
                          </a:solidFill>
                          <a:latin typeface="微软雅黑" panose="020B0503020204020204" charset="-122"/>
                          <a:ea typeface="微软雅黑" panose="020B0503020204020204" charset="-122"/>
                        </a:rPr>
                        <a:t>+</a:t>
                      </a:r>
                      <a:r>
                        <a:rPr lang="zh-CN" altLang="en-US" sz="2000" b="0" dirty="0">
                          <a:solidFill>
                            <a:srgbClr val="FFFF00"/>
                          </a:solidFill>
                          <a:latin typeface="微软雅黑" panose="020B0503020204020204" charset="-122"/>
                          <a:ea typeface="微软雅黑" panose="020B0503020204020204" charset="-122"/>
                        </a:rPr>
                        <a:t>）出售旧资产的利得（损失）的税收影响     </a:t>
                      </a:r>
                      <a:endParaRPr lang="en-US" altLang="zh-CN" sz="2000" b="0" dirty="0">
                        <a:solidFill>
                          <a:srgbClr val="FFFF00"/>
                        </a:solidFill>
                        <a:latin typeface="微软雅黑" panose="020B0503020204020204" charset="-122"/>
                        <a:ea typeface="微软雅黑" panose="020B0503020204020204" charset="-122"/>
                      </a:endParaRPr>
                    </a:p>
                    <a:p>
                      <a:pPr>
                        <a:lnSpc>
                          <a:spcPct val="150000"/>
                        </a:lnSpc>
                      </a:pPr>
                      <a:r>
                        <a:rPr lang="en-US" altLang="zh-CN" sz="2000" b="0" dirty="0">
                          <a:solidFill>
                            <a:srgbClr val="FFFF00"/>
                          </a:solidFill>
                          <a:latin typeface="微软雅黑" panose="020B0503020204020204" charset="-122"/>
                          <a:ea typeface="微软雅黑" panose="020B0503020204020204" charset="-122"/>
                        </a:rPr>
                        <a:t>     </a:t>
                      </a:r>
                      <a:r>
                        <a:rPr lang="en-US" altLang="zh-CN" sz="1800" b="0" kern="1200" dirty="0">
                          <a:solidFill>
                            <a:schemeClr val="tx1"/>
                          </a:solidFill>
                          <a:latin typeface="微软雅黑" panose="020B0503020204020204" charset="-122"/>
                          <a:ea typeface="微软雅黑" panose="020B0503020204020204" charset="-122"/>
                          <a:cs typeface="+mn-cs"/>
                        </a:rPr>
                        <a:t>The effect on tax by sale of old asset</a:t>
                      </a:r>
                      <a:endParaRPr lang="zh-CN" altLang="en-US" sz="1800" b="0" kern="1200" dirty="0">
                        <a:solidFill>
                          <a:schemeClr val="tx1"/>
                        </a:solidFill>
                        <a:latin typeface="微软雅黑" panose="020B0503020204020204" charset="-122"/>
                        <a:ea typeface="微软雅黑" panose="020B0503020204020204" charset="-122"/>
                        <a:cs typeface="+mn-cs"/>
                      </a:endParaRPr>
                    </a:p>
                  </a:txBody>
                  <a:tcPr marL="109728" marR="109728" marT="45734" marB="45734">
                    <a:noFill/>
                  </a:tcPr>
                </a:tc>
                <a:extLst>
                  <a:ext uri="{0D108BD9-81ED-4DB2-BD59-A6C34878D82A}">
                    <a16:rowId xmlns:a16="http://schemas.microsoft.com/office/drawing/2014/main" val="10004"/>
                  </a:ext>
                </a:extLst>
              </a:tr>
              <a:tr h="239135">
                <a:tc>
                  <a:txBody>
                    <a:bodyPr/>
                    <a:lstStyle/>
                    <a:p>
                      <a:pPr>
                        <a:lnSpc>
                          <a:spcPct val="150000"/>
                        </a:lnSpc>
                      </a:pPr>
                      <a:r>
                        <a:rPr lang="en-US" altLang="zh-CN" sz="2000" b="0" dirty="0">
                          <a:solidFill>
                            <a:srgbClr val="FFFF00"/>
                          </a:solidFill>
                          <a:latin typeface="微软雅黑" panose="020B0503020204020204" charset="-122"/>
                          <a:ea typeface="微软雅黑" panose="020B0503020204020204" charset="-122"/>
                        </a:rPr>
                        <a:t>=</a:t>
                      </a:r>
                      <a:r>
                        <a:rPr lang="zh-CN" altLang="en-US" sz="2000" b="0" dirty="0">
                          <a:solidFill>
                            <a:srgbClr val="FFFF00"/>
                          </a:solidFill>
                          <a:latin typeface="微软雅黑" panose="020B0503020204020204" charset="-122"/>
                          <a:ea typeface="微软雅黑" panose="020B0503020204020204" charset="-122"/>
                        </a:rPr>
                        <a:t>   初始期的现金流</a:t>
                      </a:r>
                      <a:endParaRPr lang="en-US" altLang="zh-CN" sz="2000" b="0" dirty="0">
                        <a:solidFill>
                          <a:srgbClr val="FFFF00"/>
                        </a:solidFill>
                        <a:latin typeface="微软雅黑" panose="020B0503020204020204" charset="-122"/>
                        <a:ea typeface="微软雅黑" panose="020B0503020204020204" charset="-122"/>
                      </a:endParaRPr>
                    </a:p>
                    <a:p>
                      <a:pPr>
                        <a:lnSpc>
                          <a:spcPct val="150000"/>
                        </a:lnSpc>
                      </a:pPr>
                      <a:r>
                        <a:rPr lang="en-US" altLang="zh-CN" sz="2000" b="0" dirty="0">
                          <a:solidFill>
                            <a:srgbClr val="FFFF00"/>
                          </a:solidFill>
                          <a:latin typeface="微软雅黑" panose="020B0503020204020204" charset="-122"/>
                          <a:ea typeface="微软雅黑" panose="020B0503020204020204" charset="-122"/>
                        </a:rPr>
                        <a:t>      </a:t>
                      </a:r>
                      <a:r>
                        <a:rPr lang="en-US" altLang="zh-CN" sz="1800" b="0" kern="1200" dirty="0">
                          <a:solidFill>
                            <a:schemeClr val="tx1"/>
                          </a:solidFill>
                          <a:latin typeface="微软雅黑" panose="020B0503020204020204" charset="-122"/>
                          <a:ea typeface="微软雅黑" panose="020B0503020204020204" charset="-122"/>
                          <a:cs typeface="+mn-cs"/>
                        </a:rPr>
                        <a:t>Initial cash flow</a:t>
                      </a:r>
                      <a:endParaRPr lang="zh-CN" altLang="en-US" sz="1800" b="0" kern="1200" dirty="0">
                        <a:solidFill>
                          <a:schemeClr val="tx1"/>
                        </a:solidFill>
                        <a:latin typeface="微软雅黑" panose="020B0503020204020204" charset="-122"/>
                        <a:ea typeface="微软雅黑" panose="020B0503020204020204" charset="-122"/>
                        <a:cs typeface="+mn-cs"/>
                      </a:endParaRPr>
                    </a:p>
                  </a:txBody>
                  <a:tcPr marL="109728" marR="109728" marT="45734" marB="45734">
                    <a:noFill/>
                  </a:tcPr>
                </a:tc>
                <a:extLst>
                  <a:ext uri="{0D108BD9-81ED-4DB2-BD59-A6C34878D82A}">
                    <a16:rowId xmlns:a16="http://schemas.microsoft.com/office/drawing/2014/main" val="10005"/>
                  </a:ext>
                </a:extLst>
              </a:tr>
            </a:tbl>
          </a:graphicData>
        </a:graphic>
      </p:graphicFrame>
      <p:sp>
        <p:nvSpPr>
          <p:cNvPr id="157715" name="文本框 2"/>
          <p:cNvSpPr txBox="1">
            <a:spLocks noChangeArrowheads="1"/>
          </p:cNvSpPr>
          <p:nvPr/>
        </p:nvSpPr>
        <p:spPr bwMode="auto">
          <a:xfrm>
            <a:off x="346363" y="5813821"/>
            <a:ext cx="8829965" cy="499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nSpc>
                <a:spcPct val="150000"/>
              </a:lnSpc>
              <a:spcBef>
                <a:spcPct val="0"/>
              </a:spcBef>
              <a:buFontTx/>
              <a:buNone/>
            </a:pPr>
            <a:r>
              <a:rPr lang="zh-CN" altLang="en-US" sz="2000" dirty="0">
                <a:solidFill>
                  <a:srgbClr val="FFFF00"/>
                </a:solidFill>
                <a:latin typeface="微软雅黑" panose="020B0503020204020204" charset="-122"/>
                <a:ea typeface="微软雅黑" panose="020B0503020204020204" charset="-122"/>
              </a:rPr>
              <a:t>注：一般纳税人以固定资产的不含税成本计算，非一般纳税人以含税成本计算</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 name="Rectangle 2"/>
          <p:cNvSpPr txBox="1">
            <a:spLocks noChangeArrowheads="1"/>
          </p:cNvSpPr>
          <p:nvPr/>
        </p:nvSpPr>
        <p:spPr bwMode="auto">
          <a:xfrm>
            <a:off x="8326" y="184727"/>
            <a:ext cx="11684910" cy="637309"/>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经营期的增量现金流</a:t>
            </a:r>
            <a:r>
              <a:rPr lang="en-US" altLang="zh-CN" sz="2800" kern="0" dirty="0">
                <a:solidFill>
                  <a:schemeClr val="tx1"/>
                </a:solidFill>
                <a:latin typeface="Microsoft YaHei UI" panose="020B0503020204020204" pitchFamily="34" charset="-122"/>
                <a:ea typeface="Microsoft YaHei UI" panose="020B0503020204020204" pitchFamily="34" charset="-122"/>
              </a:rPr>
              <a:t> Incremental Cash Flow In Operation Period</a:t>
            </a:r>
          </a:p>
        </p:txBody>
      </p:sp>
      <p:graphicFrame>
        <p:nvGraphicFramePr>
          <p:cNvPr id="5" name="Table 1"/>
          <p:cNvGraphicFramePr>
            <a:graphicFrameLocks noGrp="1"/>
          </p:cNvGraphicFramePr>
          <p:nvPr/>
        </p:nvGraphicFramePr>
        <p:xfrm>
          <a:off x="340359" y="1043012"/>
          <a:ext cx="8813801" cy="4183505"/>
        </p:xfrm>
        <a:graphic>
          <a:graphicData uri="http://schemas.openxmlformats.org/drawingml/2006/table">
            <a:tbl>
              <a:tblPr firstRow="1" bandRow="1">
                <a:tableStyleId>{5C22544A-7EE6-4342-B048-85BDC9FD1C3A}</a:tableStyleId>
              </a:tblPr>
              <a:tblGrid>
                <a:gridCol w="8813801">
                  <a:extLst>
                    <a:ext uri="{9D8B030D-6E8A-4147-A177-3AD203B41FA5}">
                      <a16:colId xmlns:a16="http://schemas.microsoft.com/office/drawing/2014/main" val="20000"/>
                    </a:ext>
                  </a:extLst>
                </a:gridCol>
              </a:tblGrid>
              <a:tr h="490900">
                <a:tc>
                  <a:txBody>
                    <a:bodyPr/>
                    <a:lstStyle/>
                    <a:p>
                      <a:pPr algn="ctr">
                        <a:lnSpc>
                          <a:spcPts val="3500"/>
                        </a:lnSpc>
                      </a:pPr>
                      <a:r>
                        <a:rPr lang="zh-CN" altLang="en-US" sz="2000" b="0" dirty="0">
                          <a:solidFill>
                            <a:srgbClr val="FFFF00"/>
                          </a:solidFill>
                          <a:latin typeface="微软雅黑" panose="020B0503020204020204" charset="-122"/>
                          <a:ea typeface="微软雅黑" panose="020B0503020204020204" charset="-122"/>
                        </a:rPr>
                        <a:t>经营期的增量现金流 </a:t>
                      </a:r>
                      <a:r>
                        <a:rPr lang="en-US" altLang="zh-CN" sz="2000" b="0" dirty="0">
                          <a:solidFill>
                            <a:schemeClr val="tx1"/>
                          </a:solidFill>
                          <a:latin typeface="微软雅黑" panose="020B0503020204020204" charset="-122"/>
                          <a:ea typeface="微软雅黑" panose="020B0503020204020204" charset="-122"/>
                        </a:rPr>
                        <a:t>Incremental Cash Flow in Operation Period </a:t>
                      </a:r>
                      <a:endParaRPr lang="zh-CN" altLang="en-US" sz="2000" b="0" dirty="0">
                        <a:solidFill>
                          <a:schemeClr val="tx1"/>
                        </a:solidFill>
                        <a:latin typeface="微软雅黑" panose="020B0503020204020204" charset="-122"/>
                        <a:ea typeface="微软雅黑" panose="020B0503020204020204" charset="-122"/>
                      </a:endParaRPr>
                    </a:p>
                  </a:txBody>
                  <a:tcPr marT="38110" marB="38110"/>
                </a:tc>
                <a:extLst>
                  <a:ext uri="{0D108BD9-81ED-4DB2-BD59-A6C34878D82A}">
                    <a16:rowId xmlns:a16="http://schemas.microsoft.com/office/drawing/2014/main" val="10000"/>
                  </a:ext>
                </a:extLst>
              </a:tr>
              <a:tr h="398972">
                <a:tc>
                  <a:txBody>
                    <a:bodyPr/>
                    <a:lstStyle/>
                    <a:p>
                      <a:pPr marL="0" marR="0" indent="0" algn="l" defTabSz="914400" rtl="0" eaLnBrk="1" fontAlgn="auto" latinLnBrk="0" hangingPunct="1">
                        <a:lnSpc>
                          <a:spcPts val="3500"/>
                        </a:lnSpc>
                        <a:spcBef>
                          <a:spcPts val="0"/>
                        </a:spcBef>
                        <a:spcAft>
                          <a:spcPts val="0"/>
                        </a:spcAft>
                        <a:buClrTx/>
                        <a:buSzTx/>
                        <a:buFontTx/>
                        <a:buNone/>
                        <a:defRPr/>
                      </a:pPr>
                      <a:r>
                        <a:rPr lang="en-US" altLang="zh-CN" sz="1800" b="0" dirty="0">
                          <a:solidFill>
                            <a:srgbClr val="FFFF00"/>
                          </a:solidFill>
                          <a:latin typeface="微软雅黑" panose="020B0503020204020204" charset="-122"/>
                          <a:ea typeface="微软雅黑" panose="020B0503020204020204" charset="-122"/>
                        </a:rPr>
                        <a:t>+</a:t>
                      </a:r>
                      <a:r>
                        <a:rPr lang="zh-CN" altLang="en-US" sz="1800" b="0" dirty="0">
                          <a:solidFill>
                            <a:srgbClr val="FFFF00"/>
                          </a:solidFill>
                          <a:latin typeface="微软雅黑" panose="020B0503020204020204" charset="-122"/>
                          <a:ea typeface="微软雅黑" panose="020B0503020204020204" charset="-122"/>
                        </a:rPr>
                        <a:t>（</a:t>
                      </a:r>
                      <a:r>
                        <a:rPr lang="en-US" altLang="zh-CN" sz="1800" b="0" dirty="0">
                          <a:solidFill>
                            <a:srgbClr val="FFFF00"/>
                          </a:solidFill>
                          <a:latin typeface="微软雅黑" panose="020B0503020204020204" charset="-122"/>
                          <a:ea typeface="微软雅黑" panose="020B0503020204020204" charset="-122"/>
                        </a:rPr>
                        <a:t>-</a:t>
                      </a:r>
                      <a:r>
                        <a:rPr lang="zh-CN" altLang="en-US" sz="1800" b="0" dirty="0">
                          <a:solidFill>
                            <a:srgbClr val="FFFF00"/>
                          </a:solidFill>
                          <a:latin typeface="微软雅黑" panose="020B0503020204020204" charset="-122"/>
                          <a:ea typeface="微软雅黑" panose="020B0503020204020204" charset="-122"/>
                        </a:rPr>
                        <a:t>）</a:t>
                      </a:r>
                      <a:r>
                        <a:rPr lang="zh-CN" altLang="en-US" sz="1800" b="0" baseline="0" dirty="0">
                          <a:solidFill>
                            <a:srgbClr val="FFFF00"/>
                          </a:solidFill>
                          <a:latin typeface="微软雅黑" panose="020B0503020204020204" charset="-122"/>
                          <a:ea typeface="微软雅黑" panose="020B0503020204020204" charset="-122"/>
                        </a:rPr>
                        <a:t>营业收入的净增加（减少）</a:t>
                      </a:r>
                      <a:r>
                        <a:rPr lang="en-US" altLang="zh-CN" sz="1800" b="0" baseline="0" dirty="0">
                          <a:solidFill>
                            <a:schemeClr val="tx1"/>
                          </a:solidFill>
                          <a:latin typeface="微软雅黑" panose="020B0503020204020204" charset="-122"/>
                          <a:ea typeface="微软雅黑" panose="020B0503020204020204" charset="-122"/>
                        </a:rPr>
                        <a:t>Net increase (decrease) of revenue</a:t>
                      </a:r>
                      <a:endParaRPr lang="en-US" altLang="zh-CN" sz="1800" b="0" dirty="0">
                        <a:solidFill>
                          <a:schemeClr val="tx1"/>
                        </a:solidFill>
                        <a:latin typeface="微软雅黑" panose="020B0503020204020204" charset="-122"/>
                        <a:ea typeface="微软雅黑" panose="020B0503020204020204" charset="-122"/>
                      </a:endParaRPr>
                    </a:p>
                  </a:txBody>
                  <a:tcPr marT="38110" marB="38110">
                    <a:noFill/>
                  </a:tcPr>
                </a:tc>
                <a:extLst>
                  <a:ext uri="{0D108BD9-81ED-4DB2-BD59-A6C34878D82A}">
                    <a16:rowId xmlns:a16="http://schemas.microsoft.com/office/drawing/2014/main" val="10001"/>
                  </a:ext>
                </a:extLst>
              </a:tr>
              <a:tr h="764783">
                <a:tc>
                  <a:txBody>
                    <a:bodyPr/>
                    <a:lstStyle/>
                    <a:p>
                      <a:pPr marL="0" indent="0" algn="l">
                        <a:lnSpc>
                          <a:spcPts val="3500"/>
                        </a:lnSpc>
                        <a:buFontTx/>
                        <a:buNone/>
                      </a:pPr>
                      <a:r>
                        <a:rPr lang="en-US" altLang="zh-CN" sz="1800" b="0" dirty="0">
                          <a:solidFill>
                            <a:srgbClr val="FFFF00"/>
                          </a:solidFill>
                          <a:latin typeface="微软雅黑" panose="020B0503020204020204" charset="-122"/>
                          <a:ea typeface="微软雅黑" panose="020B0503020204020204" charset="-122"/>
                        </a:rPr>
                        <a:t>-</a:t>
                      </a:r>
                      <a:r>
                        <a:rPr lang="zh-CN" altLang="en-US" sz="1800" b="0" dirty="0">
                          <a:solidFill>
                            <a:srgbClr val="FFFF00"/>
                          </a:solidFill>
                          <a:latin typeface="微软雅黑" panose="020B0503020204020204" charset="-122"/>
                          <a:ea typeface="微软雅黑" panose="020B0503020204020204" charset="-122"/>
                        </a:rPr>
                        <a:t>（</a:t>
                      </a:r>
                      <a:r>
                        <a:rPr lang="en-US" altLang="zh-CN" sz="1800" b="0" dirty="0">
                          <a:solidFill>
                            <a:srgbClr val="FFFF00"/>
                          </a:solidFill>
                          <a:latin typeface="微软雅黑" panose="020B0503020204020204" charset="-122"/>
                          <a:ea typeface="微软雅黑" panose="020B0503020204020204" charset="-122"/>
                        </a:rPr>
                        <a:t>+</a:t>
                      </a:r>
                      <a:r>
                        <a:rPr lang="zh-CN" altLang="en-US" sz="1800" b="0" dirty="0">
                          <a:solidFill>
                            <a:srgbClr val="FFFF00"/>
                          </a:solidFill>
                          <a:latin typeface="微软雅黑" panose="020B0503020204020204" charset="-122"/>
                          <a:ea typeface="微软雅黑" panose="020B0503020204020204" charset="-122"/>
                        </a:rPr>
                        <a:t>）营业费用的净增加（减少）</a:t>
                      </a:r>
                      <a:r>
                        <a:rPr lang="en-US" altLang="zh-CN" sz="1800" b="0" kern="1200" baseline="0" dirty="0">
                          <a:solidFill>
                            <a:schemeClr val="tx1"/>
                          </a:solidFill>
                          <a:latin typeface="微软雅黑" panose="020B0503020204020204" charset="-122"/>
                          <a:ea typeface="微软雅黑" panose="020B0503020204020204" charset="-122"/>
                          <a:cs typeface="+mn-cs"/>
                        </a:rPr>
                        <a:t>Net Increase (Decrease)</a:t>
                      </a:r>
                      <a:r>
                        <a:rPr lang="zh-CN" altLang="en-US" sz="1800" b="0" kern="1200" baseline="0" dirty="0">
                          <a:solidFill>
                            <a:schemeClr val="tx1"/>
                          </a:solidFill>
                          <a:latin typeface="微软雅黑" panose="020B0503020204020204" charset="-122"/>
                          <a:ea typeface="微软雅黑" panose="020B0503020204020204" charset="-122"/>
                          <a:cs typeface="+mn-cs"/>
                        </a:rPr>
                        <a:t> </a:t>
                      </a:r>
                      <a:r>
                        <a:rPr lang="en-US" altLang="zh-CN" sz="1800" b="0" kern="1200" baseline="0" dirty="0">
                          <a:solidFill>
                            <a:schemeClr val="tx1"/>
                          </a:solidFill>
                          <a:latin typeface="微软雅黑" panose="020B0503020204020204" charset="-122"/>
                          <a:ea typeface="微软雅黑" panose="020B0503020204020204" charset="-122"/>
                          <a:cs typeface="+mn-cs"/>
                        </a:rPr>
                        <a:t>of operating expenses</a:t>
                      </a:r>
                    </a:p>
                    <a:p>
                      <a:pPr marL="0" indent="0" algn="l">
                        <a:lnSpc>
                          <a:spcPts val="3500"/>
                        </a:lnSpc>
                        <a:buFontTx/>
                        <a:buNone/>
                      </a:pPr>
                      <a:r>
                        <a:rPr lang="en-US" altLang="zh-CN" sz="1800" b="0" dirty="0">
                          <a:solidFill>
                            <a:srgbClr val="FFFF00"/>
                          </a:solidFill>
                          <a:latin typeface="微软雅黑" panose="020B0503020204020204" charset="-122"/>
                          <a:ea typeface="微软雅黑" panose="020B0503020204020204" charset="-122"/>
                        </a:rPr>
                        <a:t>-</a:t>
                      </a:r>
                      <a:r>
                        <a:rPr lang="zh-CN" altLang="en-US" sz="1800" b="0" dirty="0">
                          <a:solidFill>
                            <a:srgbClr val="FFFF00"/>
                          </a:solidFill>
                          <a:latin typeface="微软雅黑" panose="020B0503020204020204" charset="-122"/>
                          <a:ea typeface="微软雅黑" panose="020B0503020204020204" charset="-122"/>
                        </a:rPr>
                        <a:t>（</a:t>
                      </a:r>
                      <a:r>
                        <a:rPr lang="en-US" altLang="zh-CN" sz="1800" b="0" dirty="0">
                          <a:solidFill>
                            <a:srgbClr val="FFFF00"/>
                          </a:solidFill>
                          <a:latin typeface="微软雅黑" panose="020B0503020204020204" charset="-122"/>
                          <a:ea typeface="微软雅黑" panose="020B0503020204020204" charset="-122"/>
                        </a:rPr>
                        <a:t>+</a:t>
                      </a:r>
                      <a:r>
                        <a:rPr lang="zh-CN" altLang="en-US" sz="1800" b="0" dirty="0">
                          <a:solidFill>
                            <a:srgbClr val="FFFF00"/>
                          </a:solidFill>
                          <a:latin typeface="微软雅黑" panose="020B0503020204020204" charset="-122"/>
                          <a:ea typeface="微软雅黑" panose="020B0503020204020204" charset="-122"/>
                        </a:rPr>
                        <a:t>）折旧费用的净增加（减少）</a:t>
                      </a:r>
                      <a:r>
                        <a:rPr lang="en-US" altLang="zh-CN" sz="1800" b="0" kern="1200" baseline="0" dirty="0">
                          <a:solidFill>
                            <a:schemeClr val="tx1"/>
                          </a:solidFill>
                          <a:latin typeface="微软雅黑" panose="020B0503020204020204" charset="-122"/>
                          <a:ea typeface="微软雅黑" panose="020B0503020204020204" charset="-122"/>
                          <a:cs typeface="+mn-cs"/>
                        </a:rPr>
                        <a:t>Net Increase (Decrease) of Depreciation</a:t>
                      </a:r>
                    </a:p>
                  </a:txBody>
                  <a:tcPr marT="38110" marB="38110">
                    <a:noFill/>
                  </a:tcPr>
                </a:tc>
                <a:extLst>
                  <a:ext uri="{0D108BD9-81ED-4DB2-BD59-A6C34878D82A}">
                    <a16:rowId xmlns:a16="http://schemas.microsoft.com/office/drawing/2014/main" val="10002"/>
                  </a:ext>
                </a:extLst>
              </a:tr>
              <a:tr h="398972">
                <a:tc>
                  <a:txBody>
                    <a:bodyPr/>
                    <a:lstStyle/>
                    <a:p>
                      <a:pPr>
                        <a:lnSpc>
                          <a:spcPts val="3500"/>
                        </a:lnSpc>
                      </a:pPr>
                      <a:r>
                        <a:rPr lang="en-US" altLang="zh-CN" sz="1800" b="0" baseline="0" dirty="0">
                          <a:solidFill>
                            <a:srgbClr val="FFFF00"/>
                          </a:solidFill>
                          <a:latin typeface="微软雅黑" panose="020B0503020204020204" charset="-122"/>
                          <a:ea typeface="微软雅黑" panose="020B0503020204020204" charset="-122"/>
                        </a:rPr>
                        <a:t>=</a:t>
                      </a:r>
                      <a:r>
                        <a:rPr lang="zh-CN" altLang="en-US" sz="1800" b="0" baseline="0" dirty="0">
                          <a:solidFill>
                            <a:srgbClr val="FFFF00"/>
                          </a:solidFill>
                          <a:latin typeface="微软雅黑" panose="020B0503020204020204" charset="-122"/>
                          <a:ea typeface="微软雅黑" panose="020B0503020204020204" charset="-122"/>
                        </a:rPr>
                        <a:t>        税前收益的净变化 </a:t>
                      </a:r>
                      <a:r>
                        <a:rPr lang="en-US" altLang="zh-CN" sz="1800" b="0" kern="1200" baseline="0" dirty="0">
                          <a:solidFill>
                            <a:schemeClr val="tx1"/>
                          </a:solidFill>
                          <a:latin typeface="微软雅黑" panose="020B0503020204020204" charset="-122"/>
                          <a:ea typeface="微软雅黑" panose="020B0503020204020204" charset="-122"/>
                          <a:cs typeface="+mn-cs"/>
                        </a:rPr>
                        <a:t>Net Change of Income Before Tax</a:t>
                      </a:r>
                    </a:p>
                  </a:txBody>
                  <a:tcPr marT="38110" marB="38110">
                    <a:noFill/>
                  </a:tcPr>
                </a:tc>
                <a:extLst>
                  <a:ext uri="{0D108BD9-81ED-4DB2-BD59-A6C34878D82A}">
                    <a16:rowId xmlns:a16="http://schemas.microsoft.com/office/drawing/2014/main" val="10003"/>
                  </a:ext>
                </a:extLst>
              </a:tr>
              <a:tr h="398972">
                <a:tc>
                  <a:txBody>
                    <a:bodyPr/>
                    <a:lstStyle/>
                    <a:p>
                      <a:pPr>
                        <a:lnSpc>
                          <a:spcPts val="3500"/>
                        </a:lnSpc>
                      </a:pPr>
                      <a:r>
                        <a:rPr lang="en-US" altLang="zh-CN" sz="1800" b="0" dirty="0">
                          <a:solidFill>
                            <a:srgbClr val="FFFF00"/>
                          </a:solidFill>
                          <a:latin typeface="微软雅黑" panose="020B0503020204020204" charset="-122"/>
                          <a:ea typeface="微软雅黑" panose="020B0503020204020204" charset="-122"/>
                        </a:rPr>
                        <a:t>-</a:t>
                      </a:r>
                      <a:r>
                        <a:rPr lang="zh-CN" altLang="en-US" sz="1800" b="0" dirty="0">
                          <a:solidFill>
                            <a:srgbClr val="FFFF00"/>
                          </a:solidFill>
                          <a:latin typeface="微软雅黑" panose="020B0503020204020204" charset="-122"/>
                          <a:ea typeface="微软雅黑" panose="020B0503020204020204" charset="-122"/>
                        </a:rPr>
                        <a:t>（</a:t>
                      </a:r>
                      <a:r>
                        <a:rPr lang="en-US" altLang="zh-CN" sz="1800" b="0" dirty="0">
                          <a:solidFill>
                            <a:srgbClr val="FFFF00"/>
                          </a:solidFill>
                          <a:latin typeface="微软雅黑" panose="020B0503020204020204" charset="-122"/>
                          <a:ea typeface="微软雅黑" panose="020B0503020204020204" charset="-122"/>
                        </a:rPr>
                        <a:t>+</a:t>
                      </a:r>
                      <a:r>
                        <a:rPr lang="zh-CN" altLang="en-US" sz="1800" b="0" dirty="0">
                          <a:solidFill>
                            <a:srgbClr val="FFFF00"/>
                          </a:solidFill>
                          <a:latin typeface="微软雅黑" panose="020B0503020204020204" charset="-122"/>
                          <a:ea typeface="微软雅黑" panose="020B0503020204020204" charset="-122"/>
                        </a:rPr>
                        <a:t>）税的净增加（减少）</a:t>
                      </a:r>
                      <a:r>
                        <a:rPr lang="en-US" altLang="zh-CN" sz="1800" b="0" kern="1200" baseline="0" dirty="0">
                          <a:solidFill>
                            <a:schemeClr val="tx1"/>
                          </a:solidFill>
                          <a:latin typeface="微软雅黑" panose="020B0503020204020204" charset="-122"/>
                          <a:ea typeface="微软雅黑" panose="020B0503020204020204" charset="-122"/>
                          <a:cs typeface="+mn-cs"/>
                        </a:rPr>
                        <a:t>Net Increase (Decrease) of Tax</a:t>
                      </a:r>
                      <a:r>
                        <a:rPr lang="zh-CN" altLang="en-US" sz="1800" b="0" kern="1200" baseline="0" dirty="0">
                          <a:solidFill>
                            <a:schemeClr val="tx1"/>
                          </a:solidFill>
                          <a:latin typeface="微软雅黑" panose="020B0503020204020204" charset="-122"/>
                          <a:ea typeface="微软雅黑" panose="020B0503020204020204" charset="-122"/>
                          <a:cs typeface="+mn-cs"/>
                        </a:rPr>
                        <a:t>         </a:t>
                      </a:r>
                    </a:p>
                  </a:txBody>
                  <a:tcPr marT="38110" marB="38110">
                    <a:noFill/>
                  </a:tcPr>
                </a:tc>
                <a:extLst>
                  <a:ext uri="{0D108BD9-81ED-4DB2-BD59-A6C34878D82A}">
                    <a16:rowId xmlns:a16="http://schemas.microsoft.com/office/drawing/2014/main" val="10004"/>
                  </a:ext>
                </a:extLst>
              </a:tr>
              <a:tr h="398972">
                <a:tc>
                  <a:txBody>
                    <a:bodyPr/>
                    <a:lstStyle/>
                    <a:p>
                      <a:pPr>
                        <a:lnSpc>
                          <a:spcPts val="3500"/>
                        </a:lnSpc>
                      </a:pPr>
                      <a:r>
                        <a:rPr lang="en-US" altLang="zh-CN" sz="1800" b="0" dirty="0">
                          <a:solidFill>
                            <a:srgbClr val="FFFF00"/>
                          </a:solidFill>
                          <a:latin typeface="微软雅黑" panose="020B0503020204020204" charset="-122"/>
                          <a:ea typeface="微软雅黑" panose="020B0503020204020204" charset="-122"/>
                        </a:rPr>
                        <a:t>=</a:t>
                      </a:r>
                      <a:r>
                        <a:rPr lang="zh-CN" altLang="en-US" sz="1800" b="0" dirty="0">
                          <a:solidFill>
                            <a:srgbClr val="FFFF00"/>
                          </a:solidFill>
                          <a:latin typeface="微软雅黑" panose="020B0503020204020204" charset="-122"/>
                          <a:ea typeface="微软雅黑" panose="020B0503020204020204" charset="-122"/>
                        </a:rPr>
                        <a:t>        税后收益的净变化 </a:t>
                      </a:r>
                      <a:r>
                        <a:rPr lang="en-US" altLang="zh-CN" sz="1800" b="0" kern="1200" baseline="0" dirty="0">
                          <a:solidFill>
                            <a:schemeClr val="tx1"/>
                          </a:solidFill>
                          <a:latin typeface="微软雅黑" panose="020B0503020204020204" charset="-122"/>
                          <a:ea typeface="微软雅黑" panose="020B0503020204020204" charset="-122"/>
                          <a:cs typeface="+mn-cs"/>
                        </a:rPr>
                        <a:t>Net Change of Income After Tax</a:t>
                      </a:r>
                      <a:endParaRPr lang="zh-CN" altLang="en-US" sz="1800" b="0" kern="1200" baseline="0" dirty="0">
                        <a:solidFill>
                          <a:schemeClr val="tx1"/>
                        </a:solidFill>
                        <a:latin typeface="微软雅黑" panose="020B0503020204020204" charset="-122"/>
                        <a:ea typeface="微软雅黑" panose="020B0503020204020204" charset="-122"/>
                        <a:cs typeface="+mn-cs"/>
                      </a:endParaRPr>
                    </a:p>
                  </a:txBody>
                  <a:tcPr marT="38110" marB="38110">
                    <a:noFill/>
                  </a:tcPr>
                </a:tc>
                <a:extLst>
                  <a:ext uri="{0D108BD9-81ED-4DB2-BD59-A6C34878D82A}">
                    <a16:rowId xmlns:a16="http://schemas.microsoft.com/office/drawing/2014/main" val="10005"/>
                  </a:ext>
                </a:extLst>
              </a:tr>
              <a:tr h="398972">
                <a:tc>
                  <a:txBody>
                    <a:bodyPr/>
                    <a:lstStyle/>
                    <a:p>
                      <a:pPr>
                        <a:lnSpc>
                          <a:spcPts val="3500"/>
                        </a:lnSpc>
                      </a:pPr>
                      <a:r>
                        <a:rPr lang="en-US" altLang="zh-CN" sz="1800" b="0" dirty="0">
                          <a:solidFill>
                            <a:srgbClr val="FFFF00"/>
                          </a:solidFill>
                          <a:latin typeface="微软雅黑" panose="020B0503020204020204" charset="-122"/>
                          <a:ea typeface="微软雅黑" panose="020B0503020204020204" charset="-122"/>
                        </a:rPr>
                        <a:t>+</a:t>
                      </a:r>
                      <a:r>
                        <a:rPr lang="zh-CN" altLang="en-US" sz="1800" b="0" dirty="0">
                          <a:solidFill>
                            <a:srgbClr val="FFFF00"/>
                          </a:solidFill>
                          <a:latin typeface="微软雅黑" panose="020B0503020204020204" charset="-122"/>
                          <a:ea typeface="微软雅黑" panose="020B0503020204020204" charset="-122"/>
                        </a:rPr>
                        <a:t>（</a:t>
                      </a:r>
                      <a:r>
                        <a:rPr lang="en-US" altLang="zh-CN" sz="1800" b="0" dirty="0">
                          <a:solidFill>
                            <a:srgbClr val="FFFF00"/>
                          </a:solidFill>
                          <a:latin typeface="微软雅黑" panose="020B0503020204020204" charset="-122"/>
                          <a:ea typeface="微软雅黑" panose="020B0503020204020204" charset="-122"/>
                        </a:rPr>
                        <a:t>-</a:t>
                      </a:r>
                      <a:r>
                        <a:rPr lang="zh-CN" altLang="en-US" sz="1800" b="0" dirty="0">
                          <a:solidFill>
                            <a:srgbClr val="FFFF00"/>
                          </a:solidFill>
                          <a:latin typeface="微软雅黑" panose="020B0503020204020204" charset="-122"/>
                          <a:ea typeface="微软雅黑" panose="020B0503020204020204" charset="-122"/>
                        </a:rPr>
                        <a:t>）折旧费用的净增加（减少）</a:t>
                      </a:r>
                      <a:r>
                        <a:rPr lang="en-US" altLang="zh-CN" sz="1800" b="0" kern="1200" baseline="0" dirty="0">
                          <a:solidFill>
                            <a:schemeClr val="tx1"/>
                          </a:solidFill>
                          <a:latin typeface="微软雅黑" panose="020B0503020204020204" charset="-122"/>
                          <a:ea typeface="微软雅黑" panose="020B0503020204020204" charset="-122"/>
                          <a:cs typeface="+mn-cs"/>
                        </a:rPr>
                        <a:t>Net Increase (Decrease) of Depreciation</a:t>
                      </a:r>
                      <a:endParaRPr lang="zh-CN" altLang="en-US" sz="1800" b="0" dirty="0">
                        <a:solidFill>
                          <a:srgbClr val="FFFF00"/>
                        </a:solidFill>
                        <a:latin typeface="微软雅黑" panose="020B0503020204020204" charset="-122"/>
                        <a:ea typeface="微软雅黑" panose="020B0503020204020204" charset="-122"/>
                      </a:endParaRPr>
                    </a:p>
                  </a:txBody>
                  <a:tcPr marT="38110" marB="38110">
                    <a:noFill/>
                  </a:tcPr>
                </a:tc>
                <a:extLst>
                  <a:ext uri="{0D108BD9-81ED-4DB2-BD59-A6C34878D82A}">
                    <a16:rowId xmlns:a16="http://schemas.microsoft.com/office/drawing/2014/main" val="10006"/>
                  </a:ext>
                </a:extLst>
              </a:tr>
              <a:tr h="189124">
                <a:tc>
                  <a:txBody>
                    <a:bodyPr/>
                    <a:lstStyle/>
                    <a:p>
                      <a:pPr>
                        <a:lnSpc>
                          <a:spcPts val="3500"/>
                        </a:lnSpc>
                      </a:pPr>
                      <a:r>
                        <a:rPr lang="en-US" altLang="zh-CN" sz="1800" b="0" dirty="0">
                          <a:solidFill>
                            <a:srgbClr val="FFFF00"/>
                          </a:solidFill>
                          <a:latin typeface="微软雅黑" panose="020B0503020204020204" charset="-122"/>
                          <a:ea typeface="微软雅黑" panose="020B0503020204020204" charset="-122"/>
                        </a:rPr>
                        <a:t>=</a:t>
                      </a:r>
                      <a:r>
                        <a:rPr lang="zh-CN" altLang="en-US" sz="1800" b="0" dirty="0">
                          <a:solidFill>
                            <a:srgbClr val="FFFF00"/>
                          </a:solidFill>
                          <a:latin typeface="微软雅黑" panose="020B0503020204020204" charset="-122"/>
                          <a:ea typeface="微软雅黑" panose="020B0503020204020204" charset="-122"/>
                        </a:rPr>
                        <a:t>        经营期的增量现金流 </a:t>
                      </a:r>
                      <a:r>
                        <a:rPr lang="en-US" altLang="zh-CN" sz="1800" b="0" kern="1200" baseline="0" dirty="0">
                          <a:solidFill>
                            <a:schemeClr val="tx1"/>
                          </a:solidFill>
                          <a:latin typeface="微软雅黑" panose="020B0503020204020204" charset="-122"/>
                          <a:ea typeface="微软雅黑" panose="020B0503020204020204" charset="-122"/>
                          <a:cs typeface="+mn-cs"/>
                        </a:rPr>
                        <a:t>The Incremental Cash Flow in Operation Period</a:t>
                      </a:r>
                      <a:endParaRPr lang="zh-CN" altLang="en-US" sz="1800" b="0" kern="1200" baseline="0" dirty="0">
                        <a:solidFill>
                          <a:schemeClr val="tx1"/>
                        </a:solidFill>
                        <a:latin typeface="微软雅黑" panose="020B0503020204020204" charset="-122"/>
                        <a:ea typeface="微软雅黑" panose="020B0503020204020204" charset="-122"/>
                        <a:cs typeface="+mn-cs"/>
                      </a:endParaRPr>
                    </a:p>
                  </a:txBody>
                  <a:tcPr marT="38110" marB="38110">
                    <a:noFill/>
                  </a:tcPr>
                </a:tc>
                <a:extLst>
                  <a:ext uri="{0D108BD9-81ED-4DB2-BD59-A6C34878D82A}">
                    <a16:rowId xmlns:a16="http://schemas.microsoft.com/office/drawing/2014/main" val="10007"/>
                  </a:ext>
                </a:extLst>
              </a:tr>
            </a:tbl>
          </a:graphicData>
        </a:graphic>
      </p:graphicFrame>
      <p:sp>
        <p:nvSpPr>
          <p:cNvPr id="6" name="文本框 3"/>
          <p:cNvSpPr txBox="1">
            <a:spLocks noChangeArrowheads="1"/>
          </p:cNvSpPr>
          <p:nvPr/>
        </p:nvSpPr>
        <p:spPr bwMode="auto">
          <a:xfrm>
            <a:off x="340359" y="5526369"/>
            <a:ext cx="9155546" cy="500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a:lnSpc>
                <a:spcPct val="150000"/>
              </a:lnSpc>
              <a:spcBef>
                <a:spcPct val="0"/>
              </a:spcBef>
              <a:buFontTx/>
              <a:buNone/>
            </a:pPr>
            <a:r>
              <a:rPr lang="zh-CN" altLang="en-US" sz="2000" dirty="0">
                <a:solidFill>
                  <a:srgbClr val="FFFF00"/>
                </a:solidFill>
                <a:latin typeface="Microsoft YaHei UI" panose="020B0503020204020204" pitchFamily="34" charset="-122"/>
                <a:ea typeface="Microsoft YaHei UI" panose="020B0503020204020204" pitchFamily="34" charset="-122"/>
              </a:rPr>
              <a:t>注：一般纳税人以不含税收入或成本计算，非一般纳税人以含税收入或成本计算</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76199" y="203200"/>
            <a:ext cx="11727873" cy="596900"/>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处置期的增量现金 </a:t>
            </a:r>
            <a:r>
              <a:rPr lang="en-US" altLang="zh-CN" sz="2800" kern="0" dirty="0">
                <a:solidFill>
                  <a:schemeClr val="tx1"/>
                </a:solidFill>
                <a:latin typeface="Microsoft YaHei UI" panose="020B0503020204020204" pitchFamily="34" charset="-122"/>
                <a:ea typeface="Microsoft YaHei UI" panose="020B0503020204020204" pitchFamily="34" charset="-122"/>
              </a:rPr>
              <a:t>Incremental Cash Flow in Final Year</a:t>
            </a:r>
            <a:r>
              <a:rPr lang="zh-CN" altLang="en-US" sz="2800" kern="0" dirty="0">
                <a:solidFill>
                  <a:srgbClr val="FFFF00"/>
                </a:solidFill>
                <a:latin typeface="Microsoft YaHei UI" panose="020B0503020204020204" pitchFamily="34" charset="-122"/>
                <a:ea typeface="Microsoft YaHei UI" panose="020B0503020204020204" pitchFamily="34" charset="-122"/>
              </a:rPr>
              <a:t>  </a:t>
            </a:r>
            <a:r>
              <a:rPr lang="zh-CN" altLang="en-US" sz="2000" b="1" kern="0" dirty="0">
                <a:solidFill>
                  <a:schemeClr val="bg1"/>
                </a:solidFill>
                <a:latin typeface="微软雅黑" panose="020B0503020204020204" charset="-122"/>
              </a:rPr>
              <a:t>流</a:t>
            </a:r>
          </a:p>
        </p:txBody>
      </p:sp>
      <p:graphicFrame>
        <p:nvGraphicFramePr>
          <p:cNvPr id="8" name="Table 1"/>
          <p:cNvGraphicFramePr>
            <a:graphicFrameLocks noGrp="1"/>
          </p:cNvGraphicFramePr>
          <p:nvPr/>
        </p:nvGraphicFramePr>
        <p:xfrm>
          <a:off x="490449" y="1219158"/>
          <a:ext cx="8331201" cy="3746688"/>
        </p:xfrm>
        <a:graphic>
          <a:graphicData uri="http://schemas.openxmlformats.org/drawingml/2006/table">
            <a:tbl>
              <a:tblPr firstRow="1" bandRow="1">
                <a:tableStyleId>{5C22544A-7EE6-4342-B048-85BDC9FD1C3A}</a:tableStyleId>
              </a:tblPr>
              <a:tblGrid>
                <a:gridCol w="8331201">
                  <a:extLst>
                    <a:ext uri="{9D8B030D-6E8A-4147-A177-3AD203B41FA5}">
                      <a16:colId xmlns:a16="http://schemas.microsoft.com/office/drawing/2014/main" val="20000"/>
                    </a:ext>
                  </a:extLst>
                </a:gridCol>
              </a:tblGrid>
              <a:tr h="258383">
                <a:tc>
                  <a:txBody>
                    <a:bodyPr/>
                    <a:lstStyle/>
                    <a:p>
                      <a:pPr algn="ctr">
                        <a:lnSpc>
                          <a:spcPct val="150000"/>
                        </a:lnSpc>
                      </a:pPr>
                      <a:r>
                        <a:rPr lang="zh-CN" altLang="en-US" sz="2000" b="0" kern="1200" dirty="0">
                          <a:solidFill>
                            <a:srgbClr val="FFFF00"/>
                          </a:solidFill>
                          <a:latin typeface="微软雅黑" panose="020B0503020204020204" charset="-122"/>
                          <a:ea typeface="微软雅黑" panose="020B0503020204020204" charset="-122"/>
                          <a:cs typeface="+mn-cs"/>
                        </a:rPr>
                        <a:t>处置期的增量现金流 </a:t>
                      </a:r>
                      <a:r>
                        <a:rPr lang="en-US" altLang="zh-CN" sz="2000" b="0" dirty="0">
                          <a:solidFill>
                            <a:schemeClr val="tx1"/>
                          </a:solidFill>
                          <a:latin typeface="微软雅黑" panose="020B0503020204020204" charset="-122"/>
                          <a:ea typeface="微软雅黑" panose="020B0503020204020204" charset="-122"/>
                        </a:rPr>
                        <a:t>Incremental Cash Flow in Final Year</a:t>
                      </a:r>
                      <a:r>
                        <a:rPr lang="zh-CN" altLang="en-US" sz="2000" b="0" kern="1200" dirty="0">
                          <a:solidFill>
                            <a:srgbClr val="FFFF00"/>
                          </a:solidFill>
                          <a:latin typeface="微软雅黑" panose="020B0503020204020204" charset="-122"/>
                          <a:ea typeface="微软雅黑" panose="020B0503020204020204" charset="-122"/>
                          <a:cs typeface="+mn-cs"/>
                        </a:rPr>
                        <a:t>  </a:t>
                      </a:r>
                    </a:p>
                  </a:txBody>
                  <a:tcPr marT="38060" marB="38060"/>
                </a:tc>
                <a:extLst>
                  <a:ext uri="{0D108BD9-81ED-4DB2-BD59-A6C34878D82A}">
                    <a16:rowId xmlns:a16="http://schemas.microsoft.com/office/drawing/2014/main" val="10000"/>
                  </a:ext>
                </a:extLst>
              </a:tr>
              <a:tr h="319978">
                <a:tc>
                  <a:txBody>
                    <a:bodyPr/>
                    <a:lstStyle/>
                    <a:p>
                      <a:pPr marL="0" marR="0" indent="0" algn="l" defTabSz="914400" rtl="0" eaLnBrk="1" fontAlgn="auto" latinLnBrk="0" hangingPunct="1">
                        <a:lnSpc>
                          <a:spcPct val="150000"/>
                        </a:lnSpc>
                        <a:spcBef>
                          <a:spcPts val="0"/>
                        </a:spcBef>
                        <a:spcAft>
                          <a:spcPts val="0"/>
                        </a:spcAft>
                        <a:buClrTx/>
                        <a:buSzTx/>
                        <a:buFontTx/>
                        <a:buNone/>
                        <a:defRPr/>
                      </a:pPr>
                      <a:r>
                        <a:rPr lang="en-US" altLang="zh-CN" sz="2000" b="0" dirty="0">
                          <a:solidFill>
                            <a:srgbClr val="FFFF00"/>
                          </a:solidFill>
                          <a:latin typeface="微软雅黑" panose="020B0503020204020204" charset="-122"/>
                          <a:ea typeface="微软雅黑" panose="020B0503020204020204" charset="-122"/>
                        </a:rPr>
                        <a:t>+</a:t>
                      </a:r>
                      <a:r>
                        <a:rPr lang="zh-CN" altLang="en-US" sz="2000" b="0" baseline="0" dirty="0">
                          <a:solidFill>
                            <a:srgbClr val="FFFF00"/>
                          </a:solidFill>
                          <a:latin typeface="微软雅黑" panose="020B0503020204020204" charset="-122"/>
                          <a:ea typeface="微软雅黑" panose="020B0503020204020204" charset="-122"/>
                        </a:rPr>
                        <a:t>        </a:t>
                      </a:r>
                      <a:r>
                        <a:rPr lang="zh-CN" altLang="en-US" sz="2000" b="0" dirty="0">
                          <a:solidFill>
                            <a:srgbClr val="FFFF00"/>
                          </a:solidFill>
                          <a:latin typeface="微软雅黑" panose="020B0503020204020204" charset="-122"/>
                          <a:ea typeface="微软雅黑" panose="020B0503020204020204" charset="-122"/>
                        </a:rPr>
                        <a:t>出售或</a:t>
                      </a:r>
                      <a:r>
                        <a:rPr lang="zh-CN" altLang="en-US" sz="2000" b="0" baseline="0" dirty="0">
                          <a:solidFill>
                            <a:srgbClr val="FFFF00"/>
                          </a:solidFill>
                          <a:latin typeface="微软雅黑" panose="020B0503020204020204" charset="-122"/>
                          <a:ea typeface="微软雅黑" panose="020B0503020204020204" charset="-122"/>
                        </a:rPr>
                        <a:t>处置资产的残值 </a:t>
                      </a:r>
                      <a:r>
                        <a:rPr lang="en-US" altLang="zh-CN" sz="2000" b="0" kern="1200" baseline="0" dirty="0">
                          <a:solidFill>
                            <a:schemeClr val="tx1"/>
                          </a:solidFill>
                          <a:latin typeface="微软雅黑" panose="020B0503020204020204" charset="-122"/>
                          <a:ea typeface="微软雅黑" panose="020B0503020204020204" charset="-122"/>
                          <a:cs typeface="+mn-cs"/>
                        </a:rPr>
                        <a:t>Residual value of sales or disposition</a:t>
                      </a:r>
                    </a:p>
                  </a:txBody>
                  <a:tcPr marT="38060" marB="38060">
                    <a:noFill/>
                  </a:tcPr>
                </a:tc>
                <a:extLst>
                  <a:ext uri="{0D108BD9-81ED-4DB2-BD59-A6C34878D82A}">
                    <a16:rowId xmlns:a16="http://schemas.microsoft.com/office/drawing/2014/main" val="10001"/>
                  </a:ext>
                </a:extLst>
              </a:tr>
              <a:tr h="1305500">
                <a:tc>
                  <a:txBody>
                    <a:bodyPr/>
                    <a:lstStyle/>
                    <a:p>
                      <a:pPr>
                        <a:lnSpc>
                          <a:spcPct val="150000"/>
                        </a:lnSpc>
                      </a:pPr>
                      <a:r>
                        <a:rPr lang="en-US" altLang="zh-CN" sz="2000" b="0" dirty="0">
                          <a:solidFill>
                            <a:srgbClr val="FFFF00"/>
                          </a:solidFill>
                          <a:latin typeface="微软雅黑" panose="020B0503020204020204" charset="-122"/>
                          <a:ea typeface="微软雅黑" panose="020B0503020204020204" charset="-122"/>
                        </a:rPr>
                        <a:t>-</a:t>
                      </a:r>
                      <a:r>
                        <a:rPr lang="zh-CN" altLang="en-US" sz="2000" b="0" dirty="0">
                          <a:solidFill>
                            <a:srgbClr val="FFFF00"/>
                          </a:solidFill>
                          <a:latin typeface="微软雅黑" panose="020B0503020204020204" charset="-122"/>
                          <a:ea typeface="微软雅黑" panose="020B0503020204020204" charset="-122"/>
                        </a:rPr>
                        <a:t>（</a:t>
                      </a:r>
                      <a:r>
                        <a:rPr lang="en-US" altLang="zh-CN" sz="2000" b="0" dirty="0">
                          <a:solidFill>
                            <a:srgbClr val="FFFF00"/>
                          </a:solidFill>
                          <a:latin typeface="微软雅黑" panose="020B0503020204020204" charset="-122"/>
                          <a:ea typeface="微软雅黑" panose="020B0503020204020204" charset="-122"/>
                        </a:rPr>
                        <a:t>+</a:t>
                      </a:r>
                      <a:r>
                        <a:rPr lang="zh-CN" altLang="en-US" sz="2000" b="0" dirty="0">
                          <a:solidFill>
                            <a:srgbClr val="FFFF00"/>
                          </a:solidFill>
                          <a:latin typeface="微软雅黑" panose="020B0503020204020204" charset="-122"/>
                          <a:ea typeface="微软雅黑" panose="020B0503020204020204" charset="-122"/>
                        </a:rPr>
                        <a:t>）出售或处置资产的利得（损失）的税收影响 </a:t>
                      </a:r>
                      <a:endParaRPr lang="en-US" altLang="zh-CN" sz="2000" b="0" dirty="0">
                        <a:solidFill>
                          <a:srgbClr val="FFFF00"/>
                        </a:solidFill>
                        <a:latin typeface="微软雅黑" panose="020B0503020204020204" charset="-122"/>
                        <a:ea typeface="微软雅黑" panose="020B0503020204020204" charset="-122"/>
                      </a:endParaRPr>
                    </a:p>
                    <a:p>
                      <a:pPr>
                        <a:lnSpc>
                          <a:spcPct val="150000"/>
                        </a:lnSpc>
                      </a:pPr>
                      <a:r>
                        <a:rPr lang="en-US" altLang="zh-CN" sz="2000" b="0" kern="1200" dirty="0">
                          <a:solidFill>
                            <a:schemeClr val="tx1"/>
                          </a:solidFill>
                          <a:latin typeface="微软雅黑" panose="020B0503020204020204" charset="-122"/>
                          <a:ea typeface="微软雅黑" panose="020B0503020204020204" charset="-122"/>
                          <a:cs typeface="+mn-cs"/>
                        </a:rPr>
                        <a:t>           The</a:t>
                      </a:r>
                      <a:r>
                        <a:rPr lang="zh-CN" altLang="en-US" sz="2000" b="0" kern="1200" dirty="0">
                          <a:solidFill>
                            <a:schemeClr val="tx1"/>
                          </a:solidFill>
                          <a:latin typeface="微软雅黑" panose="020B0503020204020204" charset="-122"/>
                          <a:ea typeface="微软雅黑" panose="020B0503020204020204" charset="-122"/>
                          <a:cs typeface="+mn-cs"/>
                        </a:rPr>
                        <a:t> </a:t>
                      </a:r>
                      <a:r>
                        <a:rPr lang="en-US" altLang="zh-CN" sz="2000" b="0" kern="1200" dirty="0">
                          <a:solidFill>
                            <a:schemeClr val="tx1"/>
                          </a:solidFill>
                          <a:latin typeface="微软雅黑" panose="020B0503020204020204" charset="-122"/>
                          <a:ea typeface="微软雅黑" panose="020B0503020204020204" charset="-122"/>
                          <a:cs typeface="+mn-cs"/>
                        </a:rPr>
                        <a:t>Proceeds</a:t>
                      </a:r>
                      <a:r>
                        <a:rPr lang="zh-CN" altLang="en-US" sz="2000" b="0" kern="1200" dirty="0">
                          <a:solidFill>
                            <a:schemeClr val="tx1"/>
                          </a:solidFill>
                          <a:latin typeface="微软雅黑" panose="020B0503020204020204" charset="-122"/>
                          <a:ea typeface="微软雅黑" panose="020B0503020204020204" charset="-122"/>
                          <a:cs typeface="+mn-cs"/>
                        </a:rPr>
                        <a:t> </a:t>
                      </a:r>
                      <a:r>
                        <a:rPr lang="en-US" altLang="zh-CN" sz="2000" b="0" kern="1200" dirty="0">
                          <a:solidFill>
                            <a:schemeClr val="tx1"/>
                          </a:solidFill>
                          <a:latin typeface="微软雅黑" panose="020B0503020204020204" charset="-122"/>
                          <a:ea typeface="微软雅黑" panose="020B0503020204020204" charset="-122"/>
                          <a:cs typeface="+mn-cs"/>
                        </a:rPr>
                        <a:t>from</a:t>
                      </a:r>
                      <a:r>
                        <a:rPr lang="zh-CN" altLang="en-US" sz="2000" b="0" kern="1200" dirty="0">
                          <a:solidFill>
                            <a:schemeClr val="tx1"/>
                          </a:solidFill>
                          <a:latin typeface="微软雅黑" panose="020B0503020204020204" charset="-122"/>
                          <a:ea typeface="微软雅黑" panose="020B0503020204020204" charset="-122"/>
                          <a:cs typeface="+mn-cs"/>
                        </a:rPr>
                        <a:t> </a:t>
                      </a:r>
                      <a:r>
                        <a:rPr lang="en-US" altLang="zh-CN" sz="2000" b="0" kern="1200" dirty="0">
                          <a:solidFill>
                            <a:schemeClr val="tx1"/>
                          </a:solidFill>
                          <a:latin typeface="微软雅黑" panose="020B0503020204020204" charset="-122"/>
                          <a:ea typeface="微软雅黑" panose="020B0503020204020204" charset="-122"/>
                          <a:cs typeface="+mn-cs"/>
                        </a:rPr>
                        <a:t>Sale or Disposition of Asset</a:t>
                      </a:r>
                      <a:r>
                        <a:rPr lang="zh-CN" altLang="en-US" sz="2000" b="0" dirty="0">
                          <a:solidFill>
                            <a:srgbClr val="FFFF00"/>
                          </a:solidFill>
                          <a:latin typeface="微软雅黑" panose="020B0503020204020204" charset="-122"/>
                          <a:ea typeface="微软雅黑" panose="020B0503020204020204" charset="-122"/>
                        </a:rPr>
                        <a:t>       </a:t>
                      </a:r>
                      <a:endParaRPr lang="en-US" altLang="zh-CN" sz="2000" b="0" dirty="0">
                        <a:solidFill>
                          <a:srgbClr val="FFFF00"/>
                        </a:solidFill>
                        <a:latin typeface="微软雅黑" panose="020B0503020204020204" charset="-122"/>
                        <a:ea typeface="微软雅黑" panose="020B0503020204020204" charset="-122"/>
                      </a:endParaRPr>
                    </a:p>
                    <a:p>
                      <a:pPr>
                        <a:lnSpc>
                          <a:spcPct val="150000"/>
                        </a:lnSpc>
                      </a:pPr>
                      <a:r>
                        <a:rPr lang="en-US" altLang="zh-CN" sz="2000" b="0" dirty="0">
                          <a:solidFill>
                            <a:srgbClr val="FFFF00"/>
                          </a:solidFill>
                          <a:latin typeface="微软雅黑" panose="020B0503020204020204" charset="-122"/>
                          <a:ea typeface="微软雅黑" panose="020B0503020204020204" charset="-122"/>
                        </a:rPr>
                        <a:t>+</a:t>
                      </a:r>
                      <a:r>
                        <a:rPr lang="zh-CN" altLang="en-US" sz="2000" b="0" dirty="0">
                          <a:solidFill>
                            <a:srgbClr val="FFFF00"/>
                          </a:solidFill>
                          <a:latin typeface="微软雅黑" panose="020B0503020204020204" charset="-122"/>
                          <a:ea typeface="微软雅黑" panose="020B0503020204020204" charset="-122"/>
                        </a:rPr>
                        <a:t>（</a:t>
                      </a:r>
                      <a:r>
                        <a:rPr lang="en-US" altLang="zh-CN" sz="2000" b="0" dirty="0">
                          <a:solidFill>
                            <a:srgbClr val="FFFF00"/>
                          </a:solidFill>
                          <a:latin typeface="微软雅黑" panose="020B0503020204020204" charset="-122"/>
                          <a:ea typeface="微软雅黑" panose="020B0503020204020204" charset="-122"/>
                        </a:rPr>
                        <a:t>-</a:t>
                      </a:r>
                      <a:r>
                        <a:rPr lang="zh-CN" altLang="en-US" sz="2000" b="0" dirty="0">
                          <a:solidFill>
                            <a:srgbClr val="FFFF00"/>
                          </a:solidFill>
                          <a:latin typeface="微软雅黑" panose="020B0503020204020204" charset="-122"/>
                          <a:ea typeface="微软雅黑" panose="020B0503020204020204" charset="-122"/>
                        </a:rPr>
                        <a:t>）收回的净营运资本的增加（减少）</a:t>
                      </a:r>
                      <a:endParaRPr lang="en-US" altLang="zh-CN" sz="2000" b="0" dirty="0">
                        <a:solidFill>
                          <a:srgbClr val="FFFF00"/>
                        </a:solidFill>
                        <a:latin typeface="微软雅黑" panose="020B0503020204020204" charset="-122"/>
                        <a:ea typeface="微软雅黑" panose="020B0503020204020204" charset="-122"/>
                      </a:endParaRPr>
                    </a:p>
                    <a:p>
                      <a:pPr>
                        <a:lnSpc>
                          <a:spcPct val="150000"/>
                        </a:lnSpc>
                      </a:pPr>
                      <a:r>
                        <a:rPr lang="en-US" altLang="zh-CN" sz="2000" b="0" dirty="0">
                          <a:solidFill>
                            <a:srgbClr val="FFFF00"/>
                          </a:solidFill>
                          <a:latin typeface="微软雅黑" panose="020B0503020204020204" charset="-122"/>
                          <a:ea typeface="微软雅黑" panose="020B0503020204020204" charset="-122"/>
                        </a:rPr>
                        <a:t>           </a:t>
                      </a:r>
                      <a:r>
                        <a:rPr lang="en-US" altLang="zh-CN" sz="2000" b="0" kern="1200" dirty="0">
                          <a:solidFill>
                            <a:schemeClr val="tx1"/>
                          </a:solidFill>
                          <a:latin typeface="微软雅黑" panose="020B0503020204020204" charset="-122"/>
                          <a:ea typeface="微软雅黑" panose="020B0503020204020204" charset="-122"/>
                          <a:cs typeface="+mn-cs"/>
                        </a:rPr>
                        <a:t>The Increase (Decrease) of Recovered Working Capital</a:t>
                      </a:r>
                      <a:endParaRPr lang="en-US" altLang="zh-CN" sz="2000" b="0" dirty="0">
                        <a:solidFill>
                          <a:srgbClr val="FFFF00"/>
                        </a:solidFill>
                        <a:latin typeface="微软雅黑" panose="020B0503020204020204" charset="-122"/>
                        <a:ea typeface="微软雅黑" panose="020B0503020204020204" charset="-122"/>
                      </a:endParaRPr>
                    </a:p>
                  </a:txBody>
                  <a:tcPr marT="38060" marB="38060">
                    <a:noFill/>
                  </a:tcPr>
                </a:tc>
                <a:extLst>
                  <a:ext uri="{0D108BD9-81ED-4DB2-BD59-A6C34878D82A}">
                    <a16:rowId xmlns:a16="http://schemas.microsoft.com/office/drawing/2014/main" val="10002"/>
                  </a:ext>
                </a:extLst>
              </a:tr>
              <a:tr h="319978">
                <a:tc>
                  <a:txBody>
                    <a:bodyPr/>
                    <a:lstStyle/>
                    <a:p>
                      <a:pPr>
                        <a:lnSpc>
                          <a:spcPct val="150000"/>
                        </a:lnSpc>
                      </a:pPr>
                      <a:r>
                        <a:rPr lang="en-US" altLang="zh-CN" sz="2000" b="0" baseline="0" dirty="0">
                          <a:solidFill>
                            <a:srgbClr val="FFFF00"/>
                          </a:solidFill>
                          <a:latin typeface="微软雅黑" panose="020B0503020204020204" charset="-122"/>
                          <a:ea typeface="微软雅黑" panose="020B0503020204020204" charset="-122"/>
                        </a:rPr>
                        <a:t>=</a:t>
                      </a:r>
                      <a:r>
                        <a:rPr lang="zh-CN" altLang="en-US" sz="2000" b="0" baseline="0" dirty="0">
                          <a:solidFill>
                            <a:srgbClr val="FFFF00"/>
                          </a:solidFill>
                          <a:latin typeface="微软雅黑" panose="020B0503020204020204" charset="-122"/>
                          <a:ea typeface="微软雅黑" panose="020B0503020204020204" charset="-122"/>
                        </a:rPr>
                        <a:t>        处置期的增量现金流</a:t>
                      </a:r>
                      <a:endParaRPr lang="en-US" altLang="zh-CN" sz="2000" b="0" baseline="0" dirty="0">
                        <a:solidFill>
                          <a:srgbClr val="FFFF00"/>
                        </a:solidFill>
                        <a:latin typeface="微软雅黑" panose="020B0503020204020204" charset="-122"/>
                        <a:ea typeface="微软雅黑" panose="020B0503020204020204" charset="-122"/>
                      </a:endParaRPr>
                    </a:p>
                    <a:p>
                      <a:pPr>
                        <a:lnSpc>
                          <a:spcPct val="150000"/>
                        </a:lnSpc>
                      </a:pPr>
                      <a:r>
                        <a:rPr lang="en-US" altLang="zh-CN" sz="2000" b="0" baseline="0" dirty="0">
                          <a:solidFill>
                            <a:srgbClr val="FFFF00"/>
                          </a:solidFill>
                          <a:latin typeface="微软雅黑" panose="020B0503020204020204" charset="-122"/>
                          <a:ea typeface="微软雅黑" panose="020B0503020204020204" charset="-122"/>
                        </a:rPr>
                        <a:t>           The Incremental Cash Flow in Final Year</a:t>
                      </a:r>
                    </a:p>
                  </a:txBody>
                  <a:tcPr marT="38060" marB="38060">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2"/>
          <p:cNvSpPr txBox="1">
            <a:spLocks noChangeArrowheads="1"/>
          </p:cNvSpPr>
          <p:nvPr/>
        </p:nvSpPr>
        <p:spPr bwMode="auto">
          <a:xfrm>
            <a:off x="0" y="190500"/>
            <a:ext cx="7772400" cy="762000"/>
          </a:xfrm>
          <a:prstGeom prst="rect">
            <a:avLst/>
          </a:prstGeom>
          <a:noFill/>
          <a:ln>
            <a:noFill/>
          </a:ln>
        </p:spPr>
        <p:txBody>
          <a:bodyPr lIns="91433" tIns="45716" rIns="91433" bIns="45716"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折现现金流法</a:t>
            </a:r>
            <a:r>
              <a:rPr lang="en-US" altLang="zh-CN" sz="2800" kern="0" dirty="0">
                <a:solidFill>
                  <a:srgbClr val="FFFF00"/>
                </a:solidFill>
                <a:latin typeface="Microsoft YaHei UI" panose="020B0503020204020204" pitchFamily="34" charset="-122"/>
                <a:ea typeface="Microsoft YaHei UI" panose="020B0503020204020204" pitchFamily="34" charset="-122"/>
              </a:rPr>
              <a:t> </a:t>
            </a:r>
            <a:r>
              <a:rPr lang="en-US" altLang="zh-CN" sz="2800" kern="0" dirty="0">
                <a:solidFill>
                  <a:schemeClr val="tx1"/>
                </a:solidFill>
                <a:latin typeface="Microsoft YaHei UI" panose="020B0503020204020204" pitchFamily="34" charset="-122"/>
                <a:ea typeface="Microsoft YaHei UI" panose="020B0503020204020204" pitchFamily="34" charset="-122"/>
              </a:rPr>
              <a:t>Discounted Cash Flow </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sp>
        <p:nvSpPr>
          <p:cNvPr id="14" name="TextBox 10"/>
          <p:cNvSpPr txBox="1"/>
          <p:nvPr/>
        </p:nvSpPr>
        <p:spPr>
          <a:xfrm>
            <a:off x="297468" y="1033463"/>
            <a:ext cx="8413424" cy="1477319"/>
          </a:xfrm>
          <a:prstGeom prst="rect">
            <a:avLst/>
          </a:prstGeom>
          <a:noFill/>
        </p:spPr>
        <p:txBody>
          <a:bodyPr wrap="square" lIns="91433" tIns="45716" rIns="91433" bIns="45716">
            <a:spAutoFit/>
          </a:bodyPr>
          <a:lstStyle/>
          <a:p>
            <a:pPr eaLnBrk="1" hangingPunct="1">
              <a:defRPr/>
            </a:pPr>
            <a:r>
              <a:rPr lang="zh-CN" altLang="en-US" dirty="0">
                <a:solidFill>
                  <a:srgbClr val="FFFF00"/>
                </a:solidFill>
                <a:latin typeface="Microsoft YaHei UI" panose="020B0503020204020204" pitchFamily="34" charset="-122"/>
                <a:ea typeface="Microsoft YaHei UI" panose="020B0503020204020204" pitchFamily="34" charset="-122"/>
              </a:rPr>
              <a:t>如果一个投资需要在期初投入￥</a:t>
            </a:r>
            <a:r>
              <a:rPr lang="en-US" altLang="zh-CN" dirty="0">
                <a:solidFill>
                  <a:srgbClr val="FFFF00"/>
                </a:solidFill>
                <a:latin typeface="Microsoft YaHei UI" panose="020B0503020204020204" pitchFamily="34" charset="-122"/>
                <a:ea typeface="Microsoft YaHei UI" panose="020B0503020204020204" pitchFamily="34" charset="-122"/>
              </a:rPr>
              <a:t>100,000</a:t>
            </a:r>
            <a:r>
              <a:rPr lang="zh-CN" altLang="en-US" dirty="0">
                <a:solidFill>
                  <a:srgbClr val="FFFF00"/>
                </a:solidFill>
                <a:latin typeface="Microsoft YaHei UI" panose="020B0503020204020204" pitchFamily="34" charset="-122"/>
                <a:ea typeface="Microsoft YaHei UI" panose="020B0503020204020204" pitchFamily="34" charset="-122"/>
              </a:rPr>
              <a:t>，未来</a:t>
            </a:r>
            <a:r>
              <a:rPr lang="en-US" altLang="zh-CN" dirty="0">
                <a:solidFill>
                  <a:srgbClr val="FFFF00"/>
                </a:solidFill>
                <a:latin typeface="Microsoft YaHei UI" panose="020B0503020204020204" pitchFamily="34" charset="-122"/>
                <a:ea typeface="Microsoft YaHei UI" panose="020B0503020204020204" pitchFamily="34" charset="-122"/>
              </a:rPr>
              <a:t>3</a:t>
            </a:r>
            <a:r>
              <a:rPr lang="zh-CN" altLang="en-US" dirty="0">
                <a:solidFill>
                  <a:srgbClr val="FFFF00"/>
                </a:solidFill>
                <a:latin typeface="Microsoft YaHei UI" panose="020B0503020204020204" pitchFamily="34" charset="-122"/>
                <a:ea typeface="Microsoft YaHei UI" panose="020B0503020204020204" pitchFamily="34" charset="-122"/>
              </a:rPr>
              <a:t>年每年收到现金流分别为￥</a:t>
            </a:r>
            <a:r>
              <a:rPr lang="en-US" altLang="zh-CN" dirty="0">
                <a:solidFill>
                  <a:srgbClr val="FFFF00"/>
                </a:solidFill>
                <a:latin typeface="Microsoft YaHei UI" panose="020B0503020204020204" pitchFamily="34" charset="-122"/>
                <a:ea typeface="Microsoft YaHei UI" panose="020B0503020204020204" pitchFamily="34" charset="-122"/>
              </a:rPr>
              <a:t>50,000</a:t>
            </a:r>
            <a:r>
              <a:rPr lang="zh-CN" altLang="en-US" dirty="0">
                <a:solidFill>
                  <a:srgbClr val="FFFF00"/>
                </a:solidFill>
                <a:latin typeface="Microsoft YaHei UI" panose="020B0503020204020204" pitchFamily="34" charset="-122"/>
                <a:ea typeface="Microsoft YaHei UI" panose="020B0503020204020204" pitchFamily="34" charset="-122"/>
              </a:rPr>
              <a:t>，￥</a:t>
            </a:r>
            <a:r>
              <a:rPr lang="en-US" altLang="zh-CN" dirty="0">
                <a:solidFill>
                  <a:srgbClr val="FFFF00"/>
                </a:solidFill>
                <a:latin typeface="Microsoft YaHei UI" panose="020B0503020204020204" pitchFamily="34" charset="-122"/>
                <a:ea typeface="Microsoft YaHei UI" panose="020B0503020204020204" pitchFamily="34" charset="-122"/>
              </a:rPr>
              <a:t>40,000</a:t>
            </a:r>
            <a:r>
              <a:rPr lang="zh-CN" altLang="en-US" dirty="0">
                <a:solidFill>
                  <a:srgbClr val="FFFF00"/>
                </a:solidFill>
                <a:latin typeface="Microsoft YaHei UI" panose="020B0503020204020204" pitchFamily="34" charset="-122"/>
                <a:ea typeface="Microsoft YaHei UI" panose="020B0503020204020204" pitchFamily="34" charset="-122"/>
              </a:rPr>
              <a:t>和￥</a:t>
            </a:r>
            <a:r>
              <a:rPr lang="en-US" altLang="zh-CN" dirty="0">
                <a:solidFill>
                  <a:srgbClr val="FFFF00"/>
                </a:solidFill>
                <a:latin typeface="Microsoft YaHei UI" panose="020B0503020204020204" pitchFamily="34" charset="-122"/>
                <a:ea typeface="Microsoft YaHei UI" panose="020B0503020204020204" pitchFamily="34" charset="-122"/>
              </a:rPr>
              <a:t>30,000</a:t>
            </a:r>
            <a:r>
              <a:rPr lang="zh-CN" altLang="en-US" dirty="0">
                <a:solidFill>
                  <a:srgbClr val="FFFF00"/>
                </a:solidFill>
                <a:latin typeface="Microsoft YaHei UI" panose="020B0503020204020204" pitchFamily="34" charset="-122"/>
                <a:ea typeface="Microsoft YaHei UI" panose="020B0503020204020204" pitchFamily="34" charset="-122"/>
              </a:rPr>
              <a:t>。期望回报率为</a:t>
            </a:r>
            <a:r>
              <a:rPr lang="en-US" altLang="zh-CN" dirty="0">
                <a:solidFill>
                  <a:srgbClr val="FFFF00"/>
                </a:solidFill>
                <a:latin typeface="Microsoft YaHei UI" panose="020B0503020204020204" pitchFamily="34" charset="-122"/>
                <a:ea typeface="Microsoft YaHei UI" panose="020B0503020204020204" pitchFamily="34" charset="-122"/>
              </a:rPr>
              <a:t>10%</a:t>
            </a:r>
            <a:r>
              <a:rPr lang="zh-CN" altLang="en-US" dirty="0">
                <a:solidFill>
                  <a:srgbClr val="FFFF00"/>
                </a:solidFill>
                <a:latin typeface="Microsoft YaHei UI" panose="020B0503020204020204" pitchFamily="34" charset="-122"/>
                <a:ea typeface="Microsoft YaHei UI" panose="020B0503020204020204" pitchFamily="34" charset="-122"/>
              </a:rPr>
              <a:t>。那么是否应该做这个投资？</a:t>
            </a:r>
            <a:endParaRPr lang="en-US" altLang="zh-CN" dirty="0">
              <a:solidFill>
                <a:srgbClr val="FFFF00"/>
              </a:solidFill>
              <a:latin typeface="Microsoft YaHei UI" panose="020B0503020204020204" pitchFamily="34" charset="-122"/>
              <a:ea typeface="Microsoft YaHei UI" panose="020B0503020204020204" pitchFamily="34" charset="-122"/>
            </a:endParaRPr>
          </a:p>
          <a:p>
            <a:pPr eaLnBrk="1" hangingPunct="1">
              <a:defRPr/>
            </a:pPr>
            <a:r>
              <a:rPr lang="en-US" altLang="zh-CN" dirty="0">
                <a:latin typeface="Microsoft YaHei UI" panose="020B0503020204020204" pitchFamily="34" charset="-122"/>
                <a:ea typeface="Microsoft YaHei UI" panose="020B0503020204020204" pitchFamily="34" charset="-122"/>
              </a:rPr>
              <a:t>If a investment need initial cash outflow of </a:t>
            </a:r>
            <a:r>
              <a:rPr lang="zh-CN" altLang="en-US" dirty="0">
                <a:latin typeface="Microsoft YaHei UI" panose="020B0503020204020204" pitchFamily="34" charset="-122"/>
                <a:ea typeface="Microsoft YaHei UI" panose="020B0503020204020204" pitchFamily="34" charset="-122"/>
              </a:rPr>
              <a:t>￥</a:t>
            </a:r>
            <a:r>
              <a:rPr lang="en-US" altLang="zh-CN" dirty="0">
                <a:latin typeface="Microsoft YaHei UI" panose="020B0503020204020204" pitchFamily="34" charset="-122"/>
                <a:ea typeface="Microsoft YaHei UI" panose="020B0503020204020204" pitchFamily="34" charset="-122"/>
              </a:rPr>
              <a:t>100,000, and the cash inflows during the next three years are </a:t>
            </a:r>
            <a:r>
              <a:rPr lang="zh-CN" altLang="en-US" dirty="0">
                <a:latin typeface="Microsoft YaHei UI" panose="020B0503020204020204" pitchFamily="34" charset="-122"/>
                <a:ea typeface="Microsoft YaHei UI" panose="020B0503020204020204" pitchFamily="34" charset="-122"/>
              </a:rPr>
              <a:t>￥</a:t>
            </a:r>
            <a:r>
              <a:rPr lang="en-US" altLang="zh-CN" dirty="0">
                <a:latin typeface="Microsoft YaHei UI" panose="020B0503020204020204" pitchFamily="34" charset="-122"/>
                <a:ea typeface="Microsoft YaHei UI" panose="020B0503020204020204" pitchFamily="34" charset="-122"/>
              </a:rPr>
              <a:t>50,000</a:t>
            </a:r>
            <a:r>
              <a:rPr lang="zh-CN" altLang="en-US" dirty="0">
                <a:latin typeface="Microsoft YaHei UI" panose="020B0503020204020204" pitchFamily="34" charset="-122"/>
                <a:ea typeface="Microsoft YaHei UI" panose="020B0503020204020204" pitchFamily="34" charset="-122"/>
              </a:rPr>
              <a:t>，￥</a:t>
            </a:r>
            <a:r>
              <a:rPr lang="en-US" altLang="zh-CN" dirty="0">
                <a:latin typeface="Microsoft YaHei UI" panose="020B0503020204020204" pitchFamily="34" charset="-122"/>
                <a:ea typeface="Microsoft YaHei UI" panose="020B0503020204020204" pitchFamily="34" charset="-122"/>
              </a:rPr>
              <a:t>40,000, </a:t>
            </a:r>
            <a:r>
              <a:rPr lang="zh-CN" altLang="en-US" dirty="0">
                <a:latin typeface="Microsoft YaHei UI" panose="020B0503020204020204" pitchFamily="34" charset="-122"/>
                <a:ea typeface="Microsoft YaHei UI" panose="020B0503020204020204" pitchFamily="34" charset="-122"/>
              </a:rPr>
              <a:t>￥</a:t>
            </a:r>
            <a:r>
              <a:rPr lang="en-US" altLang="zh-CN" dirty="0">
                <a:latin typeface="Microsoft YaHei UI" panose="020B0503020204020204" pitchFamily="34" charset="-122"/>
                <a:ea typeface="Microsoft YaHei UI" panose="020B0503020204020204" pitchFamily="34" charset="-122"/>
              </a:rPr>
              <a:t>30,000, respectively.  The expected return is 10%. If the investment should be made?</a:t>
            </a:r>
          </a:p>
        </p:txBody>
      </p:sp>
      <p:graphicFrame>
        <p:nvGraphicFramePr>
          <p:cNvPr id="18" name="表格 17"/>
          <p:cNvGraphicFramePr>
            <a:graphicFrameLocks noGrp="1"/>
          </p:cNvGraphicFramePr>
          <p:nvPr>
            <p:custDataLst>
              <p:tags r:id="rId1"/>
            </p:custDataLst>
          </p:nvPr>
        </p:nvGraphicFramePr>
        <p:xfrm>
          <a:off x="396449" y="2707511"/>
          <a:ext cx="8314443" cy="3078908"/>
        </p:xfrm>
        <a:graphic>
          <a:graphicData uri="http://schemas.openxmlformats.org/drawingml/2006/table">
            <a:tbl>
              <a:tblPr firstRow="1" bandRow="1">
                <a:tableStyleId>{5C22544A-7EE6-4342-B048-85BDC9FD1C3A}</a:tableStyleId>
              </a:tblPr>
              <a:tblGrid>
                <a:gridCol w="2217185">
                  <a:extLst>
                    <a:ext uri="{9D8B030D-6E8A-4147-A177-3AD203B41FA5}">
                      <a16:colId xmlns:a16="http://schemas.microsoft.com/office/drawing/2014/main" val="20000"/>
                    </a:ext>
                  </a:extLst>
                </a:gridCol>
                <a:gridCol w="1583704">
                  <a:extLst>
                    <a:ext uri="{9D8B030D-6E8A-4147-A177-3AD203B41FA5}">
                      <a16:colId xmlns:a16="http://schemas.microsoft.com/office/drawing/2014/main" val="20001"/>
                    </a:ext>
                  </a:extLst>
                </a:gridCol>
                <a:gridCol w="1979629">
                  <a:extLst>
                    <a:ext uri="{9D8B030D-6E8A-4147-A177-3AD203B41FA5}">
                      <a16:colId xmlns:a16="http://schemas.microsoft.com/office/drawing/2014/main" val="20002"/>
                    </a:ext>
                  </a:extLst>
                </a:gridCol>
                <a:gridCol w="2533925">
                  <a:extLst>
                    <a:ext uri="{9D8B030D-6E8A-4147-A177-3AD203B41FA5}">
                      <a16:colId xmlns:a16="http://schemas.microsoft.com/office/drawing/2014/main" val="20003"/>
                    </a:ext>
                  </a:extLst>
                </a:gridCol>
              </a:tblGrid>
              <a:tr h="579243">
                <a:tc>
                  <a:txBody>
                    <a:bodyPr/>
                    <a:lstStyle/>
                    <a:p>
                      <a:pPr algn="ctr"/>
                      <a:endParaRPr lang="zh-CN" altLang="en-US" sz="1800" b="0" dirty="0">
                        <a:solidFill>
                          <a:schemeClr val="tx1"/>
                        </a:solidFill>
                        <a:latin typeface="Microsoft YaHei UI" panose="020B0503020204020204" pitchFamily="34" charset="-122"/>
                        <a:ea typeface="Microsoft YaHei UI" panose="020B0503020204020204" pitchFamily="34" charset="-122"/>
                      </a:endParaRPr>
                    </a:p>
                  </a:txBody>
                  <a:tcPr marT="45730" marB="45730"/>
                </a:tc>
                <a:tc>
                  <a:txBody>
                    <a:bodyPr/>
                    <a:lstStyle/>
                    <a:p>
                      <a:pPr algn="ctr"/>
                      <a:r>
                        <a:rPr lang="zh-CN" altLang="en-US" sz="1800" b="0" kern="1200" dirty="0">
                          <a:solidFill>
                            <a:srgbClr val="FFFF00"/>
                          </a:solidFill>
                          <a:latin typeface="Microsoft YaHei UI" panose="020B0503020204020204" pitchFamily="34" charset="-122"/>
                          <a:ea typeface="Microsoft YaHei UI" panose="020B0503020204020204" pitchFamily="34" charset="-122"/>
                          <a:cs typeface="+mn-cs"/>
                        </a:rPr>
                        <a:t>现金流 </a:t>
                      </a:r>
                      <a:endParaRPr lang="en-US" altLang="zh-CN" sz="1800" b="0" kern="1200" dirty="0">
                        <a:solidFill>
                          <a:srgbClr val="FFFF00"/>
                        </a:solidFill>
                        <a:latin typeface="Microsoft YaHei UI" panose="020B0503020204020204" pitchFamily="34" charset="-122"/>
                        <a:ea typeface="Microsoft YaHei UI" panose="020B0503020204020204" pitchFamily="34" charset="-122"/>
                        <a:cs typeface="+mn-cs"/>
                      </a:endParaRPr>
                    </a:p>
                    <a:p>
                      <a:pPr algn="ctr"/>
                      <a:r>
                        <a:rPr lang="en-US" altLang="zh-CN" sz="1600" b="0" dirty="0">
                          <a:solidFill>
                            <a:schemeClr val="tx1"/>
                          </a:solidFill>
                          <a:latin typeface="Microsoft YaHei UI" panose="020B0503020204020204" pitchFamily="34" charset="-122"/>
                          <a:ea typeface="Microsoft YaHei UI" panose="020B0503020204020204" pitchFamily="34" charset="-122"/>
                        </a:rPr>
                        <a:t>Cash Flow </a:t>
                      </a:r>
                      <a:endParaRPr lang="zh-CN" altLang="en-US" sz="1600" b="0" dirty="0">
                        <a:solidFill>
                          <a:schemeClr val="tx1"/>
                        </a:solidFill>
                        <a:latin typeface="Microsoft YaHei UI" panose="020B0503020204020204" pitchFamily="34" charset="-122"/>
                        <a:ea typeface="Microsoft YaHei UI" panose="020B0503020204020204" pitchFamily="34" charset="-122"/>
                      </a:endParaRPr>
                    </a:p>
                  </a:txBody>
                  <a:tcPr marT="45730" marB="45730"/>
                </a:tc>
                <a:tc>
                  <a:txBody>
                    <a:bodyPr/>
                    <a:lstStyle/>
                    <a:p>
                      <a:pPr algn="ctr"/>
                      <a:r>
                        <a:rPr lang="zh-CN" altLang="en-US" sz="1800" b="0" kern="1200" dirty="0">
                          <a:solidFill>
                            <a:srgbClr val="FFFF00"/>
                          </a:solidFill>
                          <a:latin typeface="Microsoft YaHei UI" panose="020B0503020204020204" pitchFamily="34" charset="-122"/>
                          <a:ea typeface="Microsoft YaHei UI" panose="020B0503020204020204" pitchFamily="34" charset="-122"/>
                          <a:cs typeface="+mn-cs"/>
                        </a:rPr>
                        <a:t>折现率 </a:t>
                      </a:r>
                      <a:endParaRPr lang="en-US" altLang="zh-CN" sz="1800" b="0" kern="1200" dirty="0">
                        <a:solidFill>
                          <a:srgbClr val="FFFF00"/>
                        </a:solidFill>
                        <a:latin typeface="Microsoft YaHei UI" panose="020B0503020204020204" pitchFamily="34" charset="-122"/>
                        <a:ea typeface="Microsoft YaHei UI" panose="020B0503020204020204" pitchFamily="34" charset="-122"/>
                        <a:cs typeface="+mn-cs"/>
                      </a:endParaRPr>
                    </a:p>
                    <a:p>
                      <a:pPr algn="ctr"/>
                      <a:r>
                        <a:rPr lang="en-US" altLang="zh-CN" sz="1600" b="0" dirty="0">
                          <a:solidFill>
                            <a:schemeClr val="tx1"/>
                          </a:solidFill>
                          <a:latin typeface="Microsoft YaHei UI" panose="020B0503020204020204" pitchFamily="34" charset="-122"/>
                          <a:ea typeface="Microsoft YaHei UI" panose="020B0503020204020204" pitchFamily="34" charset="-122"/>
                        </a:rPr>
                        <a:t>Discounted rate</a:t>
                      </a:r>
                      <a:endParaRPr lang="zh-CN" altLang="en-US" sz="1600" b="0" dirty="0">
                        <a:solidFill>
                          <a:schemeClr val="tx1"/>
                        </a:solidFill>
                        <a:latin typeface="Microsoft YaHei UI" panose="020B0503020204020204" pitchFamily="34" charset="-122"/>
                        <a:ea typeface="Microsoft YaHei UI" panose="020B0503020204020204" pitchFamily="34" charset="-122"/>
                      </a:endParaRPr>
                    </a:p>
                  </a:txBody>
                  <a:tcPr marT="45730" marB="45730"/>
                </a:tc>
                <a:tc>
                  <a:txBody>
                    <a:bodyPr/>
                    <a:lstStyle/>
                    <a:p>
                      <a:pPr marL="0" algn="ctr" defTabSz="914400" rtl="0" eaLnBrk="1" latinLnBrk="0" hangingPunct="1"/>
                      <a:r>
                        <a:rPr lang="zh-CN" altLang="en-US" sz="1800" b="0" kern="1200" dirty="0">
                          <a:solidFill>
                            <a:srgbClr val="FFFF00"/>
                          </a:solidFill>
                          <a:latin typeface="Microsoft YaHei UI" panose="020B0503020204020204" pitchFamily="34" charset="-122"/>
                          <a:ea typeface="Microsoft YaHei UI" panose="020B0503020204020204" pitchFamily="34" charset="-122"/>
                          <a:cs typeface="+mn-cs"/>
                        </a:rPr>
                        <a:t>折现现金流</a:t>
                      </a:r>
                      <a:endParaRPr lang="en-US" altLang="zh-CN" sz="1800" b="0" kern="1200" dirty="0">
                        <a:solidFill>
                          <a:srgbClr val="FFFF00"/>
                        </a:solidFill>
                        <a:latin typeface="Microsoft YaHei UI" panose="020B0503020204020204" pitchFamily="34" charset="-122"/>
                        <a:ea typeface="Microsoft YaHei UI" panose="020B0503020204020204" pitchFamily="34" charset="-122"/>
                        <a:cs typeface="+mn-cs"/>
                      </a:endParaRPr>
                    </a:p>
                    <a:p>
                      <a:pPr algn="ctr"/>
                      <a:r>
                        <a:rPr lang="en-US" altLang="zh-CN" sz="1600" b="0" dirty="0">
                          <a:solidFill>
                            <a:schemeClr val="tx1"/>
                          </a:solidFill>
                          <a:latin typeface="Microsoft YaHei UI" panose="020B0503020204020204" pitchFamily="34" charset="-122"/>
                          <a:ea typeface="Microsoft YaHei UI" panose="020B0503020204020204" pitchFamily="34" charset="-122"/>
                        </a:rPr>
                        <a:t>Discounted</a:t>
                      </a:r>
                      <a:r>
                        <a:rPr lang="en-US" altLang="zh-CN" sz="1600" b="0" baseline="0" dirty="0">
                          <a:solidFill>
                            <a:schemeClr val="tx1"/>
                          </a:solidFill>
                          <a:latin typeface="Microsoft YaHei UI" panose="020B0503020204020204" pitchFamily="34" charset="-122"/>
                          <a:ea typeface="Microsoft YaHei UI" panose="020B0503020204020204" pitchFamily="34" charset="-122"/>
                        </a:rPr>
                        <a:t> Cash Flow</a:t>
                      </a:r>
                      <a:endParaRPr lang="zh-CN" altLang="en-US" sz="1600" b="0" dirty="0">
                        <a:solidFill>
                          <a:schemeClr val="tx1"/>
                        </a:solidFill>
                        <a:latin typeface="Microsoft YaHei UI" panose="020B0503020204020204" pitchFamily="34" charset="-122"/>
                        <a:ea typeface="Microsoft YaHei UI" panose="020B0503020204020204" pitchFamily="34" charset="-122"/>
                      </a:endParaRPr>
                    </a:p>
                  </a:txBody>
                  <a:tcPr marT="45730" marB="45730"/>
                </a:tc>
                <a:extLst>
                  <a:ext uri="{0D108BD9-81ED-4DB2-BD59-A6C34878D82A}">
                    <a16:rowId xmlns:a16="http://schemas.microsoft.com/office/drawing/2014/main" val="10000"/>
                  </a:ext>
                </a:extLst>
              </a:tr>
              <a:tr h="457297">
                <a:tc>
                  <a:txBody>
                    <a:bodyPr/>
                    <a:lstStyle/>
                    <a:p>
                      <a:pPr algn="ctr"/>
                      <a:r>
                        <a:rPr lang="zh-CN" altLang="en-US" sz="1800" dirty="0">
                          <a:solidFill>
                            <a:srgbClr val="FFFF00"/>
                          </a:solidFill>
                          <a:latin typeface="Microsoft YaHei UI" panose="020B0503020204020204" pitchFamily="34" charset="-122"/>
                          <a:ea typeface="Microsoft YaHei UI" panose="020B0503020204020204" pitchFamily="34" charset="-122"/>
                        </a:rPr>
                        <a:t>第</a:t>
                      </a:r>
                      <a:r>
                        <a:rPr lang="en-US" altLang="zh-CN" sz="1800" dirty="0">
                          <a:solidFill>
                            <a:srgbClr val="FFFF00"/>
                          </a:solidFill>
                          <a:latin typeface="Microsoft YaHei UI" panose="020B0503020204020204" pitchFamily="34" charset="-122"/>
                          <a:ea typeface="Microsoft YaHei UI" panose="020B0503020204020204" pitchFamily="34" charset="-122"/>
                        </a:rPr>
                        <a:t>1</a:t>
                      </a:r>
                      <a:r>
                        <a:rPr lang="zh-CN" altLang="en-US" sz="1800" dirty="0">
                          <a:solidFill>
                            <a:srgbClr val="FFFF00"/>
                          </a:solidFill>
                          <a:latin typeface="Microsoft YaHei UI" panose="020B0503020204020204" pitchFamily="34" charset="-122"/>
                          <a:ea typeface="Microsoft YaHei UI" panose="020B0503020204020204" pitchFamily="34" charset="-122"/>
                        </a:rPr>
                        <a:t>年 </a:t>
                      </a:r>
                      <a:r>
                        <a:rPr lang="en-US" altLang="zh-CN" sz="1800" dirty="0">
                          <a:solidFill>
                            <a:schemeClr val="tx1"/>
                          </a:solidFill>
                          <a:latin typeface="Microsoft YaHei UI" panose="020B0503020204020204" pitchFamily="34" charset="-122"/>
                          <a:ea typeface="Microsoft YaHei UI" panose="020B0503020204020204" pitchFamily="34" charset="-122"/>
                        </a:rPr>
                        <a:t>first year</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30" marB="45730">
                    <a:noFill/>
                  </a:tcPr>
                </a:tc>
                <a:tc>
                  <a:txBody>
                    <a:bodyPr/>
                    <a:lstStyle/>
                    <a:p>
                      <a:pPr algn="ctr"/>
                      <a:r>
                        <a:rPr lang="en-US" altLang="zh-CN" sz="1800" dirty="0">
                          <a:solidFill>
                            <a:schemeClr val="tx1"/>
                          </a:solidFill>
                          <a:latin typeface="Microsoft YaHei UI" panose="020B0503020204020204" pitchFamily="34" charset="-122"/>
                          <a:ea typeface="Microsoft YaHei UI" panose="020B0503020204020204" pitchFamily="34" charset="-122"/>
                        </a:rPr>
                        <a:t>50,000</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30" marB="45730">
                    <a:noFill/>
                  </a:tcPr>
                </a:tc>
                <a:tc>
                  <a:txBody>
                    <a:bodyPr/>
                    <a:lstStyle/>
                    <a:p>
                      <a:pPr algn="ctr"/>
                      <a:r>
                        <a:rPr lang="en-US" altLang="zh-CN" sz="1800" dirty="0">
                          <a:solidFill>
                            <a:schemeClr val="tx1"/>
                          </a:solidFill>
                          <a:latin typeface="Microsoft YaHei UI" panose="020B0503020204020204" pitchFamily="34" charset="-122"/>
                          <a:ea typeface="Microsoft YaHei UI" panose="020B0503020204020204" pitchFamily="34" charset="-122"/>
                        </a:rPr>
                        <a:t>0.909</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30" marB="45730">
                    <a:noFill/>
                  </a:tcPr>
                </a:tc>
                <a:tc>
                  <a:txBody>
                    <a:bodyPr/>
                    <a:lstStyle/>
                    <a:p>
                      <a:pPr algn="ctr">
                        <a:lnSpc>
                          <a:spcPct val="150000"/>
                        </a:lnSpc>
                      </a:pPr>
                      <a:r>
                        <a:rPr lang="en-US" altLang="zh-CN" sz="1800" dirty="0">
                          <a:solidFill>
                            <a:schemeClr val="tx1"/>
                          </a:solidFill>
                          <a:latin typeface="Microsoft YaHei UI" panose="020B0503020204020204" pitchFamily="34" charset="-122"/>
                          <a:ea typeface="Microsoft YaHei UI" panose="020B0503020204020204" pitchFamily="34" charset="-122"/>
                        </a:rPr>
                        <a:t>45,454</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30" marB="45730">
                    <a:noFill/>
                  </a:tcPr>
                </a:tc>
                <a:extLst>
                  <a:ext uri="{0D108BD9-81ED-4DB2-BD59-A6C34878D82A}">
                    <a16:rowId xmlns:a16="http://schemas.microsoft.com/office/drawing/2014/main" val="10001"/>
                  </a:ext>
                </a:extLst>
              </a:tr>
              <a:tr h="457297">
                <a:tc>
                  <a:txBody>
                    <a:bodyPr/>
                    <a:lstStyle/>
                    <a:p>
                      <a:pPr algn="ctr"/>
                      <a:r>
                        <a:rPr lang="zh-CN" altLang="en-US" sz="1800" kern="1200" dirty="0">
                          <a:solidFill>
                            <a:srgbClr val="FFFF00"/>
                          </a:solidFill>
                          <a:latin typeface="Microsoft YaHei UI" panose="020B0503020204020204" pitchFamily="34" charset="-122"/>
                          <a:ea typeface="Microsoft YaHei UI" panose="020B0503020204020204" pitchFamily="34" charset="-122"/>
                          <a:cs typeface="+mn-cs"/>
                        </a:rPr>
                        <a:t>第</a:t>
                      </a:r>
                      <a:r>
                        <a:rPr lang="en-US" altLang="zh-CN" sz="1800" kern="1200" dirty="0">
                          <a:solidFill>
                            <a:srgbClr val="FFFF00"/>
                          </a:solidFill>
                          <a:latin typeface="Microsoft YaHei UI" panose="020B0503020204020204" pitchFamily="34" charset="-122"/>
                          <a:ea typeface="Microsoft YaHei UI" panose="020B0503020204020204" pitchFamily="34" charset="-122"/>
                          <a:cs typeface="+mn-cs"/>
                        </a:rPr>
                        <a:t>2</a:t>
                      </a:r>
                      <a:r>
                        <a:rPr lang="zh-CN" altLang="en-US" sz="1800" kern="1200" dirty="0">
                          <a:solidFill>
                            <a:srgbClr val="FFFF00"/>
                          </a:solidFill>
                          <a:latin typeface="Microsoft YaHei UI" panose="020B0503020204020204" pitchFamily="34" charset="-122"/>
                          <a:ea typeface="Microsoft YaHei UI" panose="020B0503020204020204" pitchFamily="34" charset="-122"/>
                          <a:cs typeface="+mn-cs"/>
                        </a:rPr>
                        <a:t>年 </a:t>
                      </a:r>
                      <a:r>
                        <a:rPr lang="en-US" altLang="zh-CN" sz="1800" dirty="0">
                          <a:solidFill>
                            <a:schemeClr val="tx1"/>
                          </a:solidFill>
                          <a:latin typeface="Microsoft YaHei UI" panose="020B0503020204020204" pitchFamily="34" charset="-122"/>
                          <a:ea typeface="Microsoft YaHei UI" panose="020B0503020204020204" pitchFamily="34" charset="-122"/>
                        </a:rPr>
                        <a:t>second year</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30" marB="45730">
                    <a:noFill/>
                  </a:tcPr>
                </a:tc>
                <a:tc>
                  <a:txBody>
                    <a:bodyPr/>
                    <a:lstStyle/>
                    <a:p>
                      <a:pPr algn="ctr"/>
                      <a:r>
                        <a:rPr lang="en-US" altLang="zh-CN" sz="1800" dirty="0">
                          <a:solidFill>
                            <a:schemeClr val="tx1"/>
                          </a:solidFill>
                          <a:latin typeface="Microsoft YaHei UI" panose="020B0503020204020204" pitchFamily="34" charset="-122"/>
                          <a:ea typeface="Microsoft YaHei UI" panose="020B0503020204020204" pitchFamily="34" charset="-122"/>
                        </a:rPr>
                        <a:t>40,000</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30" marB="45730">
                    <a:noFill/>
                  </a:tcPr>
                </a:tc>
                <a:tc>
                  <a:txBody>
                    <a:bodyPr/>
                    <a:lstStyle/>
                    <a:p>
                      <a:pPr algn="ctr"/>
                      <a:r>
                        <a:rPr lang="en-US" altLang="zh-CN" sz="1800" dirty="0">
                          <a:solidFill>
                            <a:schemeClr val="tx1"/>
                          </a:solidFill>
                          <a:latin typeface="Microsoft YaHei UI" panose="020B0503020204020204" pitchFamily="34" charset="-122"/>
                          <a:ea typeface="Microsoft YaHei UI" panose="020B0503020204020204" pitchFamily="34" charset="-122"/>
                        </a:rPr>
                        <a:t>0.826</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30" marB="45730">
                    <a:noFill/>
                  </a:tcPr>
                </a:tc>
                <a:tc>
                  <a:txBody>
                    <a:bodyPr/>
                    <a:lstStyle/>
                    <a:p>
                      <a:pPr algn="ctr">
                        <a:lnSpc>
                          <a:spcPct val="150000"/>
                        </a:lnSpc>
                      </a:pPr>
                      <a:r>
                        <a:rPr lang="en-US" altLang="zh-CN" sz="1800" dirty="0">
                          <a:solidFill>
                            <a:schemeClr val="tx1"/>
                          </a:solidFill>
                          <a:latin typeface="Microsoft YaHei UI" panose="020B0503020204020204" pitchFamily="34" charset="-122"/>
                          <a:ea typeface="Microsoft YaHei UI" panose="020B0503020204020204" pitchFamily="34" charset="-122"/>
                        </a:rPr>
                        <a:t>33,058</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30" marB="45730">
                    <a:noFill/>
                  </a:tcPr>
                </a:tc>
                <a:extLst>
                  <a:ext uri="{0D108BD9-81ED-4DB2-BD59-A6C34878D82A}">
                    <a16:rowId xmlns:a16="http://schemas.microsoft.com/office/drawing/2014/main" val="10002"/>
                  </a:ext>
                </a:extLst>
              </a:tr>
              <a:tr h="457297">
                <a:tc>
                  <a:txBody>
                    <a:bodyPr/>
                    <a:lstStyle/>
                    <a:p>
                      <a:pPr algn="ctr"/>
                      <a:r>
                        <a:rPr lang="zh-CN" altLang="en-US" sz="1800" kern="1200" dirty="0">
                          <a:solidFill>
                            <a:srgbClr val="FFFF00"/>
                          </a:solidFill>
                          <a:latin typeface="Microsoft YaHei UI" panose="020B0503020204020204" pitchFamily="34" charset="-122"/>
                          <a:ea typeface="Microsoft YaHei UI" panose="020B0503020204020204" pitchFamily="34" charset="-122"/>
                          <a:cs typeface="+mn-cs"/>
                        </a:rPr>
                        <a:t>第</a:t>
                      </a:r>
                      <a:r>
                        <a:rPr lang="en-US" altLang="zh-CN" sz="1800" kern="1200" dirty="0">
                          <a:solidFill>
                            <a:srgbClr val="FFFF00"/>
                          </a:solidFill>
                          <a:latin typeface="Microsoft YaHei UI" panose="020B0503020204020204" pitchFamily="34" charset="-122"/>
                          <a:ea typeface="Microsoft YaHei UI" panose="020B0503020204020204" pitchFamily="34" charset="-122"/>
                          <a:cs typeface="+mn-cs"/>
                        </a:rPr>
                        <a:t>3</a:t>
                      </a:r>
                      <a:r>
                        <a:rPr lang="zh-CN" altLang="en-US" sz="1800" kern="1200" dirty="0">
                          <a:solidFill>
                            <a:srgbClr val="FFFF00"/>
                          </a:solidFill>
                          <a:latin typeface="Microsoft YaHei UI" panose="020B0503020204020204" pitchFamily="34" charset="-122"/>
                          <a:ea typeface="Microsoft YaHei UI" panose="020B0503020204020204" pitchFamily="34" charset="-122"/>
                          <a:cs typeface="+mn-cs"/>
                        </a:rPr>
                        <a:t>年 </a:t>
                      </a:r>
                      <a:r>
                        <a:rPr lang="en-US" altLang="zh-CN" sz="1800" dirty="0">
                          <a:solidFill>
                            <a:schemeClr val="tx1"/>
                          </a:solidFill>
                          <a:latin typeface="Microsoft YaHei UI" panose="020B0503020204020204" pitchFamily="34" charset="-122"/>
                          <a:ea typeface="Microsoft YaHei UI" panose="020B0503020204020204" pitchFamily="34" charset="-122"/>
                        </a:rPr>
                        <a:t>third year</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30" marB="45730">
                    <a:noFill/>
                  </a:tcPr>
                </a:tc>
                <a:tc>
                  <a:txBody>
                    <a:bodyPr/>
                    <a:lstStyle/>
                    <a:p>
                      <a:pPr algn="ctr"/>
                      <a:r>
                        <a:rPr lang="en-US" altLang="zh-CN" sz="1800" dirty="0">
                          <a:solidFill>
                            <a:schemeClr val="tx1"/>
                          </a:solidFill>
                          <a:latin typeface="Microsoft YaHei UI" panose="020B0503020204020204" pitchFamily="34" charset="-122"/>
                          <a:ea typeface="Microsoft YaHei UI" panose="020B0503020204020204" pitchFamily="34" charset="-122"/>
                        </a:rPr>
                        <a:t>30,000</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30" marB="45730">
                    <a:noFill/>
                  </a:tcPr>
                </a:tc>
                <a:tc>
                  <a:txBody>
                    <a:bodyPr/>
                    <a:lstStyle/>
                    <a:p>
                      <a:pPr algn="ctr"/>
                      <a:r>
                        <a:rPr lang="en-US" altLang="zh-CN" sz="1800" dirty="0">
                          <a:solidFill>
                            <a:schemeClr val="tx1"/>
                          </a:solidFill>
                          <a:latin typeface="Microsoft YaHei UI" panose="020B0503020204020204" pitchFamily="34" charset="-122"/>
                          <a:ea typeface="Microsoft YaHei UI" panose="020B0503020204020204" pitchFamily="34" charset="-122"/>
                        </a:rPr>
                        <a:t>0.751</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30" marB="45730">
                    <a:noFill/>
                  </a:tcPr>
                </a:tc>
                <a:tc>
                  <a:txBody>
                    <a:bodyPr/>
                    <a:lstStyle/>
                    <a:p>
                      <a:pPr algn="ctr">
                        <a:lnSpc>
                          <a:spcPct val="150000"/>
                        </a:lnSpc>
                      </a:pPr>
                      <a:r>
                        <a:rPr lang="en-US" altLang="zh-CN" sz="1800" dirty="0">
                          <a:solidFill>
                            <a:schemeClr val="tx1"/>
                          </a:solidFill>
                          <a:latin typeface="Microsoft YaHei UI" panose="020B0503020204020204" pitchFamily="34" charset="-122"/>
                          <a:ea typeface="Microsoft YaHei UI" panose="020B0503020204020204" pitchFamily="34" charset="-122"/>
                        </a:rPr>
                        <a:t>22,549</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30" marB="45730">
                    <a:noFill/>
                  </a:tcPr>
                </a:tc>
                <a:extLst>
                  <a:ext uri="{0D108BD9-81ED-4DB2-BD59-A6C34878D82A}">
                    <a16:rowId xmlns:a16="http://schemas.microsoft.com/office/drawing/2014/main" val="10003"/>
                  </a:ext>
                </a:extLst>
              </a:tr>
              <a:tr h="579243">
                <a:tc>
                  <a:txBody>
                    <a:bodyPr/>
                    <a:lstStyle/>
                    <a:p>
                      <a:pPr algn="ctr">
                        <a:buFontTx/>
                        <a:buChar char="-"/>
                      </a:pPr>
                      <a:r>
                        <a:rPr lang="zh-CN" altLang="en-US" sz="1800" kern="1200" dirty="0">
                          <a:solidFill>
                            <a:srgbClr val="FFFF00"/>
                          </a:solidFill>
                          <a:latin typeface="Microsoft YaHei UI" panose="020B0503020204020204" pitchFamily="34" charset="-122"/>
                          <a:ea typeface="Microsoft YaHei UI" panose="020B0503020204020204" pitchFamily="34" charset="-122"/>
                          <a:cs typeface="+mn-cs"/>
                        </a:rPr>
                        <a:t>初始投资额 </a:t>
                      </a:r>
                      <a:endParaRPr lang="en-US" altLang="zh-CN" sz="1800" kern="1200" dirty="0">
                        <a:solidFill>
                          <a:srgbClr val="FFFF00"/>
                        </a:solidFill>
                        <a:latin typeface="Microsoft YaHei UI" panose="020B0503020204020204" pitchFamily="34" charset="-122"/>
                        <a:ea typeface="Microsoft YaHei UI" panose="020B0503020204020204" pitchFamily="34" charset="-122"/>
                        <a:cs typeface="+mn-cs"/>
                      </a:endParaRPr>
                    </a:p>
                    <a:p>
                      <a:pPr algn="ctr">
                        <a:buFontTx/>
                        <a:buChar char="-"/>
                      </a:pPr>
                      <a:r>
                        <a:rPr lang="en-US" altLang="zh-CN" sz="1800" dirty="0">
                          <a:solidFill>
                            <a:schemeClr val="tx1"/>
                          </a:solidFill>
                          <a:latin typeface="Microsoft YaHei UI" panose="020B0503020204020204" pitchFamily="34" charset="-122"/>
                          <a:ea typeface="Microsoft YaHei UI" panose="020B0503020204020204" pitchFamily="34" charset="-122"/>
                        </a:rPr>
                        <a:t>Initial</a:t>
                      </a:r>
                      <a:r>
                        <a:rPr lang="en-US" altLang="zh-CN" sz="1800" baseline="0" dirty="0">
                          <a:solidFill>
                            <a:schemeClr val="tx1"/>
                          </a:solidFill>
                          <a:latin typeface="Microsoft YaHei UI" panose="020B0503020204020204" pitchFamily="34" charset="-122"/>
                          <a:ea typeface="Microsoft YaHei UI" panose="020B0503020204020204" pitchFamily="34" charset="-122"/>
                        </a:rPr>
                        <a:t> investment</a:t>
                      </a:r>
                      <a:endParaRPr lang="en-US" altLang="zh-CN" sz="1800" dirty="0">
                        <a:solidFill>
                          <a:schemeClr val="tx1"/>
                        </a:solidFill>
                        <a:latin typeface="Microsoft YaHei UI" panose="020B0503020204020204" pitchFamily="34" charset="-122"/>
                        <a:ea typeface="Microsoft YaHei UI" panose="020B0503020204020204" pitchFamily="34" charset="-122"/>
                      </a:endParaRPr>
                    </a:p>
                  </a:txBody>
                  <a:tcPr marT="45730" marB="45730">
                    <a:noFill/>
                  </a:tcPr>
                </a:tc>
                <a:tc>
                  <a:txBody>
                    <a:bodyPr/>
                    <a:lstStyle/>
                    <a:p>
                      <a:pPr algn="ct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30" marB="45730">
                    <a:noFill/>
                  </a:tcPr>
                </a:tc>
                <a:tc>
                  <a:txBody>
                    <a:bodyPr/>
                    <a:lstStyle/>
                    <a:p>
                      <a:pPr algn="ct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30" marB="45730">
                    <a:noFill/>
                  </a:tcPr>
                </a:tc>
                <a:tc>
                  <a:txBody>
                    <a:bodyPr/>
                    <a:lstStyle/>
                    <a:p>
                      <a:pPr algn="ctr">
                        <a:lnSpc>
                          <a:spcPct val="150000"/>
                        </a:lnSpc>
                      </a:pPr>
                      <a:r>
                        <a:rPr lang="en-US" altLang="zh-CN" sz="1800" dirty="0">
                          <a:solidFill>
                            <a:schemeClr val="tx1"/>
                          </a:solidFill>
                          <a:latin typeface="Microsoft YaHei UI" panose="020B0503020204020204" pitchFamily="34" charset="-122"/>
                          <a:ea typeface="Microsoft YaHei UI" panose="020B0503020204020204" pitchFamily="34" charset="-122"/>
                        </a:rPr>
                        <a:t>100,000</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30" marB="45730">
                    <a:noFill/>
                  </a:tcPr>
                </a:tc>
                <a:extLst>
                  <a:ext uri="{0D108BD9-81ED-4DB2-BD59-A6C34878D82A}">
                    <a16:rowId xmlns:a16="http://schemas.microsoft.com/office/drawing/2014/main" val="10004"/>
                  </a:ext>
                </a:extLst>
              </a:tr>
              <a:tr h="457297">
                <a:tc>
                  <a:txBody>
                    <a:bodyPr/>
                    <a:lstStyle/>
                    <a:p>
                      <a:pPr algn="ctr"/>
                      <a:r>
                        <a:rPr lang="zh-CN" altLang="en-US" sz="1800" kern="1200" dirty="0">
                          <a:solidFill>
                            <a:srgbClr val="FFFF00"/>
                          </a:solidFill>
                          <a:latin typeface="Microsoft YaHei UI" panose="020B0503020204020204" pitchFamily="34" charset="-122"/>
                          <a:ea typeface="Microsoft YaHei UI" panose="020B0503020204020204" pitchFamily="34" charset="-122"/>
                          <a:cs typeface="+mn-cs"/>
                        </a:rPr>
                        <a:t>净现值</a:t>
                      </a:r>
                      <a:r>
                        <a:rPr lang="en-US" altLang="zh-CN" sz="1800" baseline="0" dirty="0">
                          <a:solidFill>
                            <a:schemeClr val="tx1"/>
                          </a:solidFill>
                          <a:latin typeface="Microsoft YaHei UI" panose="020B0503020204020204" pitchFamily="34" charset="-122"/>
                          <a:ea typeface="Microsoft YaHei UI" panose="020B0503020204020204" pitchFamily="34" charset="-122"/>
                        </a:rPr>
                        <a:t> </a:t>
                      </a:r>
                      <a:r>
                        <a:rPr lang="en-US" altLang="zh-CN" sz="1800" dirty="0">
                          <a:solidFill>
                            <a:schemeClr val="tx1"/>
                          </a:solidFill>
                          <a:latin typeface="Microsoft YaHei UI" panose="020B0503020204020204" pitchFamily="34" charset="-122"/>
                          <a:ea typeface="Microsoft YaHei UI" panose="020B0503020204020204" pitchFamily="34" charset="-122"/>
                        </a:rPr>
                        <a:t>NPV</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30" marB="45730">
                    <a:noFill/>
                  </a:tcPr>
                </a:tc>
                <a:tc>
                  <a:txBody>
                    <a:bodyPr/>
                    <a:lstStyle/>
                    <a:p>
                      <a:pPr algn="ct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30" marB="45730">
                    <a:noFill/>
                  </a:tcPr>
                </a:tc>
                <a:tc>
                  <a:txBody>
                    <a:bodyPr/>
                    <a:lstStyle/>
                    <a:p>
                      <a:pPr algn="ct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30" marB="45730">
                    <a:noFill/>
                  </a:tcPr>
                </a:tc>
                <a:tc>
                  <a:txBody>
                    <a:bodyPr/>
                    <a:lstStyle/>
                    <a:p>
                      <a:pPr algn="ctr">
                        <a:lnSpc>
                          <a:spcPct val="150000"/>
                        </a:lnSpc>
                      </a:pPr>
                      <a:r>
                        <a:rPr lang="en-US" altLang="zh-CN" sz="1800" dirty="0">
                          <a:solidFill>
                            <a:schemeClr val="tx1"/>
                          </a:solidFill>
                          <a:latin typeface="Microsoft YaHei UI" panose="020B0503020204020204" pitchFamily="34" charset="-122"/>
                          <a:ea typeface="Microsoft YaHei UI" panose="020B0503020204020204" pitchFamily="34" charset="-122"/>
                        </a:rPr>
                        <a:t>1,061</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30" marB="45730">
                    <a:noFill/>
                  </a:tcPr>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linds(horizont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linds(horizontal)">
                                      <p:cBhvr>
                                        <p:cTn id="1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76199" y="240145"/>
            <a:ext cx="11570855" cy="513774"/>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净现值的含义 </a:t>
            </a:r>
            <a:r>
              <a:rPr lang="en-US" altLang="zh-CN" sz="2800" kern="0" dirty="0">
                <a:solidFill>
                  <a:schemeClr val="tx1"/>
                </a:solidFill>
                <a:latin typeface="Microsoft YaHei UI" panose="020B0503020204020204" pitchFamily="34" charset="-122"/>
                <a:ea typeface="Microsoft YaHei UI" panose="020B0503020204020204" pitchFamily="34" charset="-122"/>
              </a:rPr>
              <a:t>The Implication of Net Present Value </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sp>
        <p:nvSpPr>
          <p:cNvPr id="3" name="TextBox 1"/>
          <p:cNvSpPr txBox="1">
            <a:spLocks noChangeArrowheads="1"/>
          </p:cNvSpPr>
          <p:nvPr/>
        </p:nvSpPr>
        <p:spPr bwMode="auto">
          <a:xfrm>
            <a:off x="288174" y="1015683"/>
            <a:ext cx="8414328" cy="41929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eaLnBrk="1" hangingPunct="1">
              <a:lnSpc>
                <a:spcPct val="150000"/>
              </a:lnSpc>
              <a:spcBef>
                <a:spcPct val="0"/>
              </a:spcBef>
            </a:pPr>
            <a:r>
              <a:rPr lang="zh-CN" altLang="en-US" sz="2000" dirty="0">
                <a:solidFill>
                  <a:srgbClr val="FFFF00"/>
                </a:solidFill>
                <a:latin typeface="微软雅黑" panose="020B0503020204020204" charset="-122"/>
                <a:ea typeface="微软雅黑" panose="020B0503020204020204" charset="-122"/>
              </a:rPr>
              <a:t>净现值等于未来净折现现金流之和减去初始投资。</a:t>
            </a:r>
            <a:endParaRPr lang="en-US" altLang="zh-CN" sz="2000" dirty="0">
              <a:solidFill>
                <a:srgbClr val="FFFF00"/>
              </a:solidFill>
              <a:latin typeface="微软雅黑" panose="020B0503020204020204" charset="-122"/>
              <a:ea typeface="微软雅黑" panose="020B0503020204020204" charset="-122"/>
            </a:endParaRPr>
          </a:p>
          <a:p>
            <a:pPr eaLnBrk="1" hangingPunct="1">
              <a:lnSpc>
                <a:spcPct val="150000"/>
              </a:lnSpc>
              <a:spcBef>
                <a:spcPct val="0"/>
              </a:spcBef>
            </a:pPr>
            <a:r>
              <a:rPr lang="en-US" altLang="zh-CN" sz="2000" dirty="0">
                <a:latin typeface="微软雅黑" panose="020B0503020204020204" charset="-122"/>
                <a:ea typeface="微软雅黑" panose="020B0503020204020204" charset="-122"/>
              </a:rPr>
              <a:t>Net Present Value equal the sum of future discounted cash flow less initial investment</a:t>
            </a:r>
          </a:p>
          <a:p>
            <a:pPr eaLnBrk="1" hangingPunct="1">
              <a:lnSpc>
                <a:spcPct val="150000"/>
              </a:lnSpc>
              <a:spcBef>
                <a:spcPct val="0"/>
              </a:spcBef>
            </a:pPr>
            <a:r>
              <a:rPr lang="zh-CN" altLang="en-US" sz="2000" dirty="0">
                <a:solidFill>
                  <a:srgbClr val="FFFF00"/>
                </a:solidFill>
                <a:latin typeface="微软雅黑" panose="020B0503020204020204" charset="-122"/>
                <a:ea typeface="微软雅黑" panose="020B0503020204020204" charset="-122"/>
              </a:rPr>
              <a:t>净现值大（小）于零意味着投资项目的回报率大（小）于期望回报率或资本成本。</a:t>
            </a:r>
            <a:endParaRPr lang="en-US" altLang="zh-CN" sz="2000" dirty="0">
              <a:solidFill>
                <a:srgbClr val="FFFF00"/>
              </a:solidFill>
              <a:latin typeface="微软雅黑" panose="020B0503020204020204" charset="-122"/>
              <a:ea typeface="微软雅黑" panose="020B0503020204020204" charset="-122"/>
            </a:endParaRPr>
          </a:p>
          <a:p>
            <a:pPr eaLnBrk="1" hangingPunct="1">
              <a:lnSpc>
                <a:spcPct val="150000"/>
              </a:lnSpc>
              <a:spcBef>
                <a:spcPct val="0"/>
              </a:spcBef>
            </a:pPr>
            <a:r>
              <a:rPr lang="en-US" altLang="zh-CN" sz="2000" dirty="0">
                <a:latin typeface="微软雅黑" panose="020B0503020204020204" charset="-122"/>
                <a:ea typeface="微软雅黑" panose="020B0503020204020204" charset="-122"/>
              </a:rPr>
              <a:t>The positive (negative) NPV implies that the return of investment is bigger (smaller) that expected return of investment.</a:t>
            </a:r>
          </a:p>
          <a:p>
            <a:pPr eaLnBrk="1" hangingPunct="1">
              <a:lnSpc>
                <a:spcPct val="150000"/>
              </a:lnSpc>
              <a:spcBef>
                <a:spcPct val="0"/>
              </a:spcBef>
            </a:pPr>
            <a:r>
              <a:rPr lang="zh-CN" altLang="en-US" sz="2000" dirty="0">
                <a:solidFill>
                  <a:srgbClr val="FFFF00"/>
                </a:solidFill>
                <a:latin typeface="微软雅黑" panose="020B0503020204020204" charset="-122"/>
                <a:ea typeface="微软雅黑" panose="020B0503020204020204" charset="-122"/>
              </a:rPr>
              <a:t>只有当一个项目的净现值大于零才可以投资。</a:t>
            </a:r>
            <a:endParaRPr lang="en-US" altLang="zh-CN" sz="2000" dirty="0">
              <a:solidFill>
                <a:srgbClr val="FFFF00"/>
              </a:solidFill>
              <a:latin typeface="微软雅黑" panose="020B0503020204020204" charset="-122"/>
              <a:ea typeface="微软雅黑" panose="020B0503020204020204" charset="-122"/>
            </a:endParaRPr>
          </a:p>
          <a:p>
            <a:pPr eaLnBrk="1" hangingPunct="1">
              <a:lnSpc>
                <a:spcPct val="150000"/>
              </a:lnSpc>
              <a:spcBef>
                <a:spcPct val="0"/>
              </a:spcBef>
            </a:pPr>
            <a:r>
              <a:rPr lang="en-US" altLang="zh-CN" sz="2000" dirty="0">
                <a:latin typeface="微软雅黑" panose="020B0503020204020204" charset="-122"/>
                <a:ea typeface="微软雅黑" panose="020B0503020204020204" charset="-122"/>
              </a:rPr>
              <a:t>A project is worth investing only when the NPV is positive</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76200" y="305377"/>
            <a:ext cx="7696200" cy="476250"/>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内部回报率 </a:t>
            </a:r>
            <a:r>
              <a:rPr lang="en-US" altLang="zh-CN" sz="2800" kern="0" dirty="0">
                <a:solidFill>
                  <a:schemeClr val="tx1"/>
                </a:solidFill>
                <a:latin typeface="Microsoft YaHei UI" panose="020B0503020204020204" pitchFamily="34" charset="-122"/>
                <a:ea typeface="Microsoft YaHei UI" panose="020B0503020204020204" pitchFamily="34" charset="-122"/>
              </a:rPr>
              <a:t>Internal Rate of Return</a:t>
            </a:r>
            <a:r>
              <a:rPr lang="zh-CN" altLang="en-US" sz="2800" kern="0" dirty="0">
                <a:solidFill>
                  <a:schemeClr val="tx1"/>
                </a:solidFill>
                <a:latin typeface="Microsoft YaHei UI" panose="020B0503020204020204" pitchFamily="34" charset="-122"/>
                <a:ea typeface="Microsoft YaHei UI" panose="020B0503020204020204" pitchFamily="34" charset="-122"/>
              </a:rPr>
              <a:t> </a:t>
            </a:r>
          </a:p>
        </p:txBody>
      </p:sp>
      <p:sp>
        <p:nvSpPr>
          <p:cNvPr id="6" name="TextBox 5"/>
          <p:cNvSpPr txBox="1">
            <a:spLocks noChangeArrowheads="1"/>
          </p:cNvSpPr>
          <p:nvPr/>
        </p:nvSpPr>
        <p:spPr bwMode="auto">
          <a:xfrm>
            <a:off x="253076" y="1445260"/>
            <a:ext cx="8275782" cy="28079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eaLnBrk="1" hangingPunct="1">
              <a:lnSpc>
                <a:spcPct val="150000"/>
              </a:lnSpc>
              <a:spcBef>
                <a:spcPct val="0"/>
              </a:spcBef>
            </a:pPr>
            <a:r>
              <a:rPr lang="zh-CN" altLang="en-US" sz="2000" dirty="0">
                <a:solidFill>
                  <a:srgbClr val="FFFF00"/>
                </a:solidFill>
                <a:latin typeface="微软雅黑" panose="020B0503020204020204" charset="-122"/>
                <a:ea typeface="微软雅黑" panose="020B0503020204020204" charset="-122"/>
              </a:rPr>
              <a:t>内部回报率是净现值为零时的折现率。</a:t>
            </a:r>
            <a:endParaRPr lang="en-US" altLang="zh-CN" sz="2000" dirty="0">
              <a:solidFill>
                <a:srgbClr val="FFFF00"/>
              </a:solidFill>
              <a:latin typeface="微软雅黑" panose="020B0503020204020204" charset="-122"/>
              <a:ea typeface="微软雅黑" panose="020B0503020204020204" charset="-122"/>
            </a:endParaRPr>
          </a:p>
          <a:p>
            <a:pPr eaLnBrk="1" hangingPunct="1">
              <a:lnSpc>
                <a:spcPct val="150000"/>
              </a:lnSpc>
              <a:spcBef>
                <a:spcPct val="0"/>
              </a:spcBef>
            </a:pPr>
            <a:r>
              <a:rPr lang="en-US" altLang="zh-CN" sz="2000" dirty="0">
                <a:latin typeface="微软雅黑" panose="020B0503020204020204" charset="-122"/>
                <a:ea typeface="微软雅黑" panose="020B0503020204020204" charset="-122"/>
              </a:rPr>
              <a:t>Internal Rate of Return is the discounted rate by which the NPV is calculated to zero. </a:t>
            </a:r>
          </a:p>
          <a:p>
            <a:pPr eaLnBrk="1" hangingPunct="1">
              <a:lnSpc>
                <a:spcPct val="150000"/>
              </a:lnSpc>
              <a:spcBef>
                <a:spcPct val="0"/>
              </a:spcBef>
            </a:pPr>
            <a:r>
              <a:rPr lang="zh-CN" altLang="en-US" sz="2000" dirty="0">
                <a:solidFill>
                  <a:srgbClr val="FFFF00"/>
                </a:solidFill>
                <a:latin typeface="微软雅黑" panose="020B0503020204020204" charset="-122"/>
                <a:ea typeface="微软雅黑" panose="020B0503020204020204" charset="-122"/>
              </a:rPr>
              <a:t>当期望回报率小（大）于内部回报率时，净现值一定大（小）于零。</a:t>
            </a:r>
            <a:endParaRPr lang="en-US" altLang="zh-CN" sz="2000" dirty="0">
              <a:solidFill>
                <a:srgbClr val="FFFF00"/>
              </a:solidFill>
              <a:latin typeface="微软雅黑" panose="020B0503020204020204" charset="-122"/>
              <a:ea typeface="微软雅黑" panose="020B0503020204020204" charset="-122"/>
            </a:endParaRPr>
          </a:p>
          <a:p>
            <a:pPr eaLnBrk="1" hangingPunct="1">
              <a:lnSpc>
                <a:spcPct val="150000"/>
              </a:lnSpc>
              <a:spcBef>
                <a:spcPct val="0"/>
              </a:spcBef>
            </a:pPr>
            <a:r>
              <a:rPr lang="en-US" altLang="zh-CN" sz="2000" dirty="0">
                <a:latin typeface="微软雅黑" panose="020B0503020204020204" charset="-122"/>
                <a:ea typeface="微软雅黑" panose="020B0503020204020204" charset="-122"/>
              </a:rPr>
              <a:t>When expected rate of return is bigger (smaller) than IRR, the NPV must be positive (negative).</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76200" y="138545"/>
            <a:ext cx="9982200" cy="683491"/>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获利指数的计算 </a:t>
            </a:r>
            <a:r>
              <a:rPr lang="en-US" altLang="zh-CN" sz="2800" kern="0" dirty="0">
                <a:solidFill>
                  <a:schemeClr val="tx1"/>
                </a:solidFill>
                <a:latin typeface="Microsoft YaHei UI" panose="020B0503020204020204" pitchFamily="34" charset="-122"/>
                <a:ea typeface="Microsoft YaHei UI" panose="020B0503020204020204" pitchFamily="34" charset="-122"/>
              </a:rPr>
              <a:t>calculating Index of Profitability</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sp>
        <p:nvSpPr>
          <p:cNvPr id="3" name="TextBox 1"/>
          <p:cNvSpPr txBox="1">
            <a:spLocks noChangeArrowheads="1"/>
          </p:cNvSpPr>
          <p:nvPr/>
        </p:nvSpPr>
        <p:spPr bwMode="auto">
          <a:xfrm>
            <a:off x="338050" y="1765300"/>
            <a:ext cx="8294255" cy="1884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eaLnBrk="1" hangingPunct="1">
              <a:lnSpc>
                <a:spcPct val="150000"/>
              </a:lnSpc>
              <a:spcBef>
                <a:spcPct val="0"/>
              </a:spcBef>
              <a:buFontTx/>
              <a:buNone/>
            </a:pPr>
            <a:r>
              <a:rPr lang="zh-CN" altLang="en-US" sz="2000" dirty="0">
                <a:solidFill>
                  <a:srgbClr val="FFFF00"/>
                </a:solidFill>
                <a:latin typeface="微软雅黑" panose="020B0503020204020204" charset="-122"/>
                <a:ea typeface="微软雅黑" panose="020B0503020204020204" charset="-122"/>
              </a:rPr>
              <a:t>获利指数 </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折现净现金流之和</a:t>
            </a:r>
            <a:r>
              <a:rPr lang="en-US" altLang="zh-CN" sz="2000" dirty="0">
                <a:solidFill>
                  <a:srgbClr val="FFFF00"/>
                </a:solidFill>
                <a:latin typeface="微软雅黑" panose="020B0503020204020204" charset="-122"/>
                <a:ea typeface="微软雅黑" panose="020B0503020204020204" charset="-122"/>
              </a:rPr>
              <a:t>/</a:t>
            </a:r>
            <a:r>
              <a:rPr lang="zh-CN" altLang="en-US" sz="2000" dirty="0">
                <a:solidFill>
                  <a:srgbClr val="FFFF00"/>
                </a:solidFill>
                <a:latin typeface="微软雅黑" panose="020B0503020204020204" charset="-122"/>
                <a:ea typeface="微软雅黑" panose="020B0503020204020204" charset="-122"/>
              </a:rPr>
              <a:t>初始投资</a:t>
            </a:r>
            <a:endParaRPr lang="en-US" altLang="zh-CN" sz="2000" dirty="0">
              <a:solidFill>
                <a:srgbClr val="FFFF00"/>
              </a:solidFill>
              <a:latin typeface="微软雅黑" panose="020B0503020204020204" charset="-122"/>
              <a:ea typeface="微软雅黑" panose="020B0503020204020204" charset="-122"/>
            </a:endParaRPr>
          </a:p>
          <a:p>
            <a:pPr eaLnBrk="1" hangingPunct="1">
              <a:lnSpc>
                <a:spcPct val="150000"/>
              </a:lnSpc>
              <a:spcBef>
                <a:spcPct val="0"/>
              </a:spcBef>
              <a:buFontTx/>
              <a:buNone/>
            </a:pPr>
            <a:r>
              <a:rPr lang="en-US" altLang="zh-CN" sz="2000" dirty="0">
                <a:latin typeface="微软雅黑" panose="020B0503020204020204" charset="-122"/>
                <a:ea typeface="微软雅黑" panose="020B0503020204020204" charset="-122"/>
              </a:rPr>
              <a:t>Index of Profitability = sum of future discounted cash flow/initial investment </a:t>
            </a:r>
          </a:p>
          <a:p>
            <a:pPr eaLnBrk="1" hangingPunct="1">
              <a:lnSpc>
                <a:spcPct val="150000"/>
              </a:lnSpc>
              <a:spcBef>
                <a:spcPct val="0"/>
              </a:spcBef>
              <a:buFontTx/>
              <a:buNone/>
            </a:pPr>
            <a:endParaRPr lang="zh-CN" altLang="en-US" sz="2000" dirty="0">
              <a:latin typeface="微软雅黑" panose="020B0503020204020204" charset="-122"/>
              <a:ea typeface="微软雅黑" panose="020B0503020204020204" charset="-122"/>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76200" y="175491"/>
            <a:ext cx="10988964" cy="628073"/>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投资项目的选择 </a:t>
            </a:r>
            <a:r>
              <a:rPr lang="en-US" altLang="zh-CN" sz="2800" kern="0" dirty="0">
                <a:solidFill>
                  <a:schemeClr val="tx1"/>
                </a:solidFill>
                <a:latin typeface="Microsoft YaHei UI" panose="020B0503020204020204" pitchFamily="34" charset="-122"/>
                <a:ea typeface="Microsoft YaHei UI" panose="020B0503020204020204" pitchFamily="34" charset="-122"/>
              </a:rPr>
              <a:t>The Choice of Investment Project</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sp>
        <p:nvSpPr>
          <p:cNvPr id="5" name="TextBox 5"/>
          <p:cNvSpPr txBox="1">
            <a:spLocks noChangeArrowheads="1"/>
          </p:cNvSpPr>
          <p:nvPr/>
        </p:nvSpPr>
        <p:spPr bwMode="auto">
          <a:xfrm>
            <a:off x="303876" y="1236667"/>
            <a:ext cx="8266545" cy="3731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eaLnBrk="1" hangingPunct="1">
              <a:lnSpc>
                <a:spcPct val="150000"/>
              </a:lnSpc>
              <a:spcBef>
                <a:spcPct val="0"/>
              </a:spcBef>
            </a:pPr>
            <a:r>
              <a:rPr lang="zh-CN" altLang="en-US" sz="2000" dirty="0">
                <a:solidFill>
                  <a:srgbClr val="FFFF00"/>
                </a:solidFill>
                <a:latin typeface="微软雅黑" panose="020B0503020204020204" charset="-122"/>
                <a:ea typeface="微软雅黑" panose="020B0503020204020204" charset="-122"/>
              </a:rPr>
              <a:t>只有</a:t>
            </a:r>
            <a:r>
              <a:rPr lang="en-US" altLang="zh-CN" sz="2000" dirty="0">
                <a:solidFill>
                  <a:srgbClr val="FFFF00"/>
                </a:solidFill>
                <a:latin typeface="微软雅黑" panose="020B0503020204020204" charset="-122"/>
                <a:ea typeface="微软雅黑" panose="020B0503020204020204" charset="-122"/>
              </a:rPr>
              <a:t>NPV</a:t>
            </a:r>
            <a:r>
              <a:rPr lang="zh-CN" altLang="en-US" sz="2000" dirty="0">
                <a:solidFill>
                  <a:srgbClr val="FFFF00"/>
                </a:solidFill>
                <a:latin typeface="微软雅黑" panose="020B0503020204020204" charset="-122"/>
                <a:ea typeface="微软雅黑" panose="020B0503020204020204" charset="-122"/>
              </a:rPr>
              <a:t>大于零的项目才是值得投资的。</a:t>
            </a:r>
            <a:endParaRPr lang="en-US" altLang="zh-CN" sz="2000" dirty="0">
              <a:solidFill>
                <a:srgbClr val="FFFF00"/>
              </a:solidFill>
              <a:latin typeface="微软雅黑" panose="020B0503020204020204" charset="-122"/>
              <a:ea typeface="微软雅黑" panose="020B0503020204020204" charset="-122"/>
            </a:endParaRPr>
          </a:p>
          <a:p>
            <a:pPr>
              <a:lnSpc>
                <a:spcPct val="150000"/>
              </a:lnSpc>
              <a:spcBef>
                <a:spcPct val="0"/>
              </a:spcBef>
            </a:pPr>
            <a:r>
              <a:rPr lang="en-US" altLang="zh-CN" sz="2000" dirty="0">
                <a:latin typeface="微软雅黑" panose="020B0503020204020204" charset="-122"/>
                <a:ea typeface="微软雅黑" panose="020B0503020204020204" charset="-122"/>
              </a:rPr>
              <a:t>A project is worth investing only when the NPV is positive</a:t>
            </a:r>
            <a:endParaRPr lang="en-US" altLang="zh-CN" sz="2000" dirty="0">
              <a:solidFill>
                <a:srgbClr val="FFFF00"/>
              </a:solidFill>
              <a:latin typeface="微软雅黑" panose="020B0503020204020204" charset="-122"/>
              <a:ea typeface="微软雅黑" panose="020B0503020204020204" charset="-122"/>
            </a:endParaRPr>
          </a:p>
          <a:p>
            <a:pPr eaLnBrk="1" hangingPunct="1">
              <a:lnSpc>
                <a:spcPct val="150000"/>
              </a:lnSpc>
              <a:spcBef>
                <a:spcPct val="0"/>
              </a:spcBef>
            </a:pPr>
            <a:r>
              <a:rPr lang="zh-CN" altLang="en-US" sz="2000" dirty="0">
                <a:solidFill>
                  <a:srgbClr val="FFFF00"/>
                </a:solidFill>
                <a:latin typeface="微软雅黑" panose="020B0503020204020204" charset="-122"/>
                <a:ea typeface="微软雅黑" panose="020B0503020204020204" charset="-122"/>
              </a:rPr>
              <a:t>如果企业有资本限额问题，则优先选择获利指数最高的投资项目。</a:t>
            </a:r>
            <a:endParaRPr lang="en-US" altLang="zh-CN" sz="2000" dirty="0">
              <a:solidFill>
                <a:srgbClr val="FFFF00"/>
              </a:solidFill>
              <a:latin typeface="微软雅黑" panose="020B0503020204020204" charset="-122"/>
              <a:ea typeface="微软雅黑" panose="020B0503020204020204" charset="-122"/>
            </a:endParaRPr>
          </a:p>
          <a:p>
            <a:pPr eaLnBrk="1" hangingPunct="1">
              <a:lnSpc>
                <a:spcPct val="150000"/>
              </a:lnSpc>
              <a:spcBef>
                <a:spcPct val="0"/>
              </a:spcBef>
            </a:pPr>
            <a:r>
              <a:rPr lang="en-US" altLang="zh-CN" sz="2000" dirty="0">
                <a:latin typeface="微软雅黑" panose="020B0503020204020204" charset="-122"/>
                <a:ea typeface="微软雅黑" panose="020B0503020204020204" charset="-122"/>
              </a:rPr>
              <a:t>In the situation of capital rationing, the project with the highest Index of Profitability is chosen in first priority. </a:t>
            </a:r>
          </a:p>
          <a:p>
            <a:pPr eaLnBrk="1" hangingPunct="1">
              <a:lnSpc>
                <a:spcPct val="150000"/>
              </a:lnSpc>
              <a:spcBef>
                <a:spcPct val="0"/>
              </a:spcBef>
            </a:pPr>
            <a:r>
              <a:rPr lang="zh-CN" altLang="en-US" sz="2000" dirty="0">
                <a:solidFill>
                  <a:srgbClr val="FFFF00"/>
                </a:solidFill>
                <a:latin typeface="微软雅黑" panose="020B0503020204020204" charset="-122"/>
                <a:ea typeface="微软雅黑" panose="020B0503020204020204" charset="-122"/>
              </a:rPr>
              <a:t>如果是投资项目互斥问题，则优先选择净现值最大的投资项目。</a:t>
            </a:r>
            <a:endParaRPr lang="en-US" altLang="zh-CN" sz="2000" dirty="0">
              <a:solidFill>
                <a:srgbClr val="FFFF00"/>
              </a:solidFill>
              <a:latin typeface="微软雅黑" panose="020B0503020204020204" charset="-122"/>
              <a:ea typeface="微软雅黑" panose="020B0503020204020204" charset="-122"/>
            </a:endParaRPr>
          </a:p>
          <a:p>
            <a:pPr eaLnBrk="1" hangingPunct="1">
              <a:lnSpc>
                <a:spcPct val="150000"/>
              </a:lnSpc>
              <a:spcBef>
                <a:spcPct val="0"/>
              </a:spcBef>
            </a:pPr>
            <a:r>
              <a:rPr lang="en-US" altLang="zh-CN" sz="2000" dirty="0">
                <a:latin typeface="微软雅黑" panose="020B0503020204020204" charset="-122"/>
                <a:ea typeface="微软雅黑" panose="020B0503020204020204" charset="-122"/>
              </a:rPr>
              <a:t>If the two investment projects are mutually excusive, the project with the higher NPV is chosen  </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76199" y="193964"/>
            <a:ext cx="11182927" cy="587663"/>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回收期的优点和缺点 </a:t>
            </a:r>
            <a:r>
              <a:rPr lang="en-US" altLang="zh-CN" sz="2800" kern="0" dirty="0">
                <a:solidFill>
                  <a:schemeClr val="tx1"/>
                </a:solidFill>
                <a:latin typeface="Microsoft YaHei UI" panose="020B0503020204020204" pitchFamily="34" charset="-122"/>
                <a:ea typeface="Microsoft YaHei UI" panose="020B0503020204020204" pitchFamily="34" charset="-122"/>
              </a:rPr>
              <a:t>The Features of Payback Method </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graphicFrame>
        <p:nvGraphicFramePr>
          <p:cNvPr id="7" name="Table 1"/>
          <p:cNvGraphicFramePr>
            <a:graphicFrameLocks noGrp="1"/>
          </p:cNvGraphicFramePr>
          <p:nvPr>
            <p:custDataLst>
              <p:tags r:id="rId1"/>
            </p:custDataLst>
          </p:nvPr>
        </p:nvGraphicFramePr>
        <p:xfrm>
          <a:off x="329737" y="992908"/>
          <a:ext cx="8312727" cy="5178774"/>
        </p:xfrm>
        <a:graphic>
          <a:graphicData uri="http://schemas.openxmlformats.org/drawingml/2006/table">
            <a:tbl>
              <a:tblPr firstRow="1" bandRow="1">
                <a:tableStyleId>{5C22544A-7EE6-4342-B048-85BDC9FD1C3A}</a:tableStyleId>
              </a:tblPr>
              <a:tblGrid>
                <a:gridCol w="3911871">
                  <a:extLst>
                    <a:ext uri="{9D8B030D-6E8A-4147-A177-3AD203B41FA5}">
                      <a16:colId xmlns:a16="http://schemas.microsoft.com/office/drawing/2014/main" val="20000"/>
                    </a:ext>
                  </a:extLst>
                </a:gridCol>
                <a:gridCol w="4400856">
                  <a:extLst>
                    <a:ext uri="{9D8B030D-6E8A-4147-A177-3AD203B41FA5}">
                      <a16:colId xmlns:a16="http://schemas.microsoft.com/office/drawing/2014/main" val="20001"/>
                    </a:ext>
                  </a:extLst>
                </a:gridCol>
              </a:tblGrid>
              <a:tr h="315859">
                <a:tc>
                  <a:txBody>
                    <a:bodyPr/>
                    <a:lstStyle/>
                    <a:p>
                      <a:pPr algn="ctr"/>
                      <a:r>
                        <a:rPr lang="zh-CN" altLang="en-US" sz="2400" b="0" dirty="0">
                          <a:solidFill>
                            <a:srgbClr val="FFFF00"/>
                          </a:solidFill>
                          <a:latin typeface="微软雅黑" panose="020B0503020204020204" charset="-122"/>
                          <a:ea typeface="微软雅黑" panose="020B0503020204020204" charset="-122"/>
                        </a:rPr>
                        <a:t>优点 </a:t>
                      </a:r>
                      <a:r>
                        <a:rPr lang="en-US" altLang="zh-CN" sz="2400" b="0" dirty="0">
                          <a:latin typeface="微软雅黑" panose="020B0503020204020204" charset="-122"/>
                          <a:ea typeface="微软雅黑" panose="020B0503020204020204" charset="-122"/>
                        </a:rPr>
                        <a:t>Advantages</a:t>
                      </a:r>
                      <a:endParaRPr lang="zh-CN" altLang="en-US" sz="2400" b="0" dirty="0">
                        <a:latin typeface="微软雅黑" panose="020B0503020204020204" charset="-122"/>
                        <a:ea typeface="微软雅黑" panose="020B0503020204020204" charset="-122"/>
                      </a:endParaRPr>
                    </a:p>
                  </a:txBody>
                  <a:tcPr marT="38076" marB="38076">
                    <a:solidFill>
                      <a:srgbClr val="002060"/>
                    </a:solidFill>
                  </a:tcPr>
                </a:tc>
                <a:tc>
                  <a:txBody>
                    <a:bodyPr/>
                    <a:lstStyle/>
                    <a:p>
                      <a:pPr algn="ctr"/>
                      <a:r>
                        <a:rPr lang="zh-CN" altLang="en-US" sz="2400" b="0" dirty="0">
                          <a:solidFill>
                            <a:srgbClr val="FFFF00"/>
                          </a:solidFill>
                          <a:latin typeface="微软雅黑" panose="020B0503020204020204" charset="-122"/>
                          <a:ea typeface="微软雅黑" panose="020B0503020204020204" charset="-122"/>
                        </a:rPr>
                        <a:t>缺点</a:t>
                      </a:r>
                      <a:r>
                        <a:rPr lang="zh-CN" altLang="en-US" sz="2400" b="0" dirty="0">
                          <a:latin typeface="微软雅黑" panose="020B0503020204020204" charset="-122"/>
                          <a:ea typeface="微软雅黑" panose="020B0503020204020204" charset="-122"/>
                        </a:rPr>
                        <a:t> </a:t>
                      </a:r>
                      <a:r>
                        <a:rPr lang="en-US" altLang="zh-CN" sz="2400" b="0" dirty="0">
                          <a:latin typeface="微软雅黑" panose="020B0503020204020204" charset="-122"/>
                          <a:ea typeface="微软雅黑" panose="020B0503020204020204" charset="-122"/>
                        </a:rPr>
                        <a:t>Drawbacks</a:t>
                      </a:r>
                      <a:endParaRPr lang="zh-CN" altLang="en-US" sz="2400" b="0" dirty="0">
                        <a:latin typeface="微软雅黑" panose="020B0503020204020204" charset="-122"/>
                        <a:ea typeface="微软雅黑" panose="020B0503020204020204" charset="-122"/>
                      </a:endParaRPr>
                    </a:p>
                  </a:txBody>
                  <a:tcPr marT="38076" marB="38076">
                    <a:solidFill>
                      <a:srgbClr val="002060"/>
                    </a:solidFill>
                  </a:tcPr>
                </a:tc>
                <a:extLst>
                  <a:ext uri="{0D108BD9-81ED-4DB2-BD59-A6C34878D82A}">
                    <a16:rowId xmlns:a16="http://schemas.microsoft.com/office/drawing/2014/main" val="10000"/>
                  </a:ext>
                </a:extLst>
              </a:tr>
              <a:tr h="2713669">
                <a:tc>
                  <a:txBody>
                    <a:bodyPr/>
                    <a:lstStyle/>
                    <a:p>
                      <a:pPr marL="269875" indent="-269875" algn="l">
                        <a:lnSpc>
                          <a:spcPct val="150000"/>
                        </a:lnSpc>
                        <a:buFont typeface="Arial" panose="020B0604020202020204" pitchFamily="34" charset="0"/>
                        <a:buChar char="•"/>
                      </a:pPr>
                      <a:r>
                        <a:rPr lang="zh-CN" altLang="en-US" sz="2000" dirty="0">
                          <a:solidFill>
                            <a:srgbClr val="FFFF00"/>
                          </a:solidFill>
                          <a:latin typeface="微软雅黑" panose="020B0503020204020204" charset="-122"/>
                          <a:ea typeface="微软雅黑" panose="020B0503020204020204" charset="-122"/>
                        </a:rPr>
                        <a:t>方法简单</a:t>
                      </a:r>
                      <a:endParaRPr lang="en-US" altLang="zh-CN" sz="2000" dirty="0">
                        <a:solidFill>
                          <a:srgbClr val="FFFF00"/>
                        </a:solidFill>
                        <a:latin typeface="微软雅黑" panose="020B0503020204020204" charset="-122"/>
                        <a:ea typeface="微软雅黑" panose="020B0503020204020204" charset="-122"/>
                      </a:endParaRPr>
                    </a:p>
                    <a:p>
                      <a:pPr marL="269875" indent="-269875" algn="l">
                        <a:lnSpc>
                          <a:spcPct val="150000"/>
                        </a:lnSpc>
                        <a:buFont typeface="Arial" panose="020B0604020202020204" pitchFamily="34" charset="0"/>
                        <a:buChar char="•"/>
                      </a:pPr>
                      <a:r>
                        <a:rPr lang="en-US" altLang="zh-CN" sz="1800" dirty="0">
                          <a:solidFill>
                            <a:schemeClr val="tx1"/>
                          </a:solidFill>
                          <a:latin typeface="微软雅黑" panose="020B0503020204020204" charset="-122"/>
                          <a:ea typeface="微软雅黑" panose="020B0503020204020204" charset="-122"/>
                        </a:rPr>
                        <a:t>Simple Method </a:t>
                      </a:r>
                    </a:p>
                    <a:p>
                      <a:pPr marL="269875" indent="-269875" algn="l">
                        <a:lnSpc>
                          <a:spcPct val="150000"/>
                        </a:lnSpc>
                        <a:buFont typeface="Arial" panose="020B0604020202020204" pitchFamily="34" charset="0"/>
                        <a:buChar char="•"/>
                      </a:pPr>
                      <a:r>
                        <a:rPr lang="zh-CN" altLang="en-US" sz="2000" dirty="0">
                          <a:solidFill>
                            <a:srgbClr val="FFFF00"/>
                          </a:solidFill>
                          <a:latin typeface="微软雅黑" panose="020B0503020204020204" charset="-122"/>
                          <a:ea typeface="微软雅黑" panose="020B0503020204020204" charset="-122"/>
                        </a:rPr>
                        <a:t>结果容易理解</a:t>
                      </a:r>
                      <a:endParaRPr lang="en-US" altLang="zh-CN" sz="2000" dirty="0">
                        <a:solidFill>
                          <a:srgbClr val="FFFF00"/>
                        </a:solidFill>
                        <a:latin typeface="微软雅黑" panose="020B0503020204020204" charset="-122"/>
                        <a:ea typeface="微软雅黑" panose="020B0503020204020204" charset="-122"/>
                      </a:endParaRPr>
                    </a:p>
                    <a:p>
                      <a:pPr marL="269875" indent="-269875" algn="l" defTabSz="914400" rtl="0" eaLnBrk="1" latinLnBrk="0" hangingPunct="1">
                        <a:lnSpc>
                          <a:spcPct val="150000"/>
                        </a:lnSpc>
                        <a:buFont typeface="Arial" panose="020B0604020202020204" pitchFamily="34" charset="0"/>
                        <a:buChar char="•"/>
                      </a:pPr>
                      <a:r>
                        <a:rPr lang="en-US" altLang="zh-CN" sz="1800" kern="1200" dirty="0">
                          <a:solidFill>
                            <a:schemeClr val="tx1"/>
                          </a:solidFill>
                          <a:latin typeface="微软雅黑" panose="020B0503020204020204" charset="-122"/>
                          <a:ea typeface="微软雅黑" panose="020B0503020204020204" charset="-122"/>
                          <a:cs typeface="+mn-cs"/>
                        </a:rPr>
                        <a:t>The outcome is understood easily</a:t>
                      </a:r>
                    </a:p>
                    <a:p>
                      <a:pPr marL="269875" indent="-269875" algn="l">
                        <a:lnSpc>
                          <a:spcPct val="150000"/>
                        </a:lnSpc>
                        <a:buFont typeface="Arial" panose="020B0604020202020204" pitchFamily="34" charset="0"/>
                        <a:buChar char="•"/>
                      </a:pPr>
                      <a:r>
                        <a:rPr lang="zh-CN" altLang="en-US" sz="2000" dirty="0">
                          <a:solidFill>
                            <a:srgbClr val="FFFF00"/>
                          </a:solidFill>
                          <a:latin typeface="微软雅黑" panose="020B0503020204020204" charset="-122"/>
                          <a:ea typeface="微软雅黑" panose="020B0503020204020204" charset="-122"/>
                        </a:rPr>
                        <a:t>粗略地估计流动性和风险</a:t>
                      </a:r>
                      <a:endParaRPr lang="en-US" altLang="zh-CN" sz="2000" dirty="0">
                        <a:solidFill>
                          <a:srgbClr val="FFFF00"/>
                        </a:solidFill>
                        <a:latin typeface="微软雅黑" panose="020B0503020204020204" charset="-122"/>
                        <a:ea typeface="微软雅黑" panose="020B0503020204020204" charset="-122"/>
                      </a:endParaRPr>
                    </a:p>
                    <a:p>
                      <a:pPr marL="269875" indent="-269875" algn="l" defTabSz="914400" rtl="0" eaLnBrk="1" latinLnBrk="0" hangingPunct="1">
                        <a:lnSpc>
                          <a:spcPct val="150000"/>
                        </a:lnSpc>
                        <a:buFont typeface="Arial" panose="020B0604020202020204" pitchFamily="34" charset="0"/>
                        <a:buChar char="•"/>
                      </a:pPr>
                      <a:r>
                        <a:rPr lang="en-US" altLang="zh-CN" sz="1800" kern="1200" dirty="0">
                          <a:solidFill>
                            <a:schemeClr val="tx1"/>
                          </a:solidFill>
                          <a:latin typeface="微软雅黑" panose="020B0503020204020204" charset="-122"/>
                          <a:ea typeface="微软雅黑" panose="020B0503020204020204" charset="-122"/>
                          <a:cs typeface="+mn-cs"/>
                        </a:rPr>
                        <a:t>Roughly estimate the liquidity and risk</a:t>
                      </a:r>
                      <a:endParaRPr lang="zh-CN" altLang="en-US" sz="1800" kern="1200" dirty="0">
                        <a:solidFill>
                          <a:schemeClr val="tx1"/>
                        </a:solidFill>
                        <a:latin typeface="微软雅黑" panose="020B0503020204020204" charset="-122"/>
                        <a:ea typeface="微软雅黑" panose="020B0503020204020204" charset="-122"/>
                        <a:cs typeface="+mn-cs"/>
                      </a:endParaRPr>
                    </a:p>
                  </a:txBody>
                  <a:tcPr marT="38076" marB="38076">
                    <a:noFill/>
                  </a:tcPr>
                </a:tc>
                <a:tc>
                  <a:txBody>
                    <a:bodyPr/>
                    <a:lstStyle/>
                    <a:p>
                      <a:pPr marL="342900" indent="-342900" algn="l">
                        <a:lnSpc>
                          <a:spcPct val="150000"/>
                        </a:lnSpc>
                        <a:buFont typeface="Arial" panose="020B0604020202020204" pitchFamily="34" charset="0"/>
                        <a:buChar char="•"/>
                      </a:pPr>
                      <a:r>
                        <a:rPr lang="zh-CN" altLang="en-US" sz="2000" dirty="0">
                          <a:solidFill>
                            <a:srgbClr val="FFFF00"/>
                          </a:solidFill>
                          <a:latin typeface="微软雅黑" panose="020B0503020204020204" charset="-122"/>
                          <a:ea typeface="微软雅黑" panose="020B0503020204020204" charset="-122"/>
                        </a:rPr>
                        <a:t>没有考虑货币的时间价值</a:t>
                      </a:r>
                      <a:endParaRPr lang="en-US" altLang="zh-CN" sz="2000" dirty="0">
                        <a:solidFill>
                          <a:srgbClr val="FFFF00"/>
                        </a:solidFill>
                        <a:latin typeface="微软雅黑" panose="020B0503020204020204" charset="-122"/>
                        <a:ea typeface="微软雅黑" panose="020B0503020204020204" charset="-122"/>
                      </a:endParaRPr>
                    </a:p>
                    <a:p>
                      <a:pPr marL="342900" indent="-342900" algn="l">
                        <a:lnSpc>
                          <a:spcPct val="150000"/>
                        </a:lnSpc>
                        <a:buFont typeface="Arial" panose="020B0604020202020204" pitchFamily="34" charset="0"/>
                        <a:buChar char="•"/>
                      </a:pPr>
                      <a:r>
                        <a:rPr lang="en-US" altLang="zh-CN" sz="1800" kern="1200" dirty="0">
                          <a:solidFill>
                            <a:schemeClr val="tx1"/>
                          </a:solidFill>
                          <a:latin typeface="微软雅黑" panose="020B0503020204020204" charset="-122"/>
                          <a:ea typeface="微软雅黑" panose="020B0503020204020204" charset="-122"/>
                          <a:cs typeface="+mn-cs"/>
                        </a:rPr>
                        <a:t>Without considering the time value of money</a:t>
                      </a:r>
                    </a:p>
                    <a:p>
                      <a:pPr marL="342900" indent="-342900" algn="l">
                        <a:lnSpc>
                          <a:spcPct val="150000"/>
                        </a:lnSpc>
                        <a:buFont typeface="Arial" panose="020B0604020202020204" pitchFamily="34" charset="0"/>
                        <a:buChar char="•"/>
                      </a:pPr>
                      <a:r>
                        <a:rPr lang="zh-CN" altLang="en-US" sz="2000" dirty="0">
                          <a:solidFill>
                            <a:srgbClr val="FFFF00"/>
                          </a:solidFill>
                          <a:latin typeface="微软雅黑" panose="020B0503020204020204" charset="-122"/>
                          <a:ea typeface="微软雅黑" panose="020B0503020204020204" charset="-122"/>
                        </a:rPr>
                        <a:t>没有考虑回收期后的现金流</a:t>
                      </a:r>
                      <a:endParaRPr lang="en-US" altLang="zh-CN" sz="2000" dirty="0">
                        <a:solidFill>
                          <a:srgbClr val="FFFF00"/>
                        </a:solidFill>
                        <a:latin typeface="微软雅黑" panose="020B0503020204020204" charset="-122"/>
                        <a:ea typeface="微软雅黑" panose="020B0503020204020204" charset="-122"/>
                      </a:endParaRPr>
                    </a:p>
                    <a:p>
                      <a:pPr marL="342900" indent="-342900" algn="l" defTabSz="914400" rtl="0" eaLnBrk="1" latinLnBrk="0" hangingPunct="1">
                        <a:lnSpc>
                          <a:spcPct val="150000"/>
                        </a:lnSpc>
                        <a:buFont typeface="Arial" panose="020B0604020202020204" pitchFamily="34" charset="0"/>
                        <a:buChar char="•"/>
                      </a:pPr>
                      <a:r>
                        <a:rPr lang="en-US" altLang="zh-CN" sz="1800" kern="1200" dirty="0">
                          <a:solidFill>
                            <a:schemeClr val="tx1"/>
                          </a:solidFill>
                          <a:latin typeface="微软雅黑" panose="020B0503020204020204" charset="-122"/>
                          <a:ea typeface="微软雅黑" panose="020B0503020204020204" charset="-122"/>
                          <a:cs typeface="+mn-cs"/>
                        </a:rPr>
                        <a:t>Without considering the cash flow beyond the payback period</a:t>
                      </a:r>
                    </a:p>
                    <a:p>
                      <a:pPr marL="342900" indent="-342900" algn="l">
                        <a:lnSpc>
                          <a:spcPct val="150000"/>
                        </a:lnSpc>
                        <a:buFont typeface="Arial" panose="020B0604020202020204" pitchFamily="34" charset="0"/>
                        <a:buChar char="•"/>
                      </a:pPr>
                      <a:r>
                        <a:rPr lang="zh-CN" altLang="en-US" sz="2000" dirty="0">
                          <a:solidFill>
                            <a:srgbClr val="FFFF00"/>
                          </a:solidFill>
                          <a:latin typeface="微软雅黑" panose="020B0503020204020204" charset="-122"/>
                          <a:ea typeface="微软雅黑" panose="020B0503020204020204" charset="-122"/>
                        </a:rPr>
                        <a:t>没有衡量盈利性</a:t>
                      </a:r>
                      <a:endParaRPr lang="en-US" altLang="zh-CN" sz="2000" dirty="0">
                        <a:solidFill>
                          <a:srgbClr val="FFFF00"/>
                        </a:solidFill>
                        <a:latin typeface="微软雅黑" panose="020B0503020204020204" charset="-122"/>
                        <a:ea typeface="微软雅黑" panose="020B0503020204020204" charset="-122"/>
                      </a:endParaRPr>
                    </a:p>
                    <a:p>
                      <a:pPr marL="342900" indent="-342900" algn="l">
                        <a:lnSpc>
                          <a:spcPct val="150000"/>
                        </a:lnSpc>
                        <a:buFont typeface="Arial" panose="020B0604020202020204" pitchFamily="34" charset="0"/>
                        <a:buChar char="•"/>
                      </a:pPr>
                      <a:r>
                        <a:rPr lang="en-US" altLang="zh-CN" sz="1800" kern="1200" dirty="0">
                          <a:solidFill>
                            <a:schemeClr val="tx1"/>
                          </a:solidFill>
                          <a:latin typeface="微软雅黑" panose="020B0503020204020204" charset="-122"/>
                          <a:ea typeface="微软雅黑" panose="020B0503020204020204" charset="-122"/>
                          <a:cs typeface="+mn-cs"/>
                        </a:rPr>
                        <a:t>Without measuring profitability</a:t>
                      </a:r>
                    </a:p>
                    <a:p>
                      <a:pPr marL="342900" indent="-342900" algn="l">
                        <a:lnSpc>
                          <a:spcPct val="150000"/>
                        </a:lnSpc>
                        <a:buFont typeface="Arial" panose="020B0604020202020204" pitchFamily="34" charset="0"/>
                        <a:buChar char="•"/>
                      </a:pPr>
                      <a:r>
                        <a:rPr lang="zh-CN" altLang="en-US" sz="2000" dirty="0">
                          <a:solidFill>
                            <a:srgbClr val="FFFF00"/>
                          </a:solidFill>
                          <a:latin typeface="微软雅黑" panose="020B0503020204020204" charset="-122"/>
                          <a:ea typeface="微软雅黑" panose="020B0503020204020204" charset="-122"/>
                        </a:rPr>
                        <a:t>让人误认为回收期越短越好</a:t>
                      </a:r>
                      <a:endParaRPr lang="en-US" altLang="zh-CN" sz="2000" dirty="0">
                        <a:solidFill>
                          <a:srgbClr val="FFFF00"/>
                        </a:solidFill>
                        <a:latin typeface="微软雅黑" panose="020B0503020204020204" charset="-122"/>
                        <a:ea typeface="微软雅黑" panose="020B0503020204020204" charset="-122"/>
                      </a:endParaRPr>
                    </a:p>
                    <a:p>
                      <a:pPr marL="342900" indent="-342900" algn="l">
                        <a:lnSpc>
                          <a:spcPct val="150000"/>
                        </a:lnSpc>
                        <a:buFont typeface="Arial" panose="020B0604020202020204" pitchFamily="34" charset="0"/>
                        <a:buChar char="•"/>
                      </a:pPr>
                      <a:r>
                        <a:rPr lang="en-US" altLang="zh-CN" sz="1800" kern="1200" dirty="0">
                          <a:solidFill>
                            <a:schemeClr val="tx1"/>
                          </a:solidFill>
                          <a:latin typeface="微软雅黑" panose="020B0503020204020204" charset="-122"/>
                          <a:ea typeface="微软雅黑" panose="020B0503020204020204" charset="-122"/>
                          <a:cs typeface="+mn-cs"/>
                        </a:rPr>
                        <a:t>Mistakenly think that the shorter the payback period, the better.</a:t>
                      </a:r>
                      <a:endParaRPr lang="zh-CN" altLang="en-US" sz="1800" kern="1200" dirty="0">
                        <a:solidFill>
                          <a:schemeClr val="tx1"/>
                        </a:solidFill>
                        <a:latin typeface="微软雅黑" panose="020B0503020204020204" charset="-122"/>
                        <a:ea typeface="微软雅黑" panose="020B0503020204020204" charset="-122"/>
                        <a:cs typeface="+mn-cs"/>
                      </a:endParaRPr>
                    </a:p>
                  </a:txBody>
                  <a:tcPr marT="38076" marB="38076">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格 10"/>
          <p:cNvGraphicFramePr>
            <a:graphicFrameLocks noGrp="1"/>
          </p:cNvGraphicFramePr>
          <p:nvPr>
            <p:custDataLst>
              <p:tags r:id="rId1"/>
            </p:custDataLst>
          </p:nvPr>
        </p:nvGraphicFramePr>
        <p:xfrm>
          <a:off x="307679" y="1209564"/>
          <a:ext cx="8250811" cy="3447136"/>
        </p:xfrm>
        <a:graphic>
          <a:graphicData uri="http://schemas.openxmlformats.org/drawingml/2006/table">
            <a:tbl>
              <a:tblPr firstRow="1" bandRow="1">
                <a:tableStyleId>{5C22544A-7EE6-4342-B048-85BDC9FD1C3A}</a:tableStyleId>
              </a:tblPr>
              <a:tblGrid>
                <a:gridCol w="2357373">
                  <a:extLst>
                    <a:ext uri="{9D8B030D-6E8A-4147-A177-3AD203B41FA5}">
                      <a16:colId xmlns:a16="http://schemas.microsoft.com/office/drawing/2014/main" val="20000"/>
                    </a:ext>
                  </a:extLst>
                </a:gridCol>
                <a:gridCol w="1454366">
                  <a:extLst>
                    <a:ext uri="{9D8B030D-6E8A-4147-A177-3AD203B41FA5}">
                      <a16:colId xmlns:a16="http://schemas.microsoft.com/office/drawing/2014/main" val="20001"/>
                    </a:ext>
                  </a:extLst>
                </a:gridCol>
                <a:gridCol w="2050473">
                  <a:extLst>
                    <a:ext uri="{9D8B030D-6E8A-4147-A177-3AD203B41FA5}">
                      <a16:colId xmlns:a16="http://schemas.microsoft.com/office/drawing/2014/main" val="20002"/>
                    </a:ext>
                  </a:extLst>
                </a:gridCol>
                <a:gridCol w="2388599">
                  <a:extLst>
                    <a:ext uri="{9D8B030D-6E8A-4147-A177-3AD203B41FA5}">
                      <a16:colId xmlns:a16="http://schemas.microsoft.com/office/drawing/2014/main" val="20003"/>
                    </a:ext>
                  </a:extLst>
                </a:gridCol>
              </a:tblGrid>
              <a:tr h="626750">
                <a:tc>
                  <a:txBody>
                    <a:bodyPr/>
                    <a:lstStyle/>
                    <a:p>
                      <a:pPr algn="ctr"/>
                      <a:endParaRPr lang="zh-CN" altLang="en-US" sz="1600" b="0" dirty="0">
                        <a:solidFill>
                          <a:schemeClr val="tx1"/>
                        </a:solidFill>
                        <a:latin typeface="+mj-ea"/>
                        <a:ea typeface="+mj-ea"/>
                      </a:endParaRPr>
                    </a:p>
                  </a:txBody>
                  <a:tcPr marT="45725" marB="45725"/>
                </a:tc>
                <a:tc>
                  <a:txBody>
                    <a:bodyPr/>
                    <a:lstStyle/>
                    <a:p>
                      <a:pPr marL="0" algn="ctr" defTabSz="914400" rtl="0" eaLnBrk="1" latinLnBrk="0" hangingPunct="1"/>
                      <a:r>
                        <a:rPr lang="zh-CN" altLang="en-US" sz="1800" b="0" kern="1200" dirty="0">
                          <a:solidFill>
                            <a:srgbClr val="FFFF00"/>
                          </a:solidFill>
                          <a:latin typeface="Microsoft YaHei UI" panose="020B0503020204020204" pitchFamily="34" charset="-122"/>
                          <a:ea typeface="Microsoft YaHei UI" panose="020B0503020204020204" pitchFamily="34" charset="-122"/>
                          <a:cs typeface="+mn-cs"/>
                        </a:rPr>
                        <a:t>现金流</a:t>
                      </a:r>
                      <a:endParaRPr lang="en-US" altLang="zh-CN" sz="1800" b="0" kern="1200" dirty="0">
                        <a:solidFill>
                          <a:srgbClr val="FFFF00"/>
                        </a:solidFill>
                        <a:latin typeface="Microsoft YaHei UI" panose="020B0503020204020204" pitchFamily="34" charset="-122"/>
                        <a:ea typeface="Microsoft YaHei UI" panose="020B0503020204020204" pitchFamily="34" charset="-122"/>
                        <a:cs typeface="+mn-cs"/>
                      </a:endParaRPr>
                    </a:p>
                    <a:p>
                      <a:pPr algn="ctr"/>
                      <a:r>
                        <a:rPr lang="en-US" altLang="zh-CN" sz="1600" b="0" kern="1200" dirty="0">
                          <a:solidFill>
                            <a:schemeClr val="tx1"/>
                          </a:solidFill>
                          <a:latin typeface="Microsoft YaHei UI" panose="020B0503020204020204" pitchFamily="34" charset="-122"/>
                          <a:ea typeface="Microsoft YaHei UI" panose="020B0503020204020204" pitchFamily="34" charset="-122"/>
                          <a:cs typeface="+mn-cs"/>
                        </a:rPr>
                        <a:t>Cash Flow</a:t>
                      </a:r>
                      <a:endParaRPr lang="zh-CN" altLang="en-US" sz="1600" b="0" kern="1200" dirty="0">
                        <a:solidFill>
                          <a:schemeClr val="tx1"/>
                        </a:solidFill>
                        <a:latin typeface="Microsoft YaHei UI" panose="020B0503020204020204" pitchFamily="34" charset="-122"/>
                        <a:ea typeface="Microsoft YaHei UI" panose="020B0503020204020204" pitchFamily="34" charset="-122"/>
                        <a:cs typeface="+mn-cs"/>
                      </a:endParaRPr>
                    </a:p>
                  </a:txBody>
                  <a:tcPr marT="45725" marB="45725"/>
                </a:tc>
                <a:tc>
                  <a:txBody>
                    <a:bodyPr/>
                    <a:lstStyle/>
                    <a:p>
                      <a:pPr algn="ctr"/>
                      <a:r>
                        <a:rPr lang="zh-CN" altLang="en-US" sz="1800" b="0" kern="1200" dirty="0">
                          <a:solidFill>
                            <a:srgbClr val="FFFF00"/>
                          </a:solidFill>
                          <a:latin typeface="Microsoft YaHei UI" panose="020B0503020204020204" pitchFamily="34" charset="-122"/>
                          <a:ea typeface="Microsoft YaHei UI" panose="020B0503020204020204" pitchFamily="34" charset="-122"/>
                          <a:cs typeface="+mn-cs"/>
                        </a:rPr>
                        <a:t>折现率</a:t>
                      </a:r>
                      <a:endParaRPr lang="en-US" altLang="zh-CN" sz="1800" b="0" kern="1200" dirty="0">
                        <a:solidFill>
                          <a:srgbClr val="FFFF00"/>
                        </a:solidFill>
                        <a:latin typeface="Microsoft YaHei UI" panose="020B0503020204020204" pitchFamily="34" charset="-122"/>
                        <a:ea typeface="Microsoft YaHei UI" panose="020B0503020204020204" pitchFamily="34" charset="-122"/>
                        <a:cs typeface="+mn-cs"/>
                      </a:endParaRPr>
                    </a:p>
                    <a:p>
                      <a:pPr algn="ctr"/>
                      <a:r>
                        <a:rPr lang="en-US" altLang="zh-CN" sz="1600" b="0" kern="1200" dirty="0">
                          <a:solidFill>
                            <a:schemeClr val="tx1"/>
                          </a:solidFill>
                          <a:latin typeface="Microsoft YaHei UI" panose="020B0503020204020204" pitchFamily="34" charset="-122"/>
                          <a:ea typeface="Microsoft YaHei UI" panose="020B0503020204020204" pitchFamily="34" charset="-122"/>
                          <a:cs typeface="+mn-cs"/>
                        </a:rPr>
                        <a:t>Discounted Rate</a:t>
                      </a:r>
                      <a:endParaRPr lang="zh-CN" altLang="en-US" sz="1600" b="0" kern="1200" dirty="0">
                        <a:solidFill>
                          <a:schemeClr val="tx1"/>
                        </a:solidFill>
                        <a:latin typeface="Microsoft YaHei UI" panose="020B0503020204020204" pitchFamily="34" charset="-122"/>
                        <a:ea typeface="Microsoft YaHei UI" panose="020B0503020204020204" pitchFamily="34" charset="-122"/>
                        <a:cs typeface="+mn-cs"/>
                      </a:endParaRPr>
                    </a:p>
                  </a:txBody>
                  <a:tcPr marT="45725" marB="45725"/>
                </a:tc>
                <a:tc>
                  <a:txBody>
                    <a:bodyPr/>
                    <a:lstStyle/>
                    <a:p>
                      <a:pPr marL="0" algn="ctr" defTabSz="914400" rtl="0" eaLnBrk="1" latinLnBrk="0" hangingPunct="1"/>
                      <a:r>
                        <a:rPr lang="zh-CN" altLang="en-US" sz="1800" b="0" kern="1200" dirty="0">
                          <a:solidFill>
                            <a:srgbClr val="FFFF00"/>
                          </a:solidFill>
                          <a:latin typeface="Microsoft YaHei UI" panose="020B0503020204020204" pitchFamily="34" charset="-122"/>
                          <a:ea typeface="Microsoft YaHei UI" panose="020B0503020204020204" pitchFamily="34" charset="-122"/>
                          <a:cs typeface="+mn-cs"/>
                        </a:rPr>
                        <a:t>折现现金流</a:t>
                      </a:r>
                      <a:endParaRPr lang="en-US" altLang="zh-CN" sz="1800" b="0" kern="1200" dirty="0">
                        <a:solidFill>
                          <a:srgbClr val="FFFF00"/>
                        </a:solidFill>
                        <a:latin typeface="Microsoft YaHei UI" panose="020B0503020204020204" pitchFamily="34" charset="-122"/>
                        <a:ea typeface="Microsoft YaHei UI" panose="020B0503020204020204" pitchFamily="34" charset="-122"/>
                        <a:cs typeface="+mn-cs"/>
                      </a:endParaRPr>
                    </a:p>
                    <a:p>
                      <a:pPr marL="0" algn="ctr" defTabSz="914400" rtl="0" eaLnBrk="1" latinLnBrk="0" hangingPunct="1"/>
                      <a:r>
                        <a:rPr lang="en-US" altLang="zh-CN" sz="1600" b="0" kern="1200" dirty="0">
                          <a:solidFill>
                            <a:schemeClr val="tx1"/>
                          </a:solidFill>
                          <a:latin typeface="Microsoft YaHei UI" panose="020B0503020204020204" pitchFamily="34" charset="-122"/>
                          <a:ea typeface="Microsoft YaHei UI" panose="020B0503020204020204" pitchFamily="34" charset="-122"/>
                          <a:cs typeface="+mn-cs"/>
                        </a:rPr>
                        <a:t>Discounted Cash Flow</a:t>
                      </a:r>
                      <a:endParaRPr lang="zh-CN" altLang="en-US" sz="1600" b="0" kern="1200" dirty="0">
                        <a:solidFill>
                          <a:schemeClr val="tx1"/>
                        </a:solidFill>
                        <a:latin typeface="Microsoft YaHei UI" panose="020B0503020204020204" pitchFamily="34" charset="-122"/>
                        <a:ea typeface="Microsoft YaHei UI" panose="020B0503020204020204" pitchFamily="34" charset="-122"/>
                        <a:cs typeface="+mn-cs"/>
                      </a:endParaRPr>
                    </a:p>
                  </a:txBody>
                  <a:tcPr marT="45725" marB="45725"/>
                </a:tc>
                <a:extLst>
                  <a:ext uri="{0D108BD9-81ED-4DB2-BD59-A6C34878D82A}">
                    <a16:rowId xmlns:a16="http://schemas.microsoft.com/office/drawing/2014/main" val="10000"/>
                  </a:ext>
                </a:extLst>
              </a:tr>
              <a:tr h="376053">
                <a:tc>
                  <a:txBody>
                    <a:bodyPr/>
                    <a:lstStyle/>
                    <a:p>
                      <a:pPr algn="ctr"/>
                      <a:r>
                        <a:rPr lang="zh-CN" altLang="en-US" sz="1800" dirty="0">
                          <a:solidFill>
                            <a:srgbClr val="FFFF00"/>
                          </a:solidFill>
                          <a:latin typeface="Microsoft YaHei UI" panose="020B0503020204020204" pitchFamily="34" charset="-122"/>
                          <a:ea typeface="Microsoft YaHei UI" panose="020B0503020204020204" pitchFamily="34" charset="-122"/>
                        </a:rPr>
                        <a:t>第</a:t>
                      </a:r>
                      <a:r>
                        <a:rPr lang="en-US" altLang="zh-CN" sz="1800" dirty="0">
                          <a:solidFill>
                            <a:srgbClr val="FFFF00"/>
                          </a:solidFill>
                          <a:latin typeface="Microsoft YaHei UI" panose="020B0503020204020204" pitchFamily="34" charset="-122"/>
                          <a:ea typeface="Microsoft YaHei UI" panose="020B0503020204020204" pitchFamily="34" charset="-122"/>
                        </a:rPr>
                        <a:t>1</a:t>
                      </a:r>
                      <a:r>
                        <a:rPr lang="zh-CN" altLang="en-US" sz="1800" dirty="0">
                          <a:solidFill>
                            <a:srgbClr val="FFFF00"/>
                          </a:solidFill>
                          <a:latin typeface="Microsoft YaHei UI" panose="020B0503020204020204" pitchFamily="34" charset="-122"/>
                          <a:ea typeface="Microsoft YaHei UI" panose="020B0503020204020204" pitchFamily="34" charset="-122"/>
                        </a:rPr>
                        <a:t>年 </a:t>
                      </a:r>
                      <a:r>
                        <a:rPr lang="en-US" altLang="zh-CN" sz="1800" dirty="0">
                          <a:solidFill>
                            <a:schemeClr val="tx1"/>
                          </a:solidFill>
                          <a:latin typeface="Microsoft YaHei UI" panose="020B0503020204020204" pitchFamily="34" charset="-122"/>
                          <a:ea typeface="Microsoft YaHei UI" panose="020B0503020204020204" pitchFamily="34" charset="-122"/>
                        </a:rPr>
                        <a:t>first year</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25" marB="45725">
                    <a:noFill/>
                  </a:tcPr>
                </a:tc>
                <a:tc>
                  <a:txBody>
                    <a:bodyPr/>
                    <a:lstStyle/>
                    <a:p>
                      <a:pPr algn="ctr"/>
                      <a:r>
                        <a:rPr lang="en-US" altLang="zh-CN" sz="1800" dirty="0">
                          <a:solidFill>
                            <a:schemeClr val="tx1"/>
                          </a:solidFill>
                          <a:latin typeface="Microsoft YaHei UI" panose="020B0503020204020204" pitchFamily="34" charset="-122"/>
                          <a:ea typeface="Microsoft YaHei UI" panose="020B0503020204020204" pitchFamily="34" charset="-122"/>
                        </a:rPr>
                        <a:t>50,000</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25" marB="45725">
                    <a:noFill/>
                  </a:tcPr>
                </a:tc>
                <a:tc>
                  <a:txBody>
                    <a:bodyPr/>
                    <a:lstStyle/>
                    <a:p>
                      <a:pPr algn="ctr"/>
                      <a:r>
                        <a:rPr lang="en-US" altLang="zh-CN" sz="1800" dirty="0">
                          <a:solidFill>
                            <a:schemeClr val="tx1"/>
                          </a:solidFill>
                          <a:latin typeface="Microsoft YaHei UI" panose="020B0503020204020204" pitchFamily="34" charset="-122"/>
                          <a:ea typeface="Microsoft YaHei UI" panose="020B0503020204020204" pitchFamily="34" charset="-122"/>
                        </a:rPr>
                        <a:t>0.901</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25" marB="45725">
                    <a:noFill/>
                  </a:tcPr>
                </a:tc>
                <a:tc>
                  <a:txBody>
                    <a:bodyPr/>
                    <a:lstStyle/>
                    <a:p>
                      <a:pPr algn="ctr"/>
                      <a:r>
                        <a:rPr lang="en-US" altLang="zh-CN" sz="1800" dirty="0">
                          <a:solidFill>
                            <a:schemeClr val="tx1"/>
                          </a:solidFill>
                          <a:latin typeface="Microsoft YaHei UI" panose="020B0503020204020204" pitchFamily="34" charset="-122"/>
                          <a:ea typeface="Microsoft YaHei UI" panose="020B0503020204020204" pitchFamily="34" charset="-122"/>
                        </a:rPr>
                        <a:t>45,045</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25" marB="45725">
                    <a:noFill/>
                  </a:tcPr>
                </a:tc>
                <a:extLst>
                  <a:ext uri="{0D108BD9-81ED-4DB2-BD59-A6C34878D82A}">
                    <a16:rowId xmlns:a16="http://schemas.microsoft.com/office/drawing/2014/main" val="10001"/>
                  </a:ext>
                </a:extLst>
              </a:tr>
              <a:tr h="376053">
                <a:tc>
                  <a:txBody>
                    <a:bodyPr/>
                    <a:lstStyle/>
                    <a:p>
                      <a:pPr algn="ctr"/>
                      <a:r>
                        <a:rPr lang="zh-CN" altLang="en-US" sz="1800" kern="1200" dirty="0">
                          <a:solidFill>
                            <a:srgbClr val="FFFF00"/>
                          </a:solidFill>
                          <a:latin typeface="Microsoft YaHei UI" panose="020B0503020204020204" pitchFamily="34" charset="-122"/>
                          <a:ea typeface="Microsoft YaHei UI" panose="020B0503020204020204" pitchFamily="34" charset="-122"/>
                          <a:cs typeface="+mn-cs"/>
                        </a:rPr>
                        <a:t>第</a:t>
                      </a:r>
                      <a:r>
                        <a:rPr lang="en-US" altLang="zh-CN" sz="1800" kern="1200" dirty="0">
                          <a:solidFill>
                            <a:srgbClr val="FFFF00"/>
                          </a:solidFill>
                          <a:latin typeface="Microsoft YaHei UI" panose="020B0503020204020204" pitchFamily="34" charset="-122"/>
                          <a:ea typeface="Microsoft YaHei UI" panose="020B0503020204020204" pitchFamily="34" charset="-122"/>
                          <a:cs typeface="+mn-cs"/>
                        </a:rPr>
                        <a:t>2</a:t>
                      </a:r>
                      <a:r>
                        <a:rPr lang="zh-CN" altLang="en-US" sz="1800" kern="1200" dirty="0">
                          <a:solidFill>
                            <a:srgbClr val="FFFF00"/>
                          </a:solidFill>
                          <a:latin typeface="Microsoft YaHei UI" panose="020B0503020204020204" pitchFamily="34" charset="-122"/>
                          <a:ea typeface="Microsoft YaHei UI" panose="020B0503020204020204" pitchFamily="34" charset="-122"/>
                          <a:cs typeface="+mn-cs"/>
                        </a:rPr>
                        <a:t>年 </a:t>
                      </a:r>
                      <a:r>
                        <a:rPr lang="en-US" altLang="zh-CN" sz="1800" dirty="0">
                          <a:solidFill>
                            <a:schemeClr val="tx1"/>
                          </a:solidFill>
                          <a:latin typeface="Microsoft YaHei UI" panose="020B0503020204020204" pitchFamily="34" charset="-122"/>
                          <a:ea typeface="Microsoft YaHei UI" panose="020B0503020204020204" pitchFamily="34" charset="-122"/>
                        </a:rPr>
                        <a:t>second year</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25" marB="45725">
                    <a:noFill/>
                  </a:tcPr>
                </a:tc>
                <a:tc>
                  <a:txBody>
                    <a:bodyPr/>
                    <a:lstStyle/>
                    <a:p>
                      <a:pPr algn="ctr"/>
                      <a:r>
                        <a:rPr lang="en-US" altLang="zh-CN" sz="1800" dirty="0">
                          <a:solidFill>
                            <a:schemeClr val="tx1"/>
                          </a:solidFill>
                          <a:latin typeface="Microsoft YaHei UI" panose="020B0503020204020204" pitchFamily="34" charset="-122"/>
                          <a:ea typeface="Microsoft YaHei UI" panose="020B0503020204020204" pitchFamily="34" charset="-122"/>
                        </a:rPr>
                        <a:t>40,000</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25" marB="45725">
                    <a:noFill/>
                  </a:tcPr>
                </a:tc>
                <a:tc>
                  <a:txBody>
                    <a:bodyPr/>
                    <a:lstStyle/>
                    <a:p>
                      <a:pPr algn="ctr"/>
                      <a:r>
                        <a:rPr lang="en-US" altLang="zh-CN" sz="1800" dirty="0">
                          <a:solidFill>
                            <a:schemeClr val="tx1"/>
                          </a:solidFill>
                          <a:latin typeface="Microsoft YaHei UI" panose="020B0503020204020204" pitchFamily="34" charset="-122"/>
                          <a:ea typeface="Microsoft YaHei UI" panose="020B0503020204020204" pitchFamily="34" charset="-122"/>
                        </a:rPr>
                        <a:t>0.812</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25" marB="45725">
                    <a:noFill/>
                  </a:tcPr>
                </a:tc>
                <a:tc>
                  <a:txBody>
                    <a:bodyPr/>
                    <a:lstStyle/>
                    <a:p>
                      <a:pPr algn="ctr"/>
                      <a:r>
                        <a:rPr lang="en-US" altLang="zh-CN" sz="1800" dirty="0">
                          <a:solidFill>
                            <a:schemeClr val="tx1"/>
                          </a:solidFill>
                          <a:latin typeface="Microsoft YaHei UI" panose="020B0503020204020204" pitchFamily="34" charset="-122"/>
                          <a:ea typeface="Microsoft YaHei UI" panose="020B0503020204020204" pitchFamily="34" charset="-122"/>
                        </a:rPr>
                        <a:t>32,465</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25" marB="45725">
                    <a:noFill/>
                  </a:tcPr>
                </a:tc>
                <a:extLst>
                  <a:ext uri="{0D108BD9-81ED-4DB2-BD59-A6C34878D82A}">
                    <a16:rowId xmlns:a16="http://schemas.microsoft.com/office/drawing/2014/main" val="10002"/>
                  </a:ext>
                </a:extLst>
              </a:tr>
              <a:tr h="376053">
                <a:tc>
                  <a:txBody>
                    <a:bodyPr/>
                    <a:lstStyle/>
                    <a:p>
                      <a:pPr algn="ctr"/>
                      <a:r>
                        <a:rPr lang="zh-CN" altLang="en-US" sz="1800" kern="1200" dirty="0">
                          <a:solidFill>
                            <a:srgbClr val="FFFF00"/>
                          </a:solidFill>
                          <a:latin typeface="Microsoft YaHei UI" panose="020B0503020204020204" pitchFamily="34" charset="-122"/>
                          <a:ea typeface="Microsoft YaHei UI" panose="020B0503020204020204" pitchFamily="34" charset="-122"/>
                          <a:cs typeface="+mn-cs"/>
                        </a:rPr>
                        <a:t>第</a:t>
                      </a:r>
                      <a:r>
                        <a:rPr lang="en-US" altLang="zh-CN" sz="1800" kern="1200" dirty="0">
                          <a:solidFill>
                            <a:srgbClr val="FFFF00"/>
                          </a:solidFill>
                          <a:latin typeface="Microsoft YaHei UI" panose="020B0503020204020204" pitchFamily="34" charset="-122"/>
                          <a:ea typeface="Microsoft YaHei UI" panose="020B0503020204020204" pitchFamily="34" charset="-122"/>
                          <a:cs typeface="+mn-cs"/>
                        </a:rPr>
                        <a:t>3</a:t>
                      </a:r>
                      <a:r>
                        <a:rPr lang="zh-CN" altLang="en-US" sz="1800" kern="1200" dirty="0">
                          <a:solidFill>
                            <a:srgbClr val="FFFF00"/>
                          </a:solidFill>
                          <a:latin typeface="Microsoft YaHei UI" panose="020B0503020204020204" pitchFamily="34" charset="-122"/>
                          <a:ea typeface="Microsoft YaHei UI" panose="020B0503020204020204" pitchFamily="34" charset="-122"/>
                          <a:cs typeface="+mn-cs"/>
                        </a:rPr>
                        <a:t>年 </a:t>
                      </a:r>
                      <a:r>
                        <a:rPr lang="en-US" altLang="zh-CN" sz="1800" dirty="0">
                          <a:solidFill>
                            <a:schemeClr val="tx1"/>
                          </a:solidFill>
                          <a:latin typeface="Microsoft YaHei UI" panose="020B0503020204020204" pitchFamily="34" charset="-122"/>
                          <a:ea typeface="Microsoft YaHei UI" panose="020B0503020204020204" pitchFamily="34" charset="-122"/>
                        </a:rPr>
                        <a:t>third year</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25" marB="45725">
                    <a:noFill/>
                  </a:tcPr>
                </a:tc>
                <a:tc>
                  <a:txBody>
                    <a:bodyPr/>
                    <a:lstStyle/>
                    <a:p>
                      <a:pPr algn="ctr"/>
                      <a:r>
                        <a:rPr lang="en-US" altLang="zh-CN" sz="1800" dirty="0">
                          <a:solidFill>
                            <a:schemeClr val="tx1"/>
                          </a:solidFill>
                          <a:latin typeface="Microsoft YaHei UI" panose="020B0503020204020204" pitchFamily="34" charset="-122"/>
                          <a:ea typeface="Microsoft YaHei UI" panose="020B0503020204020204" pitchFamily="34" charset="-122"/>
                        </a:rPr>
                        <a:t>30,000</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25" marB="45725">
                    <a:noFill/>
                  </a:tcPr>
                </a:tc>
                <a:tc>
                  <a:txBody>
                    <a:bodyPr/>
                    <a:lstStyle/>
                    <a:p>
                      <a:pPr algn="ctr"/>
                      <a:r>
                        <a:rPr lang="en-US" altLang="zh-CN" sz="1800" dirty="0">
                          <a:solidFill>
                            <a:schemeClr val="tx1"/>
                          </a:solidFill>
                          <a:latin typeface="Microsoft YaHei UI" panose="020B0503020204020204" pitchFamily="34" charset="-122"/>
                          <a:ea typeface="Microsoft YaHei UI" panose="020B0503020204020204" pitchFamily="34" charset="-122"/>
                        </a:rPr>
                        <a:t>0.731</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25" marB="45725">
                    <a:noFill/>
                  </a:tcPr>
                </a:tc>
                <a:tc>
                  <a:txBody>
                    <a:bodyPr/>
                    <a:lstStyle/>
                    <a:p>
                      <a:pPr algn="ctr"/>
                      <a:r>
                        <a:rPr lang="en-US" altLang="zh-CN" sz="1800" dirty="0">
                          <a:solidFill>
                            <a:schemeClr val="tx1"/>
                          </a:solidFill>
                          <a:latin typeface="Microsoft YaHei UI" panose="020B0503020204020204" pitchFamily="34" charset="-122"/>
                          <a:ea typeface="Microsoft YaHei UI" panose="020B0503020204020204" pitchFamily="34" charset="-122"/>
                        </a:rPr>
                        <a:t>21,935</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25" marB="45725">
                    <a:noFill/>
                  </a:tcPr>
                </a:tc>
                <a:extLst>
                  <a:ext uri="{0D108BD9-81ED-4DB2-BD59-A6C34878D82A}">
                    <a16:rowId xmlns:a16="http://schemas.microsoft.com/office/drawing/2014/main" val="10003"/>
                  </a:ext>
                </a:extLst>
              </a:tr>
              <a:tr h="658087">
                <a:tc>
                  <a:txBody>
                    <a:bodyPr/>
                    <a:lstStyle/>
                    <a:p>
                      <a:pPr algn="ctr">
                        <a:buFontTx/>
                        <a:buChar char="-"/>
                      </a:pPr>
                      <a:r>
                        <a:rPr lang="zh-CN" altLang="en-US" sz="1800" kern="1200" dirty="0">
                          <a:solidFill>
                            <a:srgbClr val="FFFF00"/>
                          </a:solidFill>
                          <a:latin typeface="Microsoft YaHei UI" panose="020B0503020204020204" pitchFamily="34" charset="-122"/>
                          <a:ea typeface="Microsoft YaHei UI" panose="020B0503020204020204" pitchFamily="34" charset="-122"/>
                          <a:cs typeface="+mn-cs"/>
                        </a:rPr>
                        <a:t> 初始投资额 </a:t>
                      </a:r>
                      <a:endParaRPr lang="en-US" altLang="zh-CN" sz="1800" kern="1200" dirty="0">
                        <a:solidFill>
                          <a:srgbClr val="FFFF00"/>
                        </a:solidFill>
                        <a:latin typeface="Microsoft YaHei UI" panose="020B0503020204020204" pitchFamily="34" charset="-122"/>
                        <a:ea typeface="Microsoft YaHei UI" panose="020B0503020204020204" pitchFamily="34" charset="-122"/>
                        <a:cs typeface="+mn-cs"/>
                      </a:endParaRPr>
                    </a:p>
                    <a:p>
                      <a:pPr algn="ctr">
                        <a:buFontTx/>
                        <a:buChar char="-"/>
                      </a:pPr>
                      <a:r>
                        <a:rPr lang="en-US" altLang="zh-CN" sz="1800" dirty="0">
                          <a:solidFill>
                            <a:schemeClr val="tx1"/>
                          </a:solidFill>
                          <a:latin typeface="Microsoft YaHei UI" panose="020B0503020204020204" pitchFamily="34" charset="-122"/>
                          <a:ea typeface="Microsoft YaHei UI" panose="020B0503020204020204" pitchFamily="34" charset="-122"/>
                        </a:rPr>
                        <a:t> Initial</a:t>
                      </a:r>
                      <a:r>
                        <a:rPr lang="en-US" altLang="zh-CN" sz="1800" baseline="0" dirty="0">
                          <a:solidFill>
                            <a:schemeClr val="tx1"/>
                          </a:solidFill>
                          <a:latin typeface="Microsoft YaHei UI" panose="020B0503020204020204" pitchFamily="34" charset="-122"/>
                          <a:ea typeface="Microsoft YaHei UI" panose="020B0503020204020204" pitchFamily="34" charset="-122"/>
                        </a:rPr>
                        <a:t> investment</a:t>
                      </a:r>
                      <a:endParaRPr lang="en-US" altLang="zh-CN" sz="1800" dirty="0">
                        <a:solidFill>
                          <a:schemeClr val="tx1"/>
                        </a:solidFill>
                        <a:latin typeface="Microsoft YaHei UI" panose="020B0503020204020204" pitchFamily="34" charset="-122"/>
                        <a:ea typeface="Microsoft YaHei UI" panose="020B0503020204020204" pitchFamily="34" charset="-122"/>
                      </a:endParaRPr>
                    </a:p>
                  </a:txBody>
                  <a:tcPr marT="45725" marB="45725">
                    <a:noFill/>
                  </a:tcPr>
                </a:tc>
                <a:tc>
                  <a:txBody>
                    <a:bodyPr/>
                    <a:lstStyle/>
                    <a:p>
                      <a:pPr algn="ct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25" marB="45725">
                    <a:noFill/>
                  </a:tcPr>
                </a:tc>
                <a:tc>
                  <a:txBody>
                    <a:bodyPr/>
                    <a:lstStyle/>
                    <a:p>
                      <a:pPr algn="ct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25" marB="45725">
                    <a:noFill/>
                  </a:tcPr>
                </a:tc>
                <a:tc>
                  <a:txBody>
                    <a:bodyPr/>
                    <a:lstStyle/>
                    <a:p>
                      <a:pPr algn="ctr"/>
                      <a:r>
                        <a:rPr lang="en-US" altLang="zh-CN" sz="1800" dirty="0">
                          <a:solidFill>
                            <a:schemeClr val="tx1"/>
                          </a:solidFill>
                          <a:latin typeface="Microsoft YaHei UI" panose="020B0503020204020204" pitchFamily="34" charset="-122"/>
                          <a:ea typeface="Microsoft YaHei UI" panose="020B0503020204020204" pitchFamily="34" charset="-122"/>
                        </a:rPr>
                        <a:t>100,000</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25" marB="45725">
                    <a:noFill/>
                  </a:tcPr>
                </a:tc>
                <a:extLst>
                  <a:ext uri="{0D108BD9-81ED-4DB2-BD59-A6C34878D82A}">
                    <a16:rowId xmlns:a16="http://schemas.microsoft.com/office/drawing/2014/main" val="10004"/>
                  </a:ext>
                </a:extLst>
              </a:tr>
              <a:tr h="376053">
                <a:tc>
                  <a:txBody>
                    <a:bodyPr/>
                    <a:lstStyle/>
                    <a:p>
                      <a:pPr algn="ctr"/>
                      <a:r>
                        <a:rPr lang="zh-CN" altLang="en-US" sz="1800" kern="1200" dirty="0">
                          <a:solidFill>
                            <a:srgbClr val="FFFF00"/>
                          </a:solidFill>
                          <a:latin typeface="Microsoft YaHei UI" panose="020B0503020204020204" pitchFamily="34" charset="-122"/>
                          <a:ea typeface="Microsoft YaHei UI" panose="020B0503020204020204" pitchFamily="34" charset="-122"/>
                          <a:cs typeface="+mn-cs"/>
                        </a:rPr>
                        <a:t>净现值</a:t>
                      </a:r>
                      <a:r>
                        <a:rPr lang="en-US" altLang="zh-CN" sz="1800" dirty="0">
                          <a:solidFill>
                            <a:schemeClr val="tx1"/>
                          </a:solidFill>
                          <a:latin typeface="Microsoft YaHei UI" panose="020B0503020204020204" pitchFamily="34" charset="-122"/>
                          <a:ea typeface="Microsoft YaHei UI" panose="020B0503020204020204" pitchFamily="34" charset="-122"/>
                        </a:rPr>
                        <a:t>NPV</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25" marB="45725">
                    <a:noFill/>
                  </a:tcPr>
                </a:tc>
                <a:tc>
                  <a:txBody>
                    <a:bodyPr/>
                    <a:lstStyle/>
                    <a:p>
                      <a:pPr algn="ct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25" marB="45725">
                    <a:noFill/>
                  </a:tcPr>
                </a:tc>
                <a:tc>
                  <a:txBody>
                    <a:bodyPr/>
                    <a:lstStyle/>
                    <a:p>
                      <a:pPr algn="ct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25" marB="45725">
                    <a:noFill/>
                  </a:tcPr>
                </a:tc>
                <a:tc>
                  <a:txBody>
                    <a:bodyPr/>
                    <a:lstStyle/>
                    <a:p>
                      <a:pPr algn="ctr"/>
                      <a:r>
                        <a:rPr lang="en-US" altLang="zh-CN" sz="1800" dirty="0">
                          <a:solidFill>
                            <a:schemeClr val="tx1"/>
                          </a:solidFill>
                          <a:latin typeface="Microsoft YaHei UI" panose="020B0503020204020204" pitchFamily="34" charset="-122"/>
                          <a:ea typeface="Microsoft YaHei UI" panose="020B0503020204020204" pitchFamily="34" charset="-122"/>
                        </a:rPr>
                        <a:t>-555</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725" marB="45725">
                    <a:noFill/>
                  </a:tcPr>
                </a:tc>
                <a:extLst>
                  <a:ext uri="{0D108BD9-81ED-4DB2-BD59-A6C34878D82A}">
                    <a16:rowId xmlns:a16="http://schemas.microsoft.com/office/drawing/2014/main" val="10005"/>
                  </a:ext>
                </a:extLst>
              </a:tr>
              <a:tr h="658087">
                <a:tc>
                  <a:txBody>
                    <a:bodyPr/>
                    <a:lstStyle/>
                    <a:p>
                      <a:pPr algn="ctr"/>
                      <a:r>
                        <a:rPr lang="en-US" altLang="zh-CN" sz="1800" kern="1200" dirty="0">
                          <a:solidFill>
                            <a:srgbClr val="FFFF00"/>
                          </a:solidFill>
                          <a:latin typeface="Microsoft YaHei UI" panose="020B0503020204020204" pitchFamily="34" charset="-122"/>
                          <a:ea typeface="Microsoft YaHei UI" panose="020B0503020204020204" pitchFamily="34" charset="-122"/>
                          <a:cs typeface="+mn-cs"/>
                        </a:rPr>
                        <a:t>10%</a:t>
                      </a:r>
                      <a:r>
                        <a:rPr lang="zh-CN" altLang="en-US" sz="1800" kern="1200" dirty="0">
                          <a:solidFill>
                            <a:srgbClr val="FFFF00"/>
                          </a:solidFill>
                          <a:latin typeface="Microsoft YaHei UI" panose="020B0503020204020204" pitchFamily="34" charset="-122"/>
                          <a:ea typeface="Microsoft YaHei UI" panose="020B0503020204020204" pitchFamily="34" charset="-122"/>
                          <a:cs typeface="+mn-cs"/>
                        </a:rPr>
                        <a:t>的净现值</a:t>
                      </a:r>
                      <a:endParaRPr lang="en-US" altLang="zh-CN" sz="1800" kern="1200" dirty="0">
                        <a:solidFill>
                          <a:srgbClr val="FFFF00"/>
                        </a:solidFill>
                        <a:latin typeface="Microsoft YaHei UI" panose="020B0503020204020204" pitchFamily="34" charset="-122"/>
                        <a:ea typeface="Microsoft YaHei UI" panose="020B0503020204020204" pitchFamily="34" charset="-122"/>
                        <a:cs typeface="+mn-cs"/>
                      </a:endParaRPr>
                    </a:p>
                    <a:p>
                      <a:pPr algn="ctr"/>
                      <a:r>
                        <a:rPr lang="en-US" altLang="zh-CN" sz="1800" kern="1200" dirty="0">
                          <a:solidFill>
                            <a:schemeClr val="tx1"/>
                          </a:solidFill>
                          <a:latin typeface="Microsoft YaHei UI" panose="020B0503020204020204" pitchFamily="34" charset="-122"/>
                          <a:ea typeface="Microsoft YaHei UI" panose="020B0503020204020204" pitchFamily="34" charset="-122"/>
                          <a:cs typeface="+mn-cs"/>
                        </a:rPr>
                        <a:t>NPV at</a:t>
                      </a:r>
                      <a:r>
                        <a:rPr lang="zh-CN" altLang="en-US" sz="1800" kern="1200" dirty="0">
                          <a:solidFill>
                            <a:schemeClr val="tx1"/>
                          </a:solidFill>
                          <a:latin typeface="Microsoft YaHei UI" panose="020B0503020204020204" pitchFamily="34" charset="-122"/>
                          <a:ea typeface="Microsoft YaHei UI" panose="020B0503020204020204" pitchFamily="34" charset="-122"/>
                          <a:cs typeface="+mn-cs"/>
                        </a:rPr>
                        <a:t> </a:t>
                      </a:r>
                      <a:r>
                        <a:rPr lang="en-US" altLang="zh-CN" sz="1800" kern="1200" dirty="0">
                          <a:solidFill>
                            <a:schemeClr val="tx1"/>
                          </a:solidFill>
                          <a:latin typeface="Microsoft YaHei UI" panose="020B0503020204020204" pitchFamily="34" charset="-122"/>
                          <a:ea typeface="Microsoft YaHei UI" panose="020B0503020204020204" pitchFamily="34" charset="-122"/>
                          <a:cs typeface="+mn-cs"/>
                        </a:rPr>
                        <a:t>10%</a:t>
                      </a:r>
                      <a:endParaRPr lang="zh-CN" altLang="en-US" sz="1800" kern="1200" dirty="0">
                        <a:solidFill>
                          <a:schemeClr val="tx1"/>
                        </a:solidFill>
                        <a:latin typeface="Microsoft YaHei UI" panose="020B0503020204020204" pitchFamily="34" charset="-122"/>
                        <a:ea typeface="Microsoft YaHei UI" panose="020B0503020204020204" pitchFamily="34" charset="-122"/>
                        <a:cs typeface="+mn-cs"/>
                      </a:endParaRPr>
                    </a:p>
                  </a:txBody>
                  <a:tcPr marT="45725" marB="45725">
                    <a:noFill/>
                  </a:tcPr>
                </a:tc>
                <a:tc>
                  <a:txBody>
                    <a:bodyPr/>
                    <a:lstStyle/>
                    <a:p>
                      <a:pPr algn="ctr"/>
                      <a:endParaRPr lang="zh-CN" altLang="en-US" sz="1800" kern="1200" dirty="0">
                        <a:solidFill>
                          <a:schemeClr val="tx1"/>
                        </a:solidFill>
                        <a:latin typeface="Microsoft YaHei UI" panose="020B0503020204020204" pitchFamily="34" charset="-122"/>
                        <a:ea typeface="Microsoft YaHei UI" panose="020B0503020204020204" pitchFamily="34" charset="-122"/>
                        <a:cs typeface="+mn-cs"/>
                      </a:endParaRPr>
                    </a:p>
                  </a:txBody>
                  <a:tcPr marT="45725" marB="45725">
                    <a:noFill/>
                  </a:tcPr>
                </a:tc>
                <a:tc>
                  <a:txBody>
                    <a:bodyPr/>
                    <a:lstStyle/>
                    <a:p>
                      <a:pPr algn="ctr"/>
                      <a:endParaRPr lang="zh-CN" altLang="en-US" sz="1800" dirty="0">
                        <a:solidFill>
                          <a:srgbClr val="FF0000"/>
                        </a:solidFill>
                        <a:latin typeface="Microsoft YaHei UI" panose="020B0503020204020204" pitchFamily="34" charset="-122"/>
                        <a:ea typeface="Microsoft YaHei UI" panose="020B0503020204020204" pitchFamily="34" charset="-122"/>
                      </a:endParaRPr>
                    </a:p>
                  </a:txBody>
                  <a:tcPr marT="45725" marB="45725">
                    <a:noFill/>
                  </a:tcPr>
                </a:tc>
                <a:tc>
                  <a:txBody>
                    <a:bodyPr/>
                    <a:lstStyle/>
                    <a:p>
                      <a:pPr marL="0" algn="ctr" defTabSz="914400" rtl="0" eaLnBrk="1" latinLnBrk="0" hangingPunct="1"/>
                      <a:r>
                        <a:rPr lang="en-US" altLang="zh-CN" sz="1800" kern="1200" dirty="0">
                          <a:solidFill>
                            <a:schemeClr val="tx1"/>
                          </a:solidFill>
                          <a:latin typeface="Microsoft YaHei UI" panose="020B0503020204020204" pitchFamily="34" charset="-122"/>
                          <a:ea typeface="Microsoft YaHei UI" panose="020B0503020204020204" pitchFamily="34" charset="-122"/>
                          <a:cs typeface="+mn-cs"/>
                        </a:rPr>
                        <a:t>1,061</a:t>
                      </a:r>
                      <a:endParaRPr lang="zh-CN" altLang="en-US" sz="1800" kern="1200" dirty="0">
                        <a:solidFill>
                          <a:schemeClr val="tx1"/>
                        </a:solidFill>
                        <a:latin typeface="Microsoft YaHei UI" panose="020B0503020204020204" pitchFamily="34" charset="-122"/>
                        <a:ea typeface="Microsoft YaHei UI" panose="020B0503020204020204" pitchFamily="34" charset="-122"/>
                        <a:cs typeface="+mn-cs"/>
                      </a:endParaRPr>
                    </a:p>
                  </a:txBody>
                  <a:tcPr marT="45725" marB="45725">
                    <a:noFill/>
                  </a:tcPr>
                </a:tc>
                <a:extLst>
                  <a:ext uri="{0D108BD9-81ED-4DB2-BD59-A6C34878D82A}">
                    <a16:rowId xmlns:a16="http://schemas.microsoft.com/office/drawing/2014/main" val="10006"/>
                  </a:ext>
                </a:extLst>
              </a:tr>
            </a:tbl>
          </a:graphicData>
        </a:graphic>
      </p:graphicFrame>
      <p:sp>
        <p:nvSpPr>
          <p:cNvPr id="12" name="Rectangle 2"/>
          <p:cNvSpPr txBox="1">
            <a:spLocks noChangeArrowheads="1"/>
          </p:cNvSpPr>
          <p:nvPr/>
        </p:nvSpPr>
        <p:spPr bwMode="auto">
          <a:xfrm>
            <a:off x="0" y="190500"/>
            <a:ext cx="7772400" cy="685800"/>
          </a:xfrm>
          <a:prstGeom prst="rect">
            <a:avLst/>
          </a:prstGeom>
          <a:noFill/>
          <a:ln>
            <a:noFill/>
          </a:ln>
        </p:spPr>
        <p:txBody>
          <a:bodyPr lIns="91433" tIns="45716" rIns="91433" bIns="45716" anchor="ct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defRPr/>
            </a:pPr>
            <a:r>
              <a:rPr lang="zh-CN" altLang="en-US" sz="2800" kern="0" dirty="0">
                <a:solidFill>
                  <a:srgbClr val="FFFF00"/>
                </a:solidFill>
                <a:latin typeface="Microsoft YaHei UI" panose="020B0503020204020204" pitchFamily="34" charset="-122"/>
                <a:ea typeface="Microsoft YaHei UI" panose="020B0503020204020204" pitchFamily="34" charset="-122"/>
              </a:rPr>
              <a:t>  敏感性分析 </a:t>
            </a:r>
            <a:r>
              <a:rPr lang="en-US" altLang="zh-CN" sz="2800" kern="0" dirty="0">
                <a:solidFill>
                  <a:schemeClr val="tx1"/>
                </a:solidFill>
                <a:latin typeface="Microsoft YaHei UI" panose="020B0503020204020204" pitchFamily="34" charset="-122"/>
                <a:ea typeface="Microsoft YaHei UI" panose="020B0503020204020204" pitchFamily="34" charset="-122"/>
              </a:rPr>
              <a:t>Sensitivity Analysis</a:t>
            </a:r>
            <a:r>
              <a:rPr lang="zh-CN" altLang="en-US" sz="2800" kern="0" dirty="0">
                <a:solidFill>
                  <a:schemeClr val="tx1"/>
                </a:solidFill>
                <a:latin typeface="Microsoft YaHei UI" panose="020B0503020204020204" pitchFamily="34" charset="-122"/>
                <a:ea typeface="Microsoft YaHei UI" panose="020B0503020204020204" pitchFamily="34" charset="-122"/>
              </a:rPr>
              <a:t> </a:t>
            </a:r>
            <a:r>
              <a:rPr lang="en-US" altLang="zh-CN" sz="2800" kern="0" dirty="0">
                <a:solidFill>
                  <a:schemeClr val="tx1"/>
                </a:solidFill>
                <a:latin typeface="Microsoft YaHei UI" panose="020B0503020204020204" pitchFamily="34" charset="-122"/>
                <a:ea typeface="Microsoft YaHei UI" panose="020B0503020204020204" pitchFamily="34" charset="-122"/>
              </a:rPr>
              <a:t> </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1" y="190500"/>
            <a:ext cx="10834255" cy="712788"/>
          </a:xfrm>
          <a:prstGeom prst="rect">
            <a:avLst/>
          </a:prstGeom>
          <a:noFill/>
          <a:ln>
            <a:noFill/>
          </a:ln>
        </p:spPr>
        <p:txBody>
          <a:bodyPr lIns="91433" tIns="45716" rIns="91433" bIns="45716"/>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Franklin Gothic Demi Cond" pitchFamily="34" charset="0"/>
              </a:defRPr>
            </a:lvl2pPr>
            <a:lvl3pPr algn="l" rtl="0" eaLnBrk="0" fontAlgn="base" hangingPunct="0">
              <a:spcBef>
                <a:spcPct val="0"/>
              </a:spcBef>
              <a:spcAft>
                <a:spcPct val="0"/>
              </a:spcAft>
              <a:defRPr sz="3200">
                <a:solidFill>
                  <a:schemeClr val="tx2"/>
                </a:solidFill>
                <a:latin typeface="Franklin Gothic Demi Cond" pitchFamily="34" charset="0"/>
              </a:defRPr>
            </a:lvl3pPr>
            <a:lvl4pPr algn="l" rtl="0" eaLnBrk="0" fontAlgn="base" hangingPunct="0">
              <a:spcBef>
                <a:spcPct val="0"/>
              </a:spcBef>
              <a:spcAft>
                <a:spcPct val="0"/>
              </a:spcAft>
              <a:defRPr sz="3200">
                <a:solidFill>
                  <a:schemeClr val="tx2"/>
                </a:solidFill>
                <a:latin typeface="Franklin Gothic Demi Cond" pitchFamily="34" charset="0"/>
              </a:defRPr>
            </a:lvl4pPr>
            <a:lvl5pPr algn="l" rtl="0" eaLnBrk="0" fontAlgn="base" hangingPunct="0">
              <a:spcBef>
                <a:spcPct val="0"/>
              </a:spcBef>
              <a:spcAft>
                <a:spcPct val="0"/>
              </a:spcAft>
              <a:defRPr sz="3200">
                <a:solidFill>
                  <a:schemeClr val="tx2"/>
                </a:solidFill>
                <a:latin typeface="Franklin Gothic Demi Cond" pitchFamily="34" charset="0"/>
              </a:defRPr>
            </a:lvl5pPr>
            <a:lvl6pPr marL="457200" algn="l" rtl="0" fontAlgn="base">
              <a:spcBef>
                <a:spcPct val="0"/>
              </a:spcBef>
              <a:spcAft>
                <a:spcPct val="0"/>
              </a:spcAft>
              <a:defRPr sz="3200">
                <a:solidFill>
                  <a:schemeClr val="tx2"/>
                </a:solidFill>
                <a:latin typeface="Franklin Gothic Demi Cond" pitchFamily="34" charset="0"/>
              </a:defRPr>
            </a:lvl6pPr>
            <a:lvl7pPr marL="914400" algn="l" rtl="0" fontAlgn="base">
              <a:spcBef>
                <a:spcPct val="0"/>
              </a:spcBef>
              <a:spcAft>
                <a:spcPct val="0"/>
              </a:spcAft>
              <a:defRPr sz="3200">
                <a:solidFill>
                  <a:schemeClr val="tx2"/>
                </a:solidFill>
                <a:latin typeface="Franklin Gothic Demi Cond" pitchFamily="34" charset="0"/>
              </a:defRPr>
            </a:lvl7pPr>
            <a:lvl8pPr marL="1371600" algn="l" rtl="0" fontAlgn="base">
              <a:spcBef>
                <a:spcPct val="0"/>
              </a:spcBef>
              <a:spcAft>
                <a:spcPct val="0"/>
              </a:spcAft>
              <a:defRPr sz="3200">
                <a:solidFill>
                  <a:schemeClr val="tx2"/>
                </a:solidFill>
                <a:latin typeface="Franklin Gothic Demi Cond" pitchFamily="34" charset="0"/>
              </a:defRPr>
            </a:lvl8pPr>
            <a:lvl9pPr marL="1828800" algn="l" rtl="0" fontAlgn="base">
              <a:spcBef>
                <a:spcPct val="0"/>
              </a:spcBef>
              <a:spcAft>
                <a:spcPct val="0"/>
              </a:spcAft>
              <a:defRPr sz="3200">
                <a:solidFill>
                  <a:schemeClr val="tx2"/>
                </a:solidFill>
                <a:latin typeface="Franklin Gothic Demi Cond" pitchFamily="34" charset="0"/>
              </a:defRPr>
            </a:lvl9pPr>
          </a:lstStyle>
          <a:p>
            <a:pPr eaLnBrk="1" hangingPunct="1">
              <a:lnSpc>
                <a:spcPct val="150000"/>
              </a:lnSpc>
              <a:defRPr/>
            </a:pPr>
            <a:r>
              <a:rPr lang="zh-CN" altLang="en-US" sz="2800" kern="0" dirty="0">
                <a:solidFill>
                  <a:srgbClr val="FFFF00"/>
                </a:solidFill>
                <a:latin typeface="微软雅黑 Light" panose="020B0502040204020203" pitchFamily="34" charset="-122"/>
                <a:ea typeface="微软雅黑 Light" panose="020B0502040204020203" pitchFamily="34" charset="-122"/>
              </a:rPr>
              <a:t>  </a:t>
            </a:r>
            <a:r>
              <a:rPr lang="zh-CN" altLang="en-US" sz="2800" kern="0" dirty="0">
                <a:solidFill>
                  <a:srgbClr val="FFFF00"/>
                </a:solidFill>
                <a:latin typeface="Microsoft YaHei UI" panose="020B0503020204020204" pitchFamily="34" charset="-122"/>
                <a:ea typeface="Microsoft YaHei UI" panose="020B0503020204020204" pitchFamily="34" charset="-122"/>
              </a:rPr>
              <a:t>数字化系统的要素 </a:t>
            </a:r>
            <a:r>
              <a:rPr lang="en-US" altLang="zh-CN" sz="2800" kern="0" dirty="0">
                <a:solidFill>
                  <a:schemeClr val="tx1"/>
                </a:solidFill>
                <a:latin typeface="Microsoft YaHei UI" panose="020B0503020204020204" pitchFamily="34" charset="-122"/>
                <a:ea typeface="Microsoft YaHei UI" panose="020B0503020204020204" pitchFamily="34" charset="-122"/>
              </a:rPr>
              <a:t>The Components of Digitalization System </a:t>
            </a:r>
            <a:endParaRPr lang="zh-CN" altLang="en-US" sz="2800" kern="0" dirty="0">
              <a:solidFill>
                <a:schemeClr val="tx1"/>
              </a:solidFill>
              <a:latin typeface="Microsoft YaHei UI" panose="020B0503020204020204" pitchFamily="34" charset="-122"/>
              <a:ea typeface="Microsoft YaHei UI" panose="020B0503020204020204" pitchFamily="34" charset="-122"/>
            </a:endParaRPr>
          </a:p>
        </p:txBody>
      </p:sp>
      <p:grpSp>
        <p:nvGrpSpPr>
          <p:cNvPr id="2" name="组合 1"/>
          <p:cNvGrpSpPr/>
          <p:nvPr/>
        </p:nvGrpSpPr>
        <p:grpSpPr>
          <a:xfrm>
            <a:off x="330662" y="1117739"/>
            <a:ext cx="8643796" cy="5383002"/>
            <a:chOff x="762718" y="1117739"/>
            <a:chExt cx="8801100" cy="5383002"/>
          </a:xfrm>
        </p:grpSpPr>
        <p:sp>
          <p:nvSpPr>
            <p:cNvPr id="11" name="Freeform 2"/>
            <p:cNvSpPr/>
            <p:nvPr>
              <p:custDataLst>
                <p:tags r:id="rId1"/>
              </p:custDataLst>
            </p:nvPr>
          </p:nvSpPr>
          <p:spPr bwMode="blackWhite">
            <a:xfrm>
              <a:off x="2750268" y="1462226"/>
              <a:ext cx="4826000" cy="4591050"/>
            </a:xfrm>
            <a:custGeom>
              <a:avLst/>
              <a:gdLst>
                <a:gd name="T0" fmla="*/ 2147483646 w 2369"/>
                <a:gd name="T1" fmla="*/ 2147483646 h 1721"/>
                <a:gd name="T2" fmla="*/ 2147483646 w 2369"/>
                <a:gd name="T3" fmla="*/ 2147483646 h 1721"/>
                <a:gd name="T4" fmla="*/ 2147483646 w 2369"/>
                <a:gd name="T5" fmla="*/ 2147483646 h 1721"/>
                <a:gd name="T6" fmla="*/ 2147483646 w 2369"/>
                <a:gd name="T7" fmla="*/ 0 h 1721"/>
                <a:gd name="T8" fmla="*/ 0 w 2369"/>
                <a:gd name="T9" fmla="*/ 2147483646 h 1721"/>
                <a:gd name="T10" fmla="*/ 0 w 2369"/>
                <a:gd name="T11" fmla="*/ 2147483646 h 1721"/>
                <a:gd name="T12" fmla="*/ 2147483646 w 2369"/>
                <a:gd name="T13" fmla="*/ 2147483646 h 1721"/>
                <a:gd name="T14" fmla="*/ 0 60000 65536"/>
                <a:gd name="T15" fmla="*/ 0 60000 65536"/>
                <a:gd name="T16" fmla="*/ 0 60000 65536"/>
                <a:gd name="T17" fmla="*/ 0 60000 65536"/>
                <a:gd name="T18" fmla="*/ 0 60000 65536"/>
                <a:gd name="T19" fmla="*/ 0 60000 65536"/>
                <a:gd name="T20" fmla="*/ 0 60000 65536"/>
                <a:gd name="T21" fmla="*/ 0 w 2369"/>
                <a:gd name="T22" fmla="*/ 0 h 1721"/>
                <a:gd name="T23" fmla="*/ 2369 w 2369"/>
                <a:gd name="T24" fmla="*/ 1721 h 172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69" h="1721">
                  <a:moveTo>
                    <a:pt x="32" y="1720"/>
                  </a:moveTo>
                  <a:lnTo>
                    <a:pt x="2368" y="1720"/>
                  </a:lnTo>
                  <a:lnTo>
                    <a:pt x="2368" y="469"/>
                  </a:lnTo>
                  <a:lnTo>
                    <a:pt x="1180" y="0"/>
                  </a:lnTo>
                  <a:lnTo>
                    <a:pt x="0" y="469"/>
                  </a:lnTo>
                  <a:lnTo>
                    <a:pt x="0" y="1720"/>
                  </a:lnTo>
                  <a:lnTo>
                    <a:pt x="32" y="1720"/>
                  </a:lnTo>
                </a:path>
              </a:pathLst>
            </a:custGeom>
            <a:solidFill>
              <a:schemeClr val="accent2"/>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2" name="Freeform 3"/>
            <p:cNvSpPr/>
            <p:nvPr>
              <p:custDataLst>
                <p:tags r:id="rId2"/>
              </p:custDataLst>
            </p:nvPr>
          </p:nvSpPr>
          <p:spPr bwMode="blackWhite">
            <a:xfrm>
              <a:off x="2750268" y="1462226"/>
              <a:ext cx="4840287" cy="4668838"/>
            </a:xfrm>
            <a:custGeom>
              <a:avLst/>
              <a:gdLst>
                <a:gd name="T0" fmla="*/ 2147483646 w 2375"/>
                <a:gd name="T1" fmla="*/ 2147483646 h 1727"/>
                <a:gd name="T2" fmla="*/ 2147483646 w 2375"/>
                <a:gd name="T3" fmla="*/ 2147483646 h 1727"/>
                <a:gd name="T4" fmla="*/ 2147483646 w 2375"/>
                <a:gd name="T5" fmla="*/ 2147483646 h 1727"/>
                <a:gd name="T6" fmla="*/ 2147483646 w 2375"/>
                <a:gd name="T7" fmla="*/ 0 h 1727"/>
                <a:gd name="T8" fmla="*/ 0 w 2375"/>
                <a:gd name="T9" fmla="*/ 2147483646 h 1727"/>
                <a:gd name="T10" fmla="*/ 0 w 2375"/>
                <a:gd name="T11" fmla="*/ 2147483646 h 1727"/>
                <a:gd name="T12" fmla="*/ 0 60000 65536"/>
                <a:gd name="T13" fmla="*/ 0 60000 65536"/>
                <a:gd name="T14" fmla="*/ 0 60000 65536"/>
                <a:gd name="T15" fmla="*/ 0 60000 65536"/>
                <a:gd name="T16" fmla="*/ 0 60000 65536"/>
                <a:gd name="T17" fmla="*/ 0 60000 65536"/>
                <a:gd name="T18" fmla="*/ 0 w 2375"/>
                <a:gd name="T19" fmla="*/ 0 h 1727"/>
                <a:gd name="T20" fmla="*/ 2375 w 2375"/>
                <a:gd name="T21" fmla="*/ 1727 h 1727"/>
              </a:gdLst>
              <a:ahLst/>
              <a:cxnLst>
                <a:cxn ang="T12">
                  <a:pos x="T0" y="T1"/>
                </a:cxn>
                <a:cxn ang="T13">
                  <a:pos x="T2" y="T3"/>
                </a:cxn>
                <a:cxn ang="T14">
                  <a:pos x="T4" y="T5"/>
                </a:cxn>
                <a:cxn ang="T15">
                  <a:pos x="T6" y="T7"/>
                </a:cxn>
                <a:cxn ang="T16">
                  <a:pos x="T8" y="T9"/>
                </a:cxn>
                <a:cxn ang="T17">
                  <a:pos x="T10" y="T11"/>
                </a:cxn>
              </a:cxnLst>
              <a:rect l="T18" t="T19" r="T20" b="T21"/>
              <a:pathLst>
                <a:path w="2375" h="1727">
                  <a:moveTo>
                    <a:pt x="32" y="1726"/>
                  </a:moveTo>
                  <a:lnTo>
                    <a:pt x="2374" y="1726"/>
                  </a:lnTo>
                  <a:lnTo>
                    <a:pt x="2374" y="471"/>
                  </a:lnTo>
                  <a:lnTo>
                    <a:pt x="1183" y="0"/>
                  </a:lnTo>
                  <a:lnTo>
                    <a:pt x="0" y="471"/>
                  </a:lnTo>
                  <a:lnTo>
                    <a:pt x="0" y="172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type="none" w="sm" len="sm"/>
                  <a:tailEnd type="none" w="sm" len="sm"/>
                </a14:hiddenLine>
              </a:ext>
            </a:extLst>
          </p:spPr>
          <p:txBody>
            <a:bodyPr/>
            <a:lstStyle/>
            <a:p>
              <a:endParaRPr lang="zh-CN" altLang="en-US"/>
            </a:p>
          </p:txBody>
        </p:sp>
        <p:sp>
          <p:nvSpPr>
            <p:cNvPr id="13" name="Freeform 4"/>
            <p:cNvSpPr/>
            <p:nvPr>
              <p:custDataLst>
                <p:tags r:id="rId3"/>
              </p:custDataLst>
            </p:nvPr>
          </p:nvSpPr>
          <p:spPr bwMode="blackWhite">
            <a:xfrm>
              <a:off x="762718" y="1482864"/>
              <a:ext cx="8782050" cy="1243012"/>
            </a:xfrm>
            <a:custGeom>
              <a:avLst/>
              <a:gdLst>
                <a:gd name="T0" fmla="*/ 0 w 4311"/>
                <a:gd name="T1" fmla="*/ 2147483646 h 465"/>
                <a:gd name="T2" fmla="*/ 2147483646 w 4311"/>
                <a:gd name="T3" fmla="*/ 0 h 465"/>
                <a:gd name="T4" fmla="*/ 2147483646 w 4311"/>
                <a:gd name="T5" fmla="*/ 2147483646 h 465"/>
                <a:gd name="T6" fmla="*/ 2147483646 w 4311"/>
                <a:gd name="T7" fmla="*/ 2147483646 h 465"/>
                <a:gd name="T8" fmla="*/ 2147483646 w 4311"/>
                <a:gd name="T9" fmla="*/ 0 h 465"/>
                <a:gd name="T10" fmla="*/ 2147483646 w 4311"/>
                <a:gd name="T11" fmla="*/ 2147483646 h 465"/>
                <a:gd name="T12" fmla="*/ 2147483646 w 4311"/>
                <a:gd name="T13" fmla="*/ 2147483646 h 465"/>
                <a:gd name="T14" fmla="*/ 2147483646 w 4311"/>
                <a:gd name="T15" fmla="*/ 0 h 465"/>
                <a:gd name="T16" fmla="*/ 2147483646 w 4311"/>
                <a:gd name="T17" fmla="*/ 2147483646 h 465"/>
                <a:gd name="T18" fmla="*/ 2147483646 w 4311"/>
                <a:gd name="T19" fmla="*/ 2147483646 h 465"/>
                <a:gd name="T20" fmla="*/ 2147483646 w 4311"/>
                <a:gd name="T21" fmla="*/ 2147483646 h 465"/>
                <a:gd name="T22" fmla="*/ 2147483646 w 4311"/>
                <a:gd name="T23" fmla="*/ 2147483646 h 465"/>
                <a:gd name="T24" fmla="*/ 0 w 4311"/>
                <a:gd name="T25" fmla="*/ 2147483646 h 46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311"/>
                <a:gd name="T40" fmla="*/ 0 h 465"/>
                <a:gd name="T41" fmla="*/ 4311 w 4311"/>
                <a:gd name="T42" fmla="*/ 465 h 46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311" h="465">
                  <a:moveTo>
                    <a:pt x="0" y="464"/>
                  </a:moveTo>
                  <a:lnTo>
                    <a:pt x="2159" y="0"/>
                  </a:lnTo>
                  <a:lnTo>
                    <a:pt x="4310" y="464"/>
                  </a:lnTo>
                  <a:lnTo>
                    <a:pt x="3295" y="464"/>
                  </a:lnTo>
                  <a:lnTo>
                    <a:pt x="2159" y="0"/>
                  </a:lnTo>
                  <a:lnTo>
                    <a:pt x="3223" y="464"/>
                  </a:lnTo>
                  <a:lnTo>
                    <a:pt x="2191" y="464"/>
                  </a:lnTo>
                  <a:lnTo>
                    <a:pt x="2167" y="0"/>
                  </a:lnTo>
                  <a:lnTo>
                    <a:pt x="2127" y="464"/>
                  </a:lnTo>
                  <a:lnTo>
                    <a:pt x="1096" y="464"/>
                  </a:lnTo>
                  <a:lnTo>
                    <a:pt x="2159" y="8"/>
                  </a:lnTo>
                  <a:lnTo>
                    <a:pt x="1032" y="464"/>
                  </a:lnTo>
                  <a:lnTo>
                    <a:pt x="0" y="464"/>
                  </a:lnTo>
                </a:path>
              </a:pathLst>
            </a:custGeom>
            <a:solidFill>
              <a:schemeClr val="accent2"/>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4" name="Rectangle 5"/>
            <p:cNvSpPr>
              <a:spLocks noChangeArrowheads="1"/>
            </p:cNvSpPr>
            <p:nvPr>
              <p:custDataLst>
                <p:tags r:id="rId4"/>
              </p:custDataLst>
            </p:nvPr>
          </p:nvSpPr>
          <p:spPr bwMode="blackWhite">
            <a:xfrm>
              <a:off x="769068" y="2722701"/>
              <a:ext cx="2092325" cy="3321050"/>
            </a:xfrm>
            <a:prstGeom prst="rect">
              <a:avLst/>
            </a:prstGeom>
            <a:solidFill>
              <a:srgbClr val="002060"/>
            </a:solidFill>
            <a:ln w="9525">
              <a:solidFill>
                <a:schemeClr val="tx1"/>
              </a:solidFill>
              <a:miter lim="800000"/>
            </a:ln>
            <a:effectLst>
              <a:outerShdw dist="35921" dir="2700000" algn="ctr" rotWithShape="0">
                <a:schemeClr val="bg2"/>
              </a:outerShdw>
            </a:effectLst>
          </p:spPr>
          <p:txBody>
            <a:bodyPr wrap="none" lIns="97740" tIns="48870" rIns="97740" bIns="48870" anchor="ctr"/>
            <a:lstStyle>
              <a:lvl1pPr defTabSz="977900">
                <a:defRPr sz="1600" b="1">
                  <a:solidFill>
                    <a:schemeClr val="tx1"/>
                  </a:solidFill>
                  <a:latin typeface="Arial" panose="020B0604020202020204" pitchFamily="34" charset="0"/>
                  <a:ea typeface="宋体" panose="02010600030101010101" pitchFamily="2" charset="-122"/>
                </a:defRPr>
              </a:lvl1pPr>
              <a:lvl2pPr marL="742950" indent="-285750" defTabSz="977900">
                <a:defRPr sz="1600" b="1">
                  <a:solidFill>
                    <a:schemeClr val="tx1"/>
                  </a:solidFill>
                  <a:latin typeface="Arial" panose="020B0604020202020204" pitchFamily="34" charset="0"/>
                  <a:ea typeface="宋体" panose="02010600030101010101" pitchFamily="2" charset="-122"/>
                </a:defRPr>
              </a:lvl2pPr>
              <a:lvl3pPr marL="1143000" indent="-228600" defTabSz="977900">
                <a:defRPr sz="1600" b="1">
                  <a:solidFill>
                    <a:schemeClr val="tx1"/>
                  </a:solidFill>
                  <a:latin typeface="Arial" panose="020B0604020202020204" pitchFamily="34" charset="0"/>
                  <a:ea typeface="宋体" panose="02010600030101010101" pitchFamily="2" charset="-122"/>
                </a:defRPr>
              </a:lvl3pPr>
              <a:lvl4pPr marL="1600200" indent="-228600" defTabSz="977900">
                <a:defRPr sz="1600" b="1">
                  <a:solidFill>
                    <a:schemeClr val="tx1"/>
                  </a:solidFill>
                  <a:latin typeface="Arial" panose="020B0604020202020204" pitchFamily="34" charset="0"/>
                  <a:ea typeface="宋体" panose="02010600030101010101" pitchFamily="2" charset="-122"/>
                </a:defRPr>
              </a:lvl4pPr>
              <a:lvl5pPr marL="2057400" indent="-228600" defTabSz="977900">
                <a:defRPr sz="1600" b="1">
                  <a:solidFill>
                    <a:schemeClr val="tx1"/>
                  </a:solidFill>
                  <a:latin typeface="Arial" panose="020B0604020202020204" pitchFamily="34" charset="0"/>
                  <a:ea typeface="宋体" panose="02010600030101010101" pitchFamily="2" charset="-122"/>
                </a:defRPr>
              </a:lvl5pPr>
              <a:lvl6pPr marL="2514600" indent="-228600" defTabSz="9779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6pPr>
              <a:lvl7pPr marL="2971800" indent="-228600" defTabSz="9779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7pPr>
              <a:lvl8pPr marL="3429000" indent="-228600" defTabSz="9779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8pPr>
              <a:lvl9pPr marL="3886200" indent="-228600" defTabSz="9779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9pPr>
            </a:lstStyle>
            <a:p>
              <a:pPr algn="ctr"/>
              <a:endParaRPr lang="zh-CN" altLang="en-US" sz="1700" b="0"/>
            </a:p>
          </p:txBody>
        </p:sp>
        <p:sp>
          <p:nvSpPr>
            <p:cNvPr id="15" name="Rectangle 6"/>
            <p:cNvSpPr>
              <a:spLocks noChangeArrowheads="1"/>
            </p:cNvSpPr>
            <p:nvPr>
              <p:custDataLst>
                <p:tags r:id="rId5"/>
              </p:custDataLst>
            </p:nvPr>
          </p:nvSpPr>
          <p:spPr bwMode="blackWhite">
            <a:xfrm>
              <a:off x="3004268" y="2722701"/>
              <a:ext cx="2089150" cy="3321050"/>
            </a:xfrm>
            <a:prstGeom prst="rect">
              <a:avLst/>
            </a:prstGeom>
            <a:solidFill>
              <a:srgbClr val="002060"/>
            </a:solidFill>
            <a:ln w="9525">
              <a:solidFill>
                <a:schemeClr val="tx1"/>
              </a:solidFill>
              <a:miter lim="800000"/>
            </a:ln>
            <a:effectLst>
              <a:outerShdw dist="35921" dir="2700000" algn="ctr" rotWithShape="0">
                <a:schemeClr val="bg2"/>
              </a:outerShdw>
            </a:effectLst>
          </p:spPr>
          <p:txBody>
            <a:bodyPr wrap="none" lIns="97740" tIns="48870" rIns="97740" bIns="48870" anchor="ctr"/>
            <a:lstStyle>
              <a:lvl1pPr defTabSz="977900">
                <a:defRPr sz="1600" b="1">
                  <a:solidFill>
                    <a:schemeClr val="tx1"/>
                  </a:solidFill>
                  <a:latin typeface="Arial" panose="020B0604020202020204" pitchFamily="34" charset="0"/>
                  <a:ea typeface="宋体" panose="02010600030101010101" pitchFamily="2" charset="-122"/>
                </a:defRPr>
              </a:lvl1pPr>
              <a:lvl2pPr marL="742950" indent="-285750" defTabSz="977900">
                <a:defRPr sz="1600" b="1">
                  <a:solidFill>
                    <a:schemeClr val="tx1"/>
                  </a:solidFill>
                  <a:latin typeface="Arial" panose="020B0604020202020204" pitchFamily="34" charset="0"/>
                  <a:ea typeface="宋体" panose="02010600030101010101" pitchFamily="2" charset="-122"/>
                </a:defRPr>
              </a:lvl2pPr>
              <a:lvl3pPr marL="1143000" indent="-228600" defTabSz="977900">
                <a:defRPr sz="1600" b="1">
                  <a:solidFill>
                    <a:schemeClr val="tx1"/>
                  </a:solidFill>
                  <a:latin typeface="Arial" panose="020B0604020202020204" pitchFamily="34" charset="0"/>
                  <a:ea typeface="宋体" panose="02010600030101010101" pitchFamily="2" charset="-122"/>
                </a:defRPr>
              </a:lvl3pPr>
              <a:lvl4pPr marL="1600200" indent="-228600" defTabSz="977900">
                <a:defRPr sz="1600" b="1">
                  <a:solidFill>
                    <a:schemeClr val="tx1"/>
                  </a:solidFill>
                  <a:latin typeface="Arial" panose="020B0604020202020204" pitchFamily="34" charset="0"/>
                  <a:ea typeface="宋体" panose="02010600030101010101" pitchFamily="2" charset="-122"/>
                </a:defRPr>
              </a:lvl4pPr>
              <a:lvl5pPr marL="2057400" indent="-228600" defTabSz="977900">
                <a:defRPr sz="1600" b="1">
                  <a:solidFill>
                    <a:schemeClr val="tx1"/>
                  </a:solidFill>
                  <a:latin typeface="Arial" panose="020B0604020202020204" pitchFamily="34" charset="0"/>
                  <a:ea typeface="宋体" panose="02010600030101010101" pitchFamily="2" charset="-122"/>
                </a:defRPr>
              </a:lvl5pPr>
              <a:lvl6pPr marL="2514600" indent="-228600" defTabSz="9779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6pPr>
              <a:lvl7pPr marL="2971800" indent="-228600" defTabSz="9779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7pPr>
              <a:lvl8pPr marL="3429000" indent="-228600" defTabSz="9779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8pPr>
              <a:lvl9pPr marL="3886200" indent="-228600" defTabSz="9779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9pPr>
            </a:lstStyle>
            <a:p>
              <a:pPr algn="ctr"/>
              <a:endParaRPr lang="zh-CN" altLang="en-US" sz="1700" b="0" dirty="0"/>
            </a:p>
          </p:txBody>
        </p:sp>
        <p:sp>
          <p:nvSpPr>
            <p:cNvPr id="16" name="Rectangle 7"/>
            <p:cNvSpPr>
              <a:spLocks noChangeArrowheads="1"/>
            </p:cNvSpPr>
            <p:nvPr>
              <p:custDataLst>
                <p:tags r:id="rId6"/>
              </p:custDataLst>
            </p:nvPr>
          </p:nvSpPr>
          <p:spPr bwMode="blackWhite">
            <a:xfrm>
              <a:off x="5236293" y="2722701"/>
              <a:ext cx="2087562" cy="3321050"/>
            </a:xfrm>
            <a:prstGeom prst="rect">
              <a:avLst/>
            </a:prstGeom>
            <a:solidFill>
              <a:srgbClr val="002060"/>
            </a:solidFill>
            <a:ln w="9525">
              <a:solidFill>
                <a:schemeClr val="tx1"/>
              </a:solidFill>
              <a:miter lim="800000"/>
            </a:ln>
            <a:effectLst>
              <a:outerShdw dist="35921" dir="2700000" algn="ctr" rotWithShape="0">
                <a:schemeClr val="bg2"/>
              </a:outerShdw>
            </a:effectLst>
          </p:spPr>
          <p:txBody>
            <a:bodyPr wrap="none" lIns="97740" tIns="48870" rIns="97740" bIns="48870" anchor="ctr"/>
            <a:lstStyle>
              <a:lvl1pPr defTabSz="977900">
                <a:defRPr sz="1600" b="1">
                  <a:solidFill>
                    <a:schemeClr val="tx1"/>
                  </a:solidFill>
                  <a:latin typeface="Arial" panose="020B0604020202020204" pitchFamily="34" charset="0"/>
                  <a:ea typeface="宋体" panose="02010600030101010101" pitchFamily="2" charset="-122"/>
                </a:defRPr>
              </a:lvl1pPr>
              <a:lvl2pPr marL="742950" indent="-285750" defTabSz="977900">
                <a:defRPr sz="1600" b="1">
                  <a:solidFill>
                    <a:schemeClr val="tx1"/>
                  </a:solidFill>
                  <a:latin typeface="Arial" panose="020B0604020202020204" pitchFamily="34" charset="0"/>
                  <a:ea typeface="宋体" panose="02010600030101010101" pitchFamily="2" charset="-122"/>
                </a:defRPr>
              </a:lvl2pPr>
              <a:lvl3pPr marL="1143000" indent="-228600" defTabSz="977900">
                <a:defRPr sz="1600" b="1">
                  <a:solidFill>
                    <a:schemeClr val="tx1"/>
                  </a:solidFill>
                  <a:latin typeface="Arial" panose="020B0604020202020204" pitchFamily="34" charset="0"/>
                  <a:ea typeface="宋体" panose="02010600030101010101" pitchFamily="2" charset="-122"/>
                </a:defRPr>
              </a:lvl3pPr>
              <a:lvl4pPr marL="1600200" indent="-228600" defTabSz="977900">
                <a:defRPr sz="1600" b="1">
                  <a:solidFill>
                    <a:schemeClr val="tx1"/>
                  </a:solidFill>
                  <a:latin typeface="Arial" panose="020B0604020202020204" pitchFamily="34" charset="0"/>
                  <a:ea typeface="宋体" panose="02010600030101010101" pitchFamily="2" charset="-122"/>
                </a:defRPr>
              </a:lvl4pPr>
              <a:lvl5pPr marL="2057400" indent="-228600" defTabSz="977900">
                <a:defRPr sz="1600" b="1">
                  <a:solidFill>
                    <a:schemeClr val="tx1"/>
                  </a:solidFill>
                  <a:latin typeface="Arial" panose="020B0604020202020204" pitchFamily="34" charset="0"/>
                  <a:ea typeface="宋体" panose="02010600030101010101" pitchFamily="2" charset="-122"/>
                </a:defRPr>
              </a:lvl5pPr>
              <a:lvl6pPr marL="2514600" indent="-228600" defTabSz="9779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6pPr>
              <a:lvl7pPr marL="2971800" indent="-228600" defTabSz="9779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7pPr>
              <a:lvl8pPr marL="3429000" indent="-228600" defTabSz="9779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8pPr>
              <a:lvl9pPr marL="3886200" indent="-228600" defTabSz="9779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9pPr>
            </a:lstStyle>
            <a:p>
              <a:pPr algn="ctr"/>
              <a:endParaRPr lang="zh-CN" altLang="en-US" sz="1700" b="0"/>
            </a:p>
          </p:txBody>
        </p:sp>
        <p:sp>
          <p:nvSpPr>
            <p:cNvPr id="17" name="Rectangle 8"/>
            <p:cNvSpPr>
              <a:spLocks noChangeArrowheads="1"/>
            </p:cNvSpPr>
            <p:nvPr>
              <p:custDataLst>
                <p:tags r:id="rId7"/>
              </p:custDataLst>
            </p:nvPr>
          </p:nvSpPr>
          <p:spPr bwMode="blackWhite">
            <a:xfrm>
              <a:off x="7469905" y="2722701"/>
              <a:ext cx="2085975" cy="3321050"/>
            </a:xfrm>
            <a:prstGeom prst="rect">
              <a:avLst/>
            </a:prstGeom>
            <a:solidFill>
              <a:srgbClr val="002060"/>
            </a:solidFill>
            <a:ln w="9525">
              <a:solidFill>
                <a:schemeClr val="tx1"/>
              </a:solidFill>
              <a:miter lim="800000"/>
            </a:ln>
            <a:effectLst>
              <a:outerShdw dist="35921" dir="2700000" algn="ctr" rotWithShape="0">
                <a:schemeClr val="bg2"/>
              </a:outerShdw>
            </a:effectLst>
          </p:spPr>
          <p:txBody>
            <a:bodyPr wrap="none" lIns="97740" tIns="48870" rIns="97740" bIns="48870" anchor="ctr"/>
            <a:lstStyle>
              <a:lvl1pPr defTabSz="977900">
                <a:defRPr sz="1600" b="1">
                  <a:solidFill>
                    <a:schemeClr val="tx1"/>
                  </a:solidFill>
                  <a:latin typeface="Arial" panose="020B0604020202020204" pitchFamily="34" charset="0"/>
                  <a:ea typeface="宋体" panose="02010600030101010101" pitchFamily="2" charset="-122"/>
                </a:defRPr>
              </a:lvl1pPr>
              <a:lvl2pPr marL="742950" indent="-285750" defTabSz="977900">
                <a:defRPr sz="1600" b="1">
                  <a:solidFill>
                    <a:schemeClr val="tx1"/>
                  </a:solidFill>
                  <a:latin typeface="Arial" panose="020B0604020202020204" pitchFamily="34" charset="0"/>
                  <a:ea typeface="宋体" panose="02010600030101010101" pitchFamily="2" charset="-122"/>
                </a:defRPr>
              </a:lvl2pPr>
              <a:lvl3pPr marL="1143000" indent="-228600" defTabSz="977900">
                <a:defRPr sz="1600" b="1">
                  <a:solidFill>
                    <a:schemeClr val="tx1"/>
                  </a:solidFill>
                  <a:latin typeface="Arial" panose="020B0604020202020204" pitchFamily="34" charset="0"/>
                  <a:ea typeface="宋体" panose="02010600030101010101" pitchFamily="2" charset="-122"/>
                </a:defRPr>
              </a:lvl3pPr>
              <a:lvl4pPr marL="1600200" indent="-228600" defTabSz="977900">
                <a:defRPr sz="1600" b="1">
                  <a:solidFill>
                    <a:schemeClr val="tx1"/>
                  </a:solidFill>
                  <a:latin typeface="Arial" panose="020B0604020202020204" pitchFamily="34" charset="0"/>
                  <a:ea typeface="宋体" panose="02010600030101010101" pitchFamily="2" charset="-122"/>
                </a:defRPr>
              </a:lvl4pPr>
              <a:lvl5pPr marL="2057400" indent="-228600" defTabSz="977900">
                <a:defRPr sz="1600" b="1">
                  <a:solidFill>
                    <a:schemeClr val="tx1"/>
                  </a:solidFill>
                  <a:latin typeface="Arial" panose="020B0604020202020204" pitchFamily="34" charset="0"/>
                  <a:ea typeface="宋体" panose="02010600030101010101" pitchFamily="2" charset="-122"/>
                </a:defRPr>
              </a:lvl5pPr>
              <a:lvl6pPr marL="2514600" indent="-228600" defTabSz="9779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6pPr>
              <a:lvl7pPr marL="2971800" indent="-228600" defTabSz="9779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7pPr>
              <a:lvl8pPr marL="3429000" indent="-228600" defTabSz="9779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8pPr>
              <a:lvl9pPr marL="3886200" indent="-228600" defTabSz="9779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9pPr>
            </a:lstStyle>
            <a:p>
              <a:pPr algn="ctr"/>
              <a:endParaRPr lang="zh-CN" altLang="en-US" sz="1700" b="0"/>
            </a:p>
          </p:txBody>
        </p:sp>
        <p:grpSp>
          <p:nvGrpSpPr>
            <p:cNvPr id="18" name="Group 10"/>
            <p:cNvGrpSpPr/>
            <p:nvPr/>
          </p:nvGrpSpPr>
          <p:grpSpPr bwMode="auto">
            <a:xfrm>
              <a:off x="3683718" y="1117739"/>
              <a:ext cx="2938462" cy="1011237"/>
              <a:chOff x="2400" y="1968"/>
              <a:chExt cx="960" cy="960"/>
            </a:xfrm>
          </p:grpSpPr>
          <p:sp>
            <p:nvSpPr>
              <p:cNvPr id="19" name="Oval 11"/>
              <p:cNvSpPr>
                <a:spLocks noChangeArrowheads="1"/>
              </p:cNvSpPr>
              <p:nvPr>
                <p:custDataLst>
                  <p:tags r:id="rId8"/>
                </p:custDataLst>
              </p:nvPr>
            </p:nvSpPr>
            <p:spPr bwMode="blackWhite">
              <a:xfrm>
                <a:off x="2400" y="1968"/>
                <a:ext cx="960" cy="960"/>
              </a:xfrm>
              <a:prstGeom prst="ellipse">
                <a:avLst/>
              </a:prstGeom>
              <a:solidFill>
                <a:srgbClr val="002060"/>
              </a:solidFill>
              <a:ln w="9525">
                <a:solidFill>
                  <a:schemeClr val="tx1"/>
                </a:solidFill>
                <a:round/>
              </a:ln>
              <a:effectLst>
                <a:outerShdw dist="25400" dir="5400000" algn="ctr" rotWithShape="0">
                  <a:schemeClr val="bg2"/>
                </a:outerShdw>
              </a:effectLst>
            </p:spPr>
            <p:txBody>
              <a:bodyPr wrap="none" anchor="ctr"/>
              <a:lstStyle>
                <a:lvl1pPr>
                  <a:defRPr sz="1600" b="1">
                    <a:solidFill>
                      <a:schemeClr val="tx1"/>
                    </a:solidFill>
                    <a:latin typeface="Arial" panose="020B0604020202020204" pitchFamily="34" charset="0"/>
                    <a:ea typeface="宋体" panose="02010600030101010101" pitchFamily="2" charset="-122"/>
                  </a:defRPr>
                </a:lvl1pPr>
                <a:lvl2pPr marL="742950" indent="-285750">
                  <a:defRPr sz="1600" b="1">
                    <a:solidFill>
                      <a:schemeClr val="tx1"/>
                    </a:solidFill>
                    <a:latin typeface="Arial" panose="020B0604020202020204" pitchFamily="34" charset="0"/>
                    <a:ea typeface="宋体" panose="02010600030101010101" pitchFamily="2" charset="-122"/>
                  </a:defRPr>
                </a:lvl2pPr>
                <a:lvl3pPr marL="1143000" indent="-228600">
                  <a:defRPr sz="1600" b="1">
                    <a:solidFill>
                      <a:schemeClr val="tx1"/>
                    </a:solidFill>
                    <a:latin typeface="Arial" panose="020B0604020202020204" pitchFamily="34" charset="0"/>
                    <a:ea typeface="宋体" panose="02010600030101010101" pitchFamily="2" charset="-122"/>
                  </a:defRPr>
                </a:lvl3pPr>
                <a:lvl4pPr marL="1600200" indent="-228600">
                  <a:defRPr sz="1600" b="1">
                    <a:solidFill>
                      <a:schemeClr val="tx1"/>
                    </a:solidFill>
                    <a:latin typeface="Arial" panose="020B0604020202020204" pitchFamily="34" charset="0"/>
                    <a:ea typeface="宋体" panose="02010600030101010101" pitchFamily="2" charset="-122"/>
                  </a:defRPr>
                </a:lvl4pPr>
                <a:lvl5pPr marL="2057400" indent="-228600">
                  <a:defRPr sz="1600" b="1">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9pPr>
              </a:lstStyle>
              <a:p>
                <a:pPr algn="ctr" eaLnBrk="1" hangingPunct="1"/>
                <a:r>
                  <a:rPr lang="zh-CN" altLang="en-US" sz="2000" b="0" dirty="0">
                    <a:solidFill>
                      <a:srgbClr val="FFFF00"/>
                    </a:solidFill>
                    <a:latin typeface="Microsoft YaHei UI" panose="020B0503020204020204" pitchFamily="34" charset="-122"/>
                    <a:ea typeface="Microsoft YaHei UI" panose="020B0503020204020204" pitchFamily="34" charset="-122"/>
                  </a:rPr>
                  <a:t>数字化系统</a:t>
                </a:r>
                <a:endParaRPr lang="en-US" altLang="zh-CN" sz="2000" b="0" dirty="0">
                  <a:solidFill>
                    <a:srgbClr val="FFFF00"/>
                  </a:solidFill>
                  <a:latin typeface="Microsoft YaHei UI" panose="020B0503020204020204" pitchFamily="34" charset="-122"/>
                  <a:ea typeface="Microsoft YaHei UI" panose="020B0503020204020204" pitchFamily="34" charset="-122"/>
                </a:endParaRPr>
              </a:p>
              <a:p>
                <a:pPr algn="ctr" eaLnBrk="1" hangingPunct="1"/>
                <a:r>
                  <a:rPr lang="en-US" altLang="zh-CN" b="0" dirty="0">
                    <a:latin typeface="Microsoft YaHei UI" panose="020B0503020204020204" pitchFamily="34" charset="-122"/>
                    <a:ea typeface="Microsoft YaHei UI" panose="020B0503020204020204" pitchFamily="34" charset="-122"/>
                  </a:rPr>
                  <a:t>Digitalization</a:t>
                </a:r>
                <a:r>
                  <a:rPr lang="zh-CN" altLang="en-US" b="0" dirty="0">
                    <a:latin typeface="Microsoft YaHei UI" panose="020B0503020204020204" pitchFamily="34" charset="-122"/>
                    <a:ea typeface="Microsoft YaHei UI" panose="020B0503020204020204" pitchFamily="34" charset="-122"/>
                  </a:rPr>
                  <a:t> </a:t>
                </a:r>
                <a:r>
                  <a:rPr lang="en-US" altLang="zh-CN" b="0" dirty="0">
                    <a:latin typeface="Microsoft YaHei UI" panose="020B0503020204020204" pitchFamily="34" charset="-122"/>
                    <a:ea typeface="Microsoft YaHei UI" panose="020B0503020204020204" pitchFamily="34" charset="-122"/>
                  </a:rPr>
                  <a:t>System</a:t>
                </a:r>
                <a:endParaRPr lang="zh-CN" altLang="en-US" b="0" dirty="0">
                  <a:latin typeface="Microsoft YaHei UI" panose="020B0503020204020204" pitchFamily="34" charset="-122"/>
                  <a:ea typeface="Microsoft YaHei UI" panose="020B0503020204020204" pitchFamily="34" charset="-122"/>
                </a:endParaRPr>
              </a:p>
            </p:txBody>
          </p:sp>
          <p:sp>
            <p:nvSpPr>
              <p:cNvPr id="20" name="Rectangle 12"/>
              <p:cNvSpPr>
                <a:spLocks noChangeArrowheads="1"/>
              </p:cNvSpPr>
              <p:nvPr>
                <p:custDataLst>
                  <p:tags r:id="rId9"/>
                </p:custDataLst>
              </p:nvPr>
            </p:nvSpPr>
            <p:spPr bwMode="blackWhite">
              <a:xfrm>
                <a:off x="2440" y="2008"/>
                <a:ext cx="880" cy="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073" tIns="0" rIns="4073" bIns="0" anchor="ctr"/>
              <a:lstStyle>
                <a:lvl1pPr marL="168275" indent="-168275">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742950" indent="-2857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marL="0" indent="0" algn="ctr" eaLnBrk="1" hangingPunct="1">
                  <a:buNone/>
                </a:pPr>
                <a:endParaRPr lang="en-US" altLang="ko-KR" dirty="0">
                  <a:ea typeface="Gulim" panose="020B0600000101010101" pitchFamily="34" charset="-127"/>
                </a:endParaRPr>
              </a:p>
            </p:txBody>
          </p:sp>
        </p:grpSp>
        <p:sp>
          <p:nvSpPr>
            <p:cNvPr id="21" name="Rectangle 13"/>
            <p:cNvSpPr>
              <a:spLocks noChangeArrowheads="1"/>
            </p:cNvSpPr>
            <p:nvPr/>
          </p:nvSpPr>
          <p:spPr bwMode="auto">
            <a:xfrm>
              <a:off x="848443" y="2825889"/>
              <a:ext cx="1922462" cy="26345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342900" indent="-342900">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628650" indent="-1714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marL="457200" lvl="1" indent="0" eaLnBrk="1" hangingPunct="1">
                <a:buNone/>
              </a:pPr>
              <a:r>
                <a:rPr lang="zh-CN" altLang="en-US" dirty="0">
                  <a:solidFill>
                    <a:srgbClr val="FFFF00"/>
                  </a:solidFill>
                  <a:latin typeface="Microsoft YaHei UI" panose="020B0503020204020204" pitchFamily="34" charset="-122"/>
                  <a:ea typeface="Microsoft YaHei UI" panose="020B0503020204020204" pitchFamily="34" charset="-122"/>
                </a:rPr>
                <a:t>数据 </a:t>
              </a:r>
              <a:r>
                <a:rPr lang="en-US" altLang="zh-CN" dirty="0">
                  <a:latin typeface="Microsoft YaHei UI" panose="020B0503020204020204" pitchFamily="34" charset="-122"/>
                  <a:ea typeface="Microsoft YaHei UI" panose="020B0503020204020204" pitchFamily="34" charset="-122"/>
                </a:rPr>
                <a:t>Data</a:t>
              </a:r>
            </a:p>
            <a:p>
              <a:pPr marL="176530" lvl="1" indent="-176530"/>
              <a:endParaRPr lang="en-US" altLang="ko-KR" sz="800" b="1" dirty="0">
                <a:latin typeface="Microsoft YaHei UI" panose="020B0503020204020204" pitchFamily="34" charset="-122"/>
                <a:ea typeface="Microsoft YaHei UI" panose="020B0503020204020204" pitchFamily="34" charset="-122"/>
              </a:endParaRPr>
            </a:p>
            <a:p>
              <a:pPr marL="176530" lvl="1" indent="-176530"/>
              <a:r>
                <a:rPr lang="zh-CN" altLang="en-US" dirty="0">
                  <a:solidFill>
                    <a:srgbClr val="FFFF00"/>
                  </a:solidFill>
                  <a:latin typeface="Microsoft YaHei UI" panose="020B0503020204020204" pitchFamily="34" charset="-122"/>
                  <a:ea typeface="Microsoft YaHei UI" panose="020B0503020204020204" pitchFamily="34" charset="-122"/>
                </a:rPr>
                <a:t>财务</a:t>
              </a:r>
              <a:r>
                <a:rPr lang="en-US" altLang="zh-CN" dirty="0">
                  <a:solidFill>
                    <a:srgbClr val="FFFF00"/>
                  </a:solidFill>
                  <a:latin typeface="Microsoft YaHei UI" panose="020B0503020204020204" pitchFamily="34" charset="-122"/>
                  <a:ea typeface="Microsoft YaHei UI" panose="020B0503020204020204" pitchFamily="34" charset="-122"/>
                </a:rPr>
                <a:t>/</a:t>
              </a:r>
              <a:r>
                <a:rPr lang="zh-CN" altLang="en-US" dirty="0">
                  <a:solidFill>
                    <a:srgbClr val="FFFF00"/>
                  </a:solidFill>
                  <a:latin typeface="Microsoft YaHei UI" panose="020B0503020204020204" pitchFamily="34" charset="-122"/>
                  <a:ea typeface="Microsoft YaHei UI" panose="020B0503020204020204" pitchFamily="34" charset="-122"/>
                </a:rPr>
                <a:t>非财务</a:t>
              </a:r>
              <a:endParaRPr lang="en-US" altLang="zh-CN" dirty="0">
                <a:solidFill>
                  <a:srgbClr val="FFFF00"/>
                </a:solidFill>
                <a:latin typeface="Microsoft YaHei UI" panose="020B0503020204020204" pitchFamily="34" charset="-122"/>
                <a:ea typeface="Microsoft YaHei UI" panose="020B0503020204020204" pitchFamily="34" charset="-122"/>
              </a:endParaRPr>
            </a:p>
            <a:p>
              <a:pPr marL="176530" lvl="1" indent="-176530"/>
              <a:r>
                <a:rPr lang="en-US" altLang="ko-KR" sz="1600" dirty="0">
                  <a:latin typeface="Microsoft YaHei UI" panose="020B0503020204020204" pitchFamily="34" charset="-122"/>
                  <a:ea typeface="Microsoft YaHei UI" panose="020B0503020204020204" pitchFamily="34" charset="-122"/>
                </a:rPr>
                <a:t>(non)financial</a:t>
              </a:r>
            </a:p>
            <a:p>
              <a:pPr marL="176530" lvl="1" indent="-176530"/>
              <a:r>
                <a:rPr lang="zh-CN" altLang="en-US" dirty="0">
                  <a:solidFill>
                    <a:srgbClr val="FFFF00"/>
                  </a:solidFill>
                  <a:latin typeface="Microsoft YaHei UI" panose="020B0503020204020204" pitchFamily="34" charset="-122"/>
                  <a:ea typeface="Microsoft YaHei UI" panose="020B0503020204020204" pitchFamily="34" charset="-122"/>
                </a:rPr>
                <a:t>实际的</a:t>
              </a:r>
              <a:r>
                <a:rPr lang="en-US" altLang="zh-CN" dirty="0">
                  <a:solidFill>
                    <a:srgbClr val="FFFF00"/>
                  </a:solidFill>
                  <a:latin typeface="Microsoft YaHei UI" panose="020B0503020204020204" pitchFamily="34" charset="-122"/>
                  <a:ea typeface="Microsoft YaHei UI" panose="020B0503020204020204" pitchFamily="34" charset="-122"/>
                </a:rPr>
                <a:t>/</a:t>
              </a:r>
              <a:r>
                <a:rPr lang="zh-CN" altLang="en-US" dirty="0">
                  <a:solidFill>
                    <a:srgbClr val="FFFF00"/>
                  </a:solidFill>
                  <a:latin typeface="Microsoft YaHei UI" panose="020B0503020204020204" pitchFamily="34" charset="-122"/>
                  <a:ea typeface="Microsoft YaHei UI" panose="020B0503020204020204" pitchFamily="34" charset="-122"/>
                </a:rPr>
                <a:t>预测的</a:t>
              </a:r>
              <a:endParaRPr lang="en-US" altLang="zh-CN" dirty="0">
                <a:solidFill>
                  <a:srgbClr val="FFFF00"/>
                </a:solidFill>
                <a:latin typeface="Microsoft YaHei UI" panose="020B0503020204020204" pitchFamily="34" charset="-122"/>
                <a:ea typeface="Microsoft YaHei UI" panose="020B0503020204020204" pitchFamily="34" charset="-122"/>
              </a:endParaRPr>
            </a:p>
            <a:p>
              <a:pPr marL="176530" lvl="1" indent="-176530"/>
              <a:r>
                <a:rPr lang="en-US" altLang="ko-KR" sz="1600" dirty="0">
                  <a:latin typeface="Microsoft YaHei UI" panose="020B0503020204020204" pitchFamily="34" charset="-122"/>
                  <a:ea typeface="Microsoft YaHei UI" panose="020B0503020204020204" pitchFamily="34" charset="-122"/>
                </a:rPr>
                <a:t>Actual/Budgeted</a:t>
              </a:r>
            </a:p>
            <a:p>
              <a:pPr marL="176530" lvl="1" indent="-176530"/>
              <a:r>
                <a:rPr lang="zh-CN" altLang="en-US" dirty="0">
                  <a:solidFill>
                    <a:srgbClr val="FFFF00"/>
                  </a:solidFill>
                  <a:latin typeface="Microsoft YaHei UI" panose="020B0503020204020204" pitchFamily="34" charset="-122"/>
                  <a:ea typeface="Microsoft YaHei UI" panose="020B0503020204020204" pitchFamily="34" charset="-122"/>
                </a:rPr>
                <a:t>外部的</a:t>
              </a:r>
              <a:r>
                <a:rPr lang="en-US" altLang="zh-CN" dirty="0">
                  <a:solidFill>
                    <a:srgbClr val="FFFF00"/>
                  </a:solidFill>
                  <a:latin typeface="Microsoft YaHei UI" panose="020B0503020204020204" pitchFamily="34" charset="-122"/>
                  <a:ea typeface="Microsoft YaHei UI" panose="020B0503020204020204" pitchFamily="34" charset="-122"/>
                </a:rPr>
                <a:t>/</a:t>
              </a:r>
              <a:r>
                <a:rPr lang="zh-CN" altLang="en-US" dirty="0">
                  <a:solidFill>
                    <a:srgbClr val="FFFF00"/>
                  </a:solidFill>
                  <a:latin typeface="Microsoft YaHei UI" panose="020B0503020204020204" pitchFamily="34" charset="-122"/>
                  <a:ea typeface="Microsoft YaHei UI" panose="020B0503020204020204" pitchFamily="34" charset="-122"/>
                </a:rPr>
                <a:t>内部的</a:t>
              </a:r>
              <a:endParaRPr lang="en-US" altLang="zh-CN" dirty="0">
                <a:solidFill>
                  <a:srgbClr val="FFFF00"/>
                </a:solidFill>
                <a:latin typeface="Microsoft YaHei UI" panose="020B0503020204020204" pitchFamily="34" charset="-122"/>
                <a:ea typeface="Microsoft YaHei UI" panose="020B0503020204020204" pitchFamily="34" charset="-122"/>
              </a:endParaRPr>
            </a:p>
            <a:p>
              <a:pPr marL="176530" lvl="1" indent="-176530"/>
              <a:r>
                <a:rPr lang="en-US" altLang="zh-CN" sz="1600" dirty="0">
                  <a:latin typeface="Microsoft YaHei UI" panose="020B0503020204020204" pitchFamily="34" charset="-122"/>
                  <a:ea typeface="Microsoft YaHei UI" panose="020B0503020204020204" pitchFamily="34" charset="-122"/>
                </a:rPr>
                <a:t>External/Internal</a:t>
              </a:r>
              <a:endParaRPr lang="en-US" altLang="ko-KR" sz="1600" dirty="0">
                <a:latin typeface="Microsoft YaHei UI" panose="020B0503020204020204" pitchFamily="34" charset="-122"/>
                <a:ea typeface="Microsoft YaHei UI" panose="020B0503020204020204" pitchFamily="34" charset="-122"/>
              </a:endParaRPr>
            </a:p>
            <a:p>
              <a:pPr marL="176530" lvl="1" indent="-176530"/>
              <a:endParaRPr lang="en-US" altLang="ko-KR" sz="1600" dirty="0">
                <a:latin typeface="Microsoft YaHei UI" panose="020B0503020204020204" pitchFamily="34" charset="-122"/>
                <a:ea typeface="Microsoft YaHei UI" panose="020B0503020204020204" pitchFamily="34" charset="-122"/>
              </a:endParaRPr>
            </a:p>
          </p:txBody>
        </p:sp>
        <p:sp>
          <p:nvSpPr>
            <p:cNvPr id="22" name="Rectangle 14"/>
            <p:cNvSpPr>
              <a:spLocks noChangeArrowheads="1"/>
            </p:cNvSpPr>
            <p:nvPr/>
          </p:nvSpPr>
          <p:spPr bwMode="auto">
            <a:xfrm>
              <a:off x="3094755" y="2825889"/>
              <a:ext cx="1920875" cy="2966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342900" indent="-342900">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628650" indent="-1714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marL="457200" lvl="1" indent="0" eaLnBrk="1" hangingPunct="1">
                <a:buNone/>
              </a:pPr>
              <a:r>
                <a:rPr lang="zh-CN" altLang="en-US" dirty="0">
                  <a:solidFill>
                    <a:srgbClr val="FFFF00"/>
                  </a:solidFill>
                  <a:latin typeface="Microsoft YaHei UI" panose="020B0503020204020204" pitchFamily="34" charset="-122"/>
                  <a:ea typeface="Microsoft YaHei UI" panose="020B0503020204020204" pitchFamily="34" charset="-122"/>
                </a:rPr>
                <a:t>技术</a:t>
              </a:r>
              <a:r>
                <a:rPr lang="zh-CN" altLang="en-US" dirty="0">
                  <a:ea typeface="Gulim" panose="020B0600000101010101" pitchFamily="34" charset="-127"/>
                </a:rPr>
                <a:t> </a:t>
              </a:r>
              <a:r>
                <a:rPr lang="en-US" altLang="zh-CN" dirty="0">
                  <a:latin typeface="Microsoft YaHei UI" panose="020B0503020204020204" pitchFamily="34" charset="-122"/>
                  <a:ea typeface="Microsoft YaHei UI" panose="020B0503020204020204" pitchFamily="34" charset="-122"/>
                </a:rPr>
                <a:t>Tech</a:t>
              </a:r>
            </a:p>
            <a:p>
              <a:pPr marL="457200" lvl="1" indent="0" eaLnBrk="1" hangingPunct="1">
                <a:buNone/>
              </a:pPr>
              <a:endParaRPr lang="en-US" altLang="ko-KR" sz="800" dirty="0">
                <a:latin typeface="Microsoft YaHei UI" panose="020B0503020204020204" pitchFamily="34" charset="-122"/>
                <a:ea typeface="Microsoft YaHei UI" panose="020B0503020204020204" pitchFamily="34" charset="-122"/>
              </a:endParaRPr>
            </a:p>
            <a:p>
              <a:pPr marL="342900" lvl="1" indent="-342900"/>
              <a:r>
                <a:rPr lang="zh-CN" altLang="en-US" dirty="0">
                  <a:solidFill>
                    <a:srgbClr val="FFFF00"/>
                  </a:solidFill>
                  <a:latin typeface="Microsoft YaHei UI" panose="020B0503020204020204" pitchFamily="34" charset="-122"/>
                  <a:ea typeface="Microsoft YaHei UI" panose="020B0503020204020204" pitchFamily="34" charset="-122"/>
                </a:rPr>
                <a:t>传感器</a:t>
              </a:r>
              <a:endParaRPr lang="en-US" altLang="zh-CN" dirty="0">
                <a:solidFill>
                  <a:srgbClr val="FFFF00"/>
                </a:solidFill>
                <a:latin typeface="Microsoft YaHei UI" panose="020B0503020204020204" pitchFamily="34" charset="-122"/>
                <a:ea typeface="Microsoft YaHei UI" panose="020B0503020204020204" pitchFamily="34" charset="-122"/>
              </a:endParaRPr>
            </a:p>
            <a:p>
              <a:pPr marL="342900" lvl="1" indent="-342900"/>
              <a:r>
                <a:rPr lang="en-US" altLang="ko-KR" sz="1600" dirty="0">
                  <a:latin typeface="Microsoft YaHei UI" panose="020B0503020204020204" pitchFamily="34" charset="-122"/>
                  <a:ea typeface="Microsoft YaHei UI" panose="020B0503020204020204" pitchFamily="34" charset="-122"/>
                </a:rPr>
                <a:t>Sensor</a:t>
              </a:r>
            </a:p>
            <a:p>
              <a:pPr marL="342900" lvl="1" indent="-342900"/>
              <a:r>
                <a:rPr lang="en-US" altLang="ko-KR" dirty="0">
                  <a:solidFill>
                    <a:srgbClr val="FFFF00"/>
                  </a:solidFill>
                  <a:latin typeface="Microsoft YaHei UI" panose="020B0503020204020204" pitchFamily="34" charset="-122"/>
                  <a:ea typeface="Microsoft YaHei UI" panose="020B0503020204020204" pitchFamily="34" charset="-122"/>
                </a:rPr>
                <a:t>5G</a:t>
              </a:r>
              <a:r>
                <a:rPr lang="zh-CN" altLang="en-US" dirty="0">
                  <a:solidFill>
                    <a:srgbClr val="FFFF00"/>
                  </a:solidFill>
                  <a:latin typeface="Microsoft YaHei UI" panose="020B0503020204020204" pitchFamily="34" charset="-122"/>
                  <a:ea typeface="Microsoft YaHei UI" panose="020B0503020204020204" pitchFamily="34" charset="-122"/>
                </a:rPr>
                <a:t>网络</a:t>
              </a:r>
              <a:endParaRPr lang="en-US" altLang="ko-KR" dirty="0">
                <a:solidFill>
                  <a:srgbClr val="FFFF00"/>
                </a:solidFill>
                <a:latin typeface="Microsoft YaHei UI" panose="020B0503020204020204" pitchFamily="34" charset="-122"/>
                <a:ea typeface="Microsoft YaHei UI" panose="020B0503020204020204" pitchFamily="34" charset="-122"/>
              </a:endParaRPr>
            </a:p>
            <a:p>
              <a:pPr marL="342900" lvl="1" indent="-342900"/>
              <a:r>
                <a:rPr lang="en-US" altLang="ko-KR" sz="1600" dirty="0">
                  <a:latin typeface="Microsoft YaHei UI" panose="020B0503020204020204" pitchFamily="34" charset="-122"/>
                  <a:ea typeface="Microsoft YaHei UI" panose="020B0503020204020204" pitchFamily="34" charset="-122"/>
                </a:rPr>
                <a:t>5G Network</a:t>
              </a:r>
            </a:p>
            <a:p>
              <a:pPr marL="342900" lvl="1" indent="-342900"/>
              <a:r>
                <a:rPr lang="zh-CN" altLang="en-US" dirty="0">
                  <a:solidFill>
                    <a:srgbClr val="FFFF00"/>
                  </a:solidFill>
                  <a:latin typeface="Microsoft YaHei UI" panose="020B0503020204020204" pitchFamily="34" charset="-122"/>
                  <a:ea typeface="Microsoft YaHei UI" panose="020B0503020204020204" pitchFamily="34" charset="-122"/>
                </a:rPr>
                <a:t>云技术</a:t>
              </a:r>
              <a:endParaRPr lang="en-US" altLang="zh-CN" dirty="0">
                <a:solidFill>
                  <a:srgbClr val="FFFF00"/>
                </a:solidFill>
                <a:latin typeface="Microsoft YaHei UI" panose="020B0503020204020204" pitchFamily="34" charset="-122"/>
                <a:ea typeface="Microsoft YaHei UI" panose="020B0503020204020204" pitchFamily="34" charset="-122"/>
              </a:endParaRPr>
            </a:p>
            <a:p>
              <a:pPr marL="342900" lvl="1" indent="-342900"/>
              <a:r>
                <a:rPr lang="en-US" altLang="zh-CN" sz="1600" dirty="0">
                  <a:latin typeface="Microsoft YaHei UI" panose="020B0503020204020204" pitchFamily="34" charset="-122"/>
                  <a:ea typeface="Microsoft YaHei UI" panose="020B0503020204020204" pitchFamily="34" charset="-122"/>
                </a:rPr>
                <a:t>Cloud Tech</a:t>
              </a:r>
            </a:p>
            <a:p>
              <a:pPr marL="342900" lvl="1" indent="-342900"/>
              <a:r>
                <a:rPr lang="zh-CN" altLang="en-US" dirty="0">
                  <a:solidFill>
                    <a:srgbClr val="FFFF00"/>
                  </a:solidFill>
                  <a:latin typeface="Microsoft YaHei UI" panose="020B0503020204020204" pitchFamily="34" charset="-122"/>
                  <a:ea typeface="Microsoft YaHei UI" panose="020B0503020204020204" pitchFamily="34" charset="-122"/>
                </a:rPr>
                <a:t>人工智能</a:t>
              </a:r>
              <a:endParaRPr lang="en-US" altLang="zh-CN" dirty="0">
                <a:solidFill>
                  <a:srgbClr val="FFFF00"/>
                </a:solidFill>
                <a:latin typeface="Microsoft YaHei UI" panose="020B0503020204020204" pitchFamily="34" charset="-122"/>
                <a:ea typeface="Microsoft YaHei UI" panose="020B0503020204020204" pitchFamily="34" charset="-122"/>
              </a:endParaRPr>
            </a:p>
            <a:p>
              <a:pPr marL="342900" lvl="1" indent="-342900"/>
              <a:r>
                <a:rPr lang="en-US" altLang="ko-KR" sz="1600" dirty="0">
                  <a:latin typeface="Microsoft YaHei UI" panose="020B0503020204020204" pitchFamily="34" charset="-122"/>
                  <a:ea typeface="Microsoft YaHei UI" panose="020B0503020204020204" pitchFamily="34" charset="-122"/>
                </a:rPr>
                <a:t>AI</a:t>
              </a:r>
            </a:p>
          </p:txBody>
        </p:sp>
        <p:sp>
          <p:nvSpPr>
            <p:cNvPr id="23" name="Rectangle 15"/>
            <p:cNvSpPr>
              <a:spLocks noChangeArrowheads="1"/>
            </p:cNvSpPr>
            <p:nvPr/>
          </p:nvSpPr>
          <p:spPr bwMode="auto">
            <a:xfrm>
              <a:off x="5314473" y="2825889"/>
              <a:ext cx="2009383" cy="3674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342900" indent="-342900">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628650" indent="-1714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marL="0" lvl="1" indent="0" algn="ctr" eaLnBrk="1" hangingPunct="1">
                <a:buNone/>
              </a:pPr>
              <a:r>
                <a:rPr lang="zh-CN" altLang="en-US" dirty="0">
                  <a:solidFill>
                    <a:srgbClr val="FFFF00"/>
                  </a:solidFill>
                  <a:latin typeface="Microsoft YaHei UI" panose="020B0503020204020204" pitchFamily="34" charset="-122"/>
                  <a:ea typeface="Microsoft YaHei UI" panose="020B0503020204020204" pitchFamily="34" charset="-122"/>
                </a:rPr>
                <a:t>财务模型 </a:t>
              </a:r>
              <a:r>
                <a:rPr lang="en-US" altLang="zh-CN" dirty="0">
                  <a:latin typeface="Microsoft YaHei UI" panose="020B0503020204020204" pitchFamily="34" charset="-122"/>
                  <a:ea typeface="Microsoft YaHei UI" panose="020B0503020204020204" pitchFamily="34" charset="-122"/>
                </a:rPr>
                <a:t>Model</a:t>
              </a:r>
            </a:p>
            <a:p>
              <a:pPr marL="0" lvl="1" indent="0" eaLnBrk="1" hangingPunct="1">
                <a:buNone/>
              </a:pPr>
              <a:endParaRPr lang="en-US" altLang="zh-CN" sz="800" dirty="0">
                <a:latin typeface="Microsoft YaHei UI" panose="020B0503020204020204" pitchFamily="34" charset="-122"/>
                <a:ea typeface="Microsoft YaHei UI" panose="020B0503020204020204" pitchFamily="34" charset="-122"/>
              </a:endParaRPr>
            </a:p>
            <a:p>
              <a:pPr marL="176530" lvl="1" indent="-176530"/>
              <a:r>
                <a:rPr lang="zh-CN" altLang="en-US" dirty="0">
                  <a:solidFill>
                    <a:srgbClr val="FFFF00"/>
                  </a:solidFill>
                  <a:latin typeface="Microsoft YaHei UI" panose="020B0503020204020204" pitchFamily="34" charset="-122"/>
                  <a:ea typeface="Microsoft YaHei UI" panose="020B0503020204020204" pitchFamily="34" charset="-122"/>
                </a:rPr>
                <a:t>利润表</a:t>
              </a:r>
              <a:endParaRPr lang="en-US" altLang="zh-CN" dirty="0">
                <a:solidFill>
                  <a:srgbClr val="FFFF00"/>
                </a:solidFill>
                <a:latin typeface="Microsoft YaHei UI" panose="020B0503020204020204" pitchFamily="34" charset="-122"/>
                <a:ea typeface="Microsoft YaHei UI" panose="020B0503020204020204" pitchFamily="34" charset="-122"/>
              </a:endParaRPr>
            </a:p>
            <a:p>
              <a:pPr marL="176530" lvl="1" indent="-176530"/>
              <a:r>
                <a:rPr lang="en-US" altLang="zh-CN" sz="1600" dirty="0">
                  <a:latin typeface="Microsoft YaHei UI" panose="020B0503020204020204" pitchFamily="34" charset="-122"/>
                  <a:ea typeface="Microsoft YaHei UI" panose="020B0503020204020204" pitchFamily="34" charset="-122"/>
                </a:rPr>
                <a:t>Income Statement</a:t>
              </a:r>
            </a:p>
            <a:p>
              <a:pPr marL="176530" lvl="1" indent="-176530"/>
              <a:r>
                <a:rPr lang="zh-CN" altLang="en-US" dirty="0">
                  <a:solidFill>
                    <a:srgbClr val="FFFF00"/>
                  </a:solidFill>
                  <a:latin typeface="Microsoft YaHei UI" panose="020B0503020204020204" pitchFamily="34" charset="-122"/>
                  <a:ea typeface="Microsoft YaHei UI" panose="020B0503020204020204" pitchFamily="34" charset="-122"/>
                </a:rPr>
                <a:t>资产负债表</a:t>
              </a:r>
              <a:endParaRPr lang="en-US" altLang="zh-CN" dirty="0">
                <a:solidFill>
                  <a:srgbClr val="FFFF00"/>
                </a:solidFill>
                <a:latin typeface="Microsoft YaHei UI" panose="020B0503020204020204" pitchFamily="34" charset="-122"/>
                <a:ea typeface="Microsoft YaHei UI" panose="020B0503020204020204" pitchFamily="34" charset="-122"/>
              </a:endParaRPr>
            </a:p>
            <a:p>
              <a:pPr marL="176530" lvl="1" indent="-176530"/>
              <a:r>
                <a:rPr lang="en-US" altLang="zh-CN" sz="1600" dirty="0">
                  <a:latin typeface="Microsoft YaHei UI" panose="020B0503020204020204" pitchFamily="34" charset="-122"/>
                  <a:ea typeface="Microsoft YaHei UI" panose="020B0503020204020204" pitchFamily="34" charset="-122"/>
                </a:rPr>
                <a:t>Balance Sheet</a:t>
              </a:r>
            </a:p>
            <a:p>
              <a:pPr marL="176530" lvl="1" indent="-176530"/>
              <a:r>
                <a:rPr lang="zh-CN" altLang="en-US" dirty="0">
                  <a:solidFill>
                    <a:srgbClr val="FFFF00"/>
                  </a:solidFill>
                  <a:latin typeface="Microsoft YaHei UI" panose="020B0503020204020204" pitchFamily="34" charset="-122"/>
                  <a:ea typeface="Microsoft YaHei UI" panose="020B0503020204020204" pitchFamily="34" charset="-122"/>
                </a:rPr>
                <a:t>分部报告</a:t>
              </a:r>
              <a:endParaRPr lang="en-US" altLang="zh-CN" dirty="0">
                <a:solidFill>
                  <a:srgbClr val="FFFF00"/>
                </a:solidFill>
                <a:latin typeface="Microsoft YaHei UI" panose="020B0503020204020204" pitchFamily="34" charset="-122"/>
                <a:ea typeface="Microsoft YaHei UI" panose="020B0503020204020204" pitchFamily="34" charset="-122"/>
              </a:endParaRPr>
            </a:p>
            <a:p>
              <a:pPr marL="176530" lvl="1" indent="-176530"/>
              <a:r>
                <a:rPr lang="en-US" altLang="zh-CN" dirty="0">
                  <a:solidFill>
                    <a:srgbClr val="FFFF00"/>
                  </a:solidFill>
                  <a:latin typeface="Microsoft YaHei UI" panose="020B0503020204020204" pitchFamily="34" charset="-122"/>
                  <a:ea typeface="Microsoft YaHei UI" panose="020B0503020204020204" pitchFamily="34" charset="-122"/>
                </a:rPr>
                <a:t> </a:t>
              </a:r>
              <a:r>
                <a:rPr lang="en-US" altLang="zh-CN" sz="1600" dirty="0">
                  <a:latin typeface="Microsoft YaHei UI" panose="020B0503020204020204" pitchFamily="34" charset="-122"/>
                  <a:ea typeface="Microsoft YaHei UI" panose="020B0503020204020204" pitchFamily="34" charset="-122"/>
                </a:rPr>
                <a:t>Segment Report</a:t>
              </a:r>
            </a:p>
            <a:p>
              <a:pPr marL="176530" lvl="1" indent="-176530"/>
              <a:r>
                <a:rPr lang="zh-CN" altLang="en-US" dirty="0">
                  <a:solidFill>
                    <a:srgbClr val="FFFF00"/>
                  </a:solidFill>
                  <a:latin typeface="Microsoft YaHei UI" panose="020B0503020204020204" pitchFamily="34" charset="-122"/>
                  <a:ea typeface="Microsoft YaHei UI" panose="020B0503020204020204" pitchFamily="34" charset="-122"/>
                </a:rPr>
                <a:t>折现现金流表</a:t>
              </a:r>
              <a:endParaRPr lang="en-US" altLang="zh-CN" dirty="0">
                <a:solidFill>
                  <a:srgbClr val="FFFF00"/>
                </a:solidFill>
                <a:latin typeface="Microsoft YaHei UI" panose="020B0503020204020204" pitchFamily="34" charset="-122"/>
                <a:ea typeface="Microsoft YaHei UI" panose="020B0503020204020204" pitchFamily="34" charset="-122"/>
              </a:endParaRPr>
            </a:p>
            <a:p>
              <a:pPr marL="176530" lvl="1" indent="-176530"/>
              <a:r>
                <a:rPr lang="en-US" altLang="zh-CN" sz="1600" dirty="0">
                  <a:latin typeface="Microsoft YaHei UI" panose="020B0503020204020204" pitchFamily="34" charset="-122"/>
                  <a:ea typeface="Microsoft YaHei UI" panose="020B0503020204020204" pitchFamily="34" charset="-122"/>
                </a:rPr>
                <a:t>DCF</a:t>
              </a:r>
              <a:endParaRPr lang="en-US" altLang="ko-KR" sz="1600" dirty="0">
                <a:latin typeface="Microsoft YaHei UI" panose="020B0503020204020204" pitchFamily="34" charset="-122"/>
                <a:ea typeface="Microsoft YaHei UI" panose="020B0503020204020204" pitchFamily="34" charset="-122"/>
              </a:endParaRPr>
            </a:p>
            <a:p>
              <a:pPr marL="176530" lvl="1" indent="-176530"/>
              <a:endParaRPr lang="en-US" altLang="ko-KR" dirty="0">
                <a:solidFill>
                  <a:srgbClr val="FFFF00"/>
                </a:solidFill>
                <a:latin typeface="Microsoft YaHei UI" panose="020B0503020204020204" pitchFamily="34" charset="-122"/>
                <a:ea typeface="Microsoft YaHei UI" panose="020B0503020204020204" pitchFamily="34" charset="-122"/>
              </a:endParaRPr>
            </a:p>
            <a:p>
              <a:pPr marL="0" lvl="1" indent="0" eaLnBrk="1" hangingPunct="1">
                <a:buNone/>
              </a:pPr>
              <a:endParaRPr lang="en-US" altLang="ko-KR" sz="2000" dirty="0">
                <a:latin typeface="Microsoft YaHei UI" panose="020B0503020204020204" pitchFamily="34" charset="-122"/>
                <a:ea typeface="Microsoft YaHei UI" panose="020B0503020204020204" pitchFamily="34" charset="-122"/>
              </a:endParaRPr>
            </a:p>
          </p:txBody>
        </p:sp>
        <p:sp>
          <p:nvSpPr>
            <p:cNvPr id="32" name="Rectangle 16"/>
            <p:cNvSpPr>
              <a:spLocks noChangeArrowheads="1"/>
            </p:cNvSpPr>
            <p:nvPr/>
          </p:nvSpPr>
          <p:spPr bwMode="auto">
            <a:xfrm>
              <a:off x="7560393" y="2825889"/>
              <a:ext cx="2003425"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342900" indent="-342900">
                <a:spcBef>
                  <a:spcPct val="20000"/>
                </a:spcBef>
                <a:buClr>
                  <a:schemeClr val="tx2"/>
                </a:buClr>
                <a:buFont typeface="Wingdings" panose="05000000000000000000" pitchFamily="2" charset="2"/>
                <a:buChar char="§"/>
                <a:defRPr sz="2000">
                  <a:solidFill>
                    <a:schemeClr val="tx1"/>
                  </a:solidFill>
                  <a:latin typeface="华文楷体" panose="02010600040101010101" pitchFamily="2" charset="-122"/>
                  <a:ea typeface="华文楷体" panose="02010600040101010101" pitchFamily="2" charset="-122"/>
                </a:defRPr>
              </a:lvl1pPr>
              <a:lvl2pPr marL="628650" indent="-171450">
                <a:spcBef>
                  <a:spcPct val="20000"/>
                </a:spcBef>
                <a:buClr>
                  <a:schemeClr val="tx1"/>
                </a:buClr>
                <a:buFont typeface="Arial" panose="020B0604020202020204" pitchFamily="34" charset="0"/>
                <a:buChar char="–"/>
                <a:defRPr>
                  <a:solidFill>
                    <a:schemeClr val="tx1"/>
                  </a:solidFill>
                  <a:latin typeface="华文楷体" panose="02010600040101010101" pitchFamily="2" charset="-122"/>
                  <a:ea typeface="华文楷体" panose="02010600040101010101" pitchFamily="2" charset="-122"/>
                </a:defRPr>
              </a:lvl2pPr>
              <a:lvl3pPr marL="1143000" indent="-228600">
                <a:spcBef>
                  <a:spcPct val="20000"/>
                </a:spcBef>
                <a:buClr>
                  <a:schemeClr val="tx2"/>
                </a:buClr>
                <a:buFont typeface="Wingdings" panose="05000000000000000000" pitchFamily="2" charset="2"/>
                <a:buChar char="§"/>
                <a:defRPr sz="1600">
                  <a:solidFill>
                    <a:schemeClr val="tx1"/>
                  </a:solidFill>
                  <a:latin typeface="华文楷体" panose="02010600040101010101" pitchFamily="2" charset="-122"/>
                  <a:ea typeface="华文楷体" panose="02010600040101010101" pitchFamily="2" charset="-122"/>
                </a:defRPr>
              </a:lvl3pPr>
              <a:lvl4pPr marL="1600200" indent="-228600">
                <a:spcBef>
                  <a:spcPct val="20000"/>
                </a:spcBef>
                <a:buClr>
                  <a:schemeClr val="tx1"/>
                </a:buClr>
                <a:buFont typeface="Arial" panose="020B0604020202020204" pitchFamily="34" charset="0"/>
                <a:buChar char="–"/>
                <a:defRPr sz="1400">
                  <a:solidFill>
                    <a:schemeClr val="tx1"/>
                  </a:solidFill>
                  <a:latin typeface="华文楷体" panose="02010600040101010101" pitchFamily="2" charset="-122"/>
                  <a:ea typeface="华文楷体" panose="02010600040101010101" pitchFamily="2" charset="-122"/>
                </a:defRPr>
              </a:lvl4pPr>
              <a:lvl5pPr marL="2057400" indent="-228600">
                <a:spcBef>
                  <a:spcPct val="20000"/>
                </a:spcBef>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5pPr>
              <a:lvl6pPr marL="25146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6pPr>
              <a:lvl7pPr marL="29718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7pPr>
              <a:lvl8pPr marL="34290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8pPr>
              <a:lvl9pPr marL="3886200" indent="-228600" eaLnBrk="0" fontAlgn="base" hangingPunct="0">
                <a:spcBef>
                  <a:spcPct val="20000"/>
                </a:spcBef>
                <a:spcAft>
                  <a:spcPct val="0"/>
                </a:spcAft>
                <a:buClr>
                  <a:schemeClr val="tx2"/>
                </a:buClr>
                <a:buFont typeface="Wingdings" panose="05000000000000000000" pitchFamily="2" charset="2"/>
                <a:buChar char="§"/>
                <a:defRPr sz="1200">
                  <a:solidFill>
                    <a:schemeClr val="tx1"/>
                  </a:solidFill>
                  <a:latin typeface="华文楷体" panose="02010600040101010101" pitchFamily="2" charset="-122"/>
                  <a:ea typeface="华文楷体" panose="02010600040101010101" pitchFamily="2" charset="-122"/>
                </a:defRPr>
              </a:lvl9pPr>
            </a:lstStyle>
            <a:p>
              <a:pPr marL="0" lvl="1" indent="0" algn="ctr" eaLnBrk="1" hangingPunct="1">
                <a:buNone/>
              </a:pPr>
              <a:r>
                <a:rPr lang="zh-CN" altLang="en-US" dirty="0">
                  <a:solidFill>
                    <a:srgbClr val="FFFF00"/>
                  </a:solidFill>
                  <a:latin typeface="Microsoft YaHei UI" panose="020B0503020204020204" pitchFamily="34" charset="-122"/>
                  <a:ea typeface="Microsoft YaHei UI" panose="020B0503020204020204" pitchFamily="34" charset="-122"/>
                </a:rPr>
                <a:t>数据挖掘 </a:t>
              </a:r>
              <a:r>
                <a:rPr lang="en-US" altLang="zh-CN" dirty="0">
                  <a:latin typeface="Microsoft YaHei UI" panose="020B0503020204020204" pitchFamily="34" charset="-122"/>
                  <a:ea typeface="Microsoft YaHei UI" panose="020B0503020204020204" pitchFamily="34" charset="-122"/>
                </a:rPr>
                <a:t>Mining</a:t>
              </a:r>
            </a:p>
            <a:p>
              <a:pPr marL="0" lvl="1" indent="0" eaLnBrk="1" hangingPunct="1">
                <a:buNone/>
              </a:pPr>
              <a:endParaRPr lang="en-US" altLang="ko-KR" sz="800" dirty="0">
                <a:latin typeface="Microsoft YaHei UI" panose="020B0503020204020204" pitchFamily="34" charset="-122"/>
                <a:ea typeface="Microsoft YaHei UI" panose="020B0503020204020204" pitchFamily="34" charset="-122"/>
              </a:endParaRPr>
            </a:p>
            <a:p>
              <a:pPr marL="342900" lvl="1" indent="-342900"/>
              <a:r>
                <a:rPr lang="zh-CN" altLang="en-US" dirty="0">
                  <a:solidFill>
                    <a:srgbClr val="FFFF00"/>
                  </a:solidFill>
                  <a:latin typeface="Microsoft YaHei UI" panose="020B0503020204020204" pitchFamily="34" charset="-122"/>
                  <a:ea typeface="Microsoft YaHei UI" panose="020B0503020204020204" pitchFamily="34" charset="-122"/>
                </a:rPr>
                <a:t>趋势</a:t>
              </a:r>
              <a:endParaRPr lang="en-US" altLang="zh-CN" dirty="0">
                <a:solidFill>
                  <a:srgbClr val="FFFF00"/>
                </a:solidFill>
                <a:latin typeface="Microsoft YaHei UI" panose="020B0503020204020204" pitchFamily="34" charset="-122"/>
                <a:ea typeface="Microsoft YaHei UI" panose="020B0503020204020204" pitchFamily="34" charset="-122"/>
              </a:endParaRPr>
            </a:p>
            <a:p>
              <a:pPr marL="342900" lvl="1" indent="-342900"/>
              <a:r>
                <a:rPr lang="en-US" altLang="zh-CN" sz="1600" dirty="0">
                  <a:latin typeface="Microsoft YaHei UI" panose="020B0503020204020204" pitchFamily="34" charset="-122"/>
                  <a:ea typeface="Microsoft YaHei UI" panose="020B0503020204020204" pitchFamily="34" charset="-122"/>
                </a:rPr>
                <a:t>Trend</a:t>
              </a:r>
            </a:p>
            <a:p>
              <a:pPr marL="342900" lvl="1" indent="-342900"/>
              <a:r>
                <a:rPr lang="zh-CN" altLang="en-US" dirty="0">
                  <a:solidFill>
                    <a:srgbClr val="FFFF00"/>
                  </a:solidFill>
                  <a:latin typeface="Microsoft YaHei UI" panose="020B0503020204020204" pitchFamily="34" charset="-122"/>
                  <a:ea typeface="Microsoft YaHei UI" panose="020B0503020204020204" pitchFamily="34" charset="-122"/>
                </a:rPr>
                <a:t>因果关系</a:t>
              </a:r>
              <a:endParaRPr lang="en-US" altLang="zh-CN" dirty="0">
                <a:solidFill>
                  <a:srgbClr val="FFFF00"/>
                </a:solidFill>
                <a:latin typeface="Microsoft YaHei UI" panose="020B0503020204020204" pitchFamily="34" charset="-122"/>
                <a:ea typeface="Microsoft YaHei UI" panose="020B0503020204020204" pitchFamily="34" charset="-122"/>
              </a:endParaRPr>
            </a:p>
            <a:p>
              <a:pPr marL="342900" lvl="1" indent="-342900"/>
              <a:r>
                <a:rPr lang="en-US" altLang="zh-CN" sz="1600" dirty="0">
                  <a:latin typeface="Microsoft YaHei UI" panose="020B0503020204020204" pitchFamily="34" charset="-122"/>
                  <a:ea typeface="Microsoft YaHei UI" panose="020B0503020204020204" pitchFamily="34" charset="-122"/>
                </a:rPr>
                <a:t>Cause &amp; Effect</a:t>
              </a:r>
              <a:r>
                <a:rPr lang="zh-CN" altLang="en-US" sz="1600" dirty="0">
                  <a:latin typeface="Microsoft YaHei UI" panose="020B0503020204020204" pitchFamily="34" charset="-122"/>
                  <a:ea typeface="Microsoft YaHei UI" panose="020B0503020204020204" pitchFamily="34" charset="-122"/>
                </a:rPr>
                <a:t> </a:t>
              </a:r>
              <a:r>
                <a:rPr lang="en-US" altLang="zh-CN" sz="1600" dirty="0">
                  <a:latin typeface="Microsoft YaHei UI" panose="020B0503020204020204" pitchFamily="34" charset="-122"/>
                  <a:ea typeface="Microsoft YaHei UI" panose="020B0503020204020204" pitchFamily="34" charset="-122"/>
                </a:rPr>
                <a:t>Relation</a:t>
              </a:r>
            </a:p>
            <a:p>
              <a:pPr marL="342900" lvl="1" indent="-342900"/>
              <a:r>
                <a:rPr lang="zh-CN" altLang="en-US" dirty="0">
                  <a:solidFill>
                    <a:srgbClr val="FFFF00"/>
                  </a:solidFill>
                  <a:latin typeface="Microsoft YaHei UI" panose="020B0503020204020204" pitchFamily="34" charset="-122"/>
                  <a:ea typeface="Microsoft YaHei UI" panose="020B0503020204020204" pitchFamily="34" charset="-122"/>
                </a:rPr>
                <a:t>客户偏好</a:t>
              </a:r>
              <a:endParaRPr lang="en-US" altLang="zh-CN" dirty="0">
                <a:solidFill>
                  <a:srgbClr val="FFFF00"/>
                </a:solidFill>
                <a:latin typeface="Microsoft YaHei UI" panose="020B0503020204020204" pitchFamily="34" charset="-122"/>
                <a:ea typeface="Microsoft YaHei UI" panose="020B0503020204020204" pitchFamily="34" charset="-122"/>
              </a:endParaRPr>
            </a:p>
            <a:p>
              <a:pPr marL="342900" lvl="1" indent="-342900"/>
              <a:r>
                <a:rPr lang="en-US" altLang="ko-KR" sz="1600" dirty="0">
                  <a:latin typeface="Microsoft YaHei UI" panose="020B0503020204020204" pitchFamily="34" charset="-122"/>
                  <a:ea typeface="Microsoft YaHei UI" panose="020B0503020204020204" pitchFamily="34" charset="-122"/>
                </a:rPr>
                <a:t>Customer Preference</a:t>
              </a:r>
            </a:p>
          </p:txBody>
        </p:sp>
      </p:gr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br>
              <a:rPr lang="en-US" altLang="zh-CN" dirty="0"/>
            </a:br>
            <a:r>
              <a:rPr lang="zh-CN" altLang="en-US" dirty="0">
                <a:solidFill>
                  <a:srgbClr val="FFFF00"/>
                </a:solidFill>
              </a:rPr>
              <a:t>谢谢观看</a:t>
            </a:r>
            <a:br>
              <a:rPr lang="en-US" altLang="zh-CN" dirty="0"/>
            </a:br>
            <a:r>
              <a:rPr lang="en-US" altLang="zh-CN" dirty="0"/>
              <a:t>Thank You</a:t>
            </a:r>
            <a:endParaRPr lang="zh-CN"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
          <p:cNvSpPr txBox="1">
            <a:spLocks noChangeArrowheads="1"/>
          </p:cNvSpPr>
          <p:nvPr/>
        </p:nvSpPr>
        <p:spPr bwMode="auto">
          <a:xfrm>
            <a:off x="76200" y="127000"/>
            <a:ext cx="84582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Franklin Gothic Book" panose="020B0503020102020204" pitchFamily="34" charset="0"/>
              </a:defRPr>
            </a:lvl1pPr>
            <a:lvl2pPr marL="742950" indent="-285750">
              <a:spcBef>
                <a:spcPct val="20000"/>
              </a:spcBef>
              <a:buChar char="–"/>
              <a:defRPr sz="2800">
                <a:solidFill>
                  <a:schemeClr val="tx1"/>
                </a:solidFill>
                <a:latin typeface="Franklin Gothic Book" panose="020B0503020102020204" pitchFamily="34" charset="0"/>
              </a:defRPr>
            </a:lvl2pPr>
            <a:lvl3pPr marL="1143000" indent="-228600">
              <a:spcBef>
                <a:spcPct val="20000"/>
              </a:spcBef>
              <a:buChar char="•"/>
              <a:defRPr sz="2400">
                <a:solidFill>
                  <a:schemeClr val="tx1"/>
                </a:solidFill>
                <a:latin typeface="Franklin Gothic Book" panose="020B0503020102020204" pitchFamily="34" charset="0"/>
              </a:defRPr>
            </a:lvl3pPr>
            <a:lvl4pPr marL="1600200" indent="-228600">
              <a:spcBef>
                <a:spcPct val="20000"/>
              </a:spcBef>
              <a:buChar char="–"/>
              <a:defRPr sz="2000">
                <a:solidFill>
                  <a:schemeClr val="tx1"/>
                </a:solidFill>
                <a:latin typeface="Franklin Gothic Book" panose="020B0503020102020204" pitchFamily="34" charset="0"/>
              </a:defRPr>
            </a:lvl4pPr>
            <a:lvl5pPr marL="2057400" indent="-228600">
              <a:spcBef>
                <a:spcPct val="20000"/>
              </a:spcBef>
              <a:buChar char="»"/>
              <a:defRPr sz="2000">
                <a:solidFill>
                  <a:schemeClr val="tx1"/>
                </a:solidFill>
                <a:latin typeface="Franklin Gothic Book" panose="020B0503020102020204" pitchFamily="34" charset="0"/>
              </a:defRPr>
            </a:lvl5pPr>
            <a:lvl6pPr marL="25146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6pPr>
            <a:lvl7pPr marL="29718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7pPr>
            <a:lvl8pPr marL="34290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8pPr>
            <a:lvl9pPr marL="3886200" indent="-228600" eaLnBrk="0" fontAlgn="base" hangingPunct="0">
              <a:spcBef>
                <a:spcPct val="20000"/>
              </a:spcBef>
              <a:spcAft>
                <a:spcPct val="0"/>
              </a:spcAft>
              <a:buChar char="»"/>
              <a:defRPr sz="2000">
                <a:solidFill>
                  <a:schemeClr val="tx1"/>
                </a:solidFill>
                <a:latin typeface="Franklin Gothic Book" panose="020B0503020102020204" pitchFamily="34" charset="0"/>
              </a:defRPr>
            </a:lvl9pPr>
          </a:lstStyle>
          <a:p>
            <a:pPr eaLnBrk="1" hangingPunct="1">
              <a:spcBef>
                <a:spcPct val="0"/>
              </a:spcBef>
              <a:buFontTx/>
              <a:buNone/>
            </a:pPr>
            <a:r>
              <a:rPr lang="zh-CN" altLang="en-US" sz="2800" dirty="0">
                <a:solidFill>
                  <a:srgbClr val="FFFF00"/>
                </a:solidFill>
                <a:latin typeface="微软雅黑" panose="020B0503020204020204" charset="-122"/>
                <a:ea typeface="微软雅黑" panose="020B0503020204020204" charset="-122"/>
              </a:rPr>
              <a:t>  决策模型的分类 </a:t>
            </a:r>
            <a:r>
              <a:rPr lang="en-US" altLang="zh-CN" sz="2800" dirty="0">
                <a:latin typeface="微软雅黑" panose="020B0503020204020204" charset="-122"/>
                <a:ea typeface="微软雅黑" panose="020B0503020204020204" charset="-122"/>
              </a:rPr>
              <a:t>Classification of</a:t>
            </a:r>
            <a:r>
              <a:rPr lang="zh-CN" altLang="en-US" sz="2800" dirty="0">
                <a:latin typeface="微软雅黑" panose="020B0503020204020204" charset="-122"/>
                <a:ea typeface="微软雅黑" panose="020B0503020204020204" charset="-122"/>
              </a:rPr>
              <a:t> </a:t>
            </a:r>
            <a:r>
              <a:rPr lang="en-US" altLang="zh-CN" sz="2800" dirty="0">
                <a:latin typeface="微软雅黑" panose="020B0503020204020204" charset="-122"/>
                <a:ea typeface="微软雅黑" panose="020B0503020204020204" charset="-122"/>
              </a:rPr>
              <a:t>Decision</a:t>
            </a:r>
            <a:r>
              <a:rPr lang="zh-CN" altLang="en-US" sz="2800" dirty="0">
                <a:latin typeface="微软雅黑" panose="020B0503020204020204" charset="-122"/>
                <a:ea typeface="微软雅黑" panose="020B0503020204020204" charset="-122"/>
              </a:rPr>
              <a:t> </a:t>
            </a:r>
            <a:r>
              <a:rPr lang="en-US" altLang="zh-CN" sz="2800" dirty="0">
                <a:latin typeface="微软雅黑" panose="020B0503020204020204" charset="-122"/>
                <a:ea typeface="微软雅黑" panose="020B0503020204020204" charset="-122"/>
              </a:rPr>
              <a:t>Model</a:t>
            </a:r>
            <a:r>
              <a:rPr lang="zh-CN" altLang="en-US" sz="2800" dirty="0">
                <a:latin typeface="微软雅黑" panose="020B0503020204020204" charset="-122"/>
                <a:ea typeface="微软雅黑" panose="020B0503020204020204" charset="-122"/>
              </a:rPr>
              <a:t> </a:t>
            </a:r>
            <a:endParaRPr lang="en-US" altLang="zh-CN" sz="2800" dirty="0">
              <a:latin typeface="微软雅黑" panose="020B0503020204020204" charset="-122"/>
              <a:ea typeface="微软雅黑" panose="020B0503020204020204" charset="-122"/>
            </a:endParaRPr>
          </a:p>
        </p:txBody>
      </p:sp>
      <p:graphicFrame>
        <p:nvGraphicFramePr>
          <p:cNvPr id="25" name="表格 3"/>
          <p:cNvGraphicFramePr>
            <a:graphicFrameLocks noGrp="1"/>
          </p:cNvGraphicFramePr>
          <p:nvPr>
            <p:custDataLst>
              <p:tags r:id="rId1"/>
            </p:custDataLst>
            <p:extLst>
              <p:ext uri="{D42A27DB-BD31-4B8C-83A1-F6EECF244321}">
                <p14:modId xmlns:p14="http://schemas.microsoft.com/office/powerpoint/2010/main" val="3555496964"/>
              </p:ext>
            </p:extLst>
          </p:nvPr>
        </p:nvGraphicFramePr>
        <p:xfrm>
          <a:off x="404553" y="1108365"/>
          <a:ext cx="8266545" cy="5556942"/>
        </p:xfrm>
        <a:graphic>
          <a:graphicData uri="http://schemas.openxmlformats.org/drawingml/2006/table">
            <a:tbl>
              <a:tblPr firstRow="1" bandRow="1">
                <a:tableStyleId>{5C22544A-7EE6-4342-B048-85BDC9FD1C3A}</a:tableStyleId>
              </a:tblPr>
              <a:tblGrid>
                <a:gridCol w="1209054">
                  <a:extLst>
                    <a:ext uri="{9D8B030D-6E8A-4147-A177-3AD203B41FA5}">
                      <a16:colId xmlns:a16="http://schemas.microsoft.com/office/drawing/2014/main" val="20000"/>
                    </a:ext>
                  </a:extLst>
                </a:gridCol>
                <a:gridCol w="3345982">
                  <a:extLst>
                    <a:ext uri="{9D8B030D-6E8A-4147-A177-3AD203B41FA5}">
                      <a16:colId xmlns:a16="http://schemas.microsoft.com/office/drawing/2014/main" val="20001"/>
                    </a:ext>
                  </a:extLst>
                </a:gridCol>
                <a:gridCol w="3711509">
                  <a:extLst>
                    <a:ext uri="{9D8B030D-6E8A-4147-A177-3AD203B41FA5}">
                      <a16:colId xmlns:a16="http://schemas.microsoft.com/office/drawing/2014/main" val="20002"/>
                    </a:ext>
                  </a:extLst>
                </a:gridCol>
              </a:tblGrid>
              <a:tr h="619740">
                <a:tc>
                  <a:txBody>
                    <a:bodyPr/>
                    <a:lstStyle/>
                    <a:p>
                      <a:pPr algn="ctr">
                        <a:lnSpc>
                          <a:spcPct val="150000"/>
                        </a:lnSpc>
                      </a:pPr>
                      <a:endParaRPr lang="zh-CN" altLang="en-US" sz="2400" b="0" dirty="0">
                        <a:solidFill>
                          <a:schemeClr val="tx1"/>
                        </a:solidFill>
                        <a:latin typeface="Microsoft YaHei UI" panose="020B0503020204020204" pitchFamily="34" charset="-122"/>
                        <a:ea typeface="Microsoft YaHei UI" panose="020B0503020204020204" pitchFamily="34" charset="-122"/>
                      </a:endParaRPr>
                    </a:p>
                  </a:txBody>
                  <a:tcPr marT="45627" marB="45627">
                    <a:solidFill>
                      <a:srgbClr val="002060"/>
                    </a:solidFill>
                  </a:tcPr>
                </a:tc>
                <a:tc>
                  <a:txBody>
                    <a:bodyPr/>
                    <a:lstStyle/>
                    <a:p>
                      <a:pPr algn="ctr">
                        <a:lnSpc>
                          <a:spcPct val="150000"/>
                        </a:lnSpc>
                      </a:pPr>
                      <a:r>
                        <a:rPr lang="zh-CN" altLang="en-US" sz="2000" b="0" dirty="0">
                          <a:solidFill>
                            <a:srgbClr val="FFFF00"/>
                          </a:solidFill>
                          <a:latin typeface="Microsoft YaHei UI" panose="020B0503020204020204" pitchFamily="34" charset="-122"/>
                          <a:ea typeface="Microsoft YaHei UI" panose="020B0503020204020204" pitchFamily="34" charset="-122"/>
                        </a:rPr>
                        <a:t>短期</a:t>
                      </a:r>
                      <a:r>
                        <a:rPr lang="zh-CN" altLang="en-US" sz="2000" b="0" dirty="0">
                          <a:solidFill>
                            <a:schemeClr val="tx1"/>
                          </a:solidFill>
                          <a:latin typeface="Microsoft YaHei UI" panose="020B0503020204020204" pitchFamily="34" charset="-122"/>
                          <a:ea typeface="Microsoft YaHei UI" panose="020B0503020204020204" pitchFamily="34" charset="-122"/>
                        </a:rPr>
                        <a:t> </a:t>
                      </a:r>
                      <a:r>
                        <a:rPr lang="en-US" altLang="zh-CN" sz="2000" b="0" dirty="0">
                          <a:solidFill>
                            <a:schemeClr val="tx1"/>
                          </a:solidFill>
                          <a:latin typeface="Microsoft YaHei UI" panose="020B0503020204020204" pitchFamily="34" charset="-122"/>
                          <a:ea typeface="Microsoft YaHei UI" panose="020B0503020204020204" pitchFamily="34" charset="-122"/>
                        </a:rPr>
                        <a:t>Short Term</a:t>
                      </a:r>
                      <a:endParaRPr lang="zh-CN" altLang="en-US" sz="2000" b="0" dirty="0">
                        <a:solidFill>
                          <a:schemeClr val="tx1"/>
                        </a:solidFill>
                        <a:latin typeface="Microsoft YaHei UI" panose="020B0503020204020204" pitchFamily="34" charset="-122"/>
                        <a:ea typeface="Microsoft YaHei UI" panose="020B0503020204020204" pitchFamily="34" charset="-122"/>
                      </a:endParaRPr>
                    </a:p>
                  </a:txBody>
                  <a:tcPr marT="45627" marB="45627">
                    <a:solidFill>
                      <a:srgbClr val="002060"/>
                    </a:solidFill>
                  </a:tcPr>
                </a:tc>
                <a:tc>
                  <a:txBody>
                    <a:bodyPr/>
                    <a:lstStyle/>
                    <a:p>
                      <a:pPr algn="ctr">
                        <a:lnSpc>
                          <a:spcPct val="150000"/>
                        </a:lnSpc>
                      </a:pPr>
                      <a:r>
                        <a:rPr lang="zh-CN" altLang="en-US" sz="2000" b="0" dirty="0">
                          <a:solidFill>
                            <a:srgbClr val="FFFF00"/>
                          </a:solidFill>
                          <a:latin typeface="Microsoft YaHei UI" panose="020B0503020204020204" pitchFamily="34" charset="-122"/>
                          <a:ea typeface="Microsoft YaHei UI" panose="020B0503020204020204" pitchFamily="34" charset="-122"/>
                        </a:rPr>
                        <a:t>长期</a:t>
                      </a:r>
                      <a:r>
                        <a:rPr lang="zh-CN" altLang="en-US" sz="2000" b="0" dirty="0">
                          <a:solidFill>
                            <a:schemeClr val="tx1"/>
                          </a:solidFill>
                          <a:latin typeface="Microsoft YaHei UI" panose="020B0503020204020204" pitchFamily="34" charset="-122"/>
                          <a:ea typeface="Microsoft YaHei UI" panose="020B0503020204020204" pitchFamily="34" charset="-122"/>
                        </a:rPr>
                        <a:t> </a:t>
                      </a:r>
                      <a:r>
                        <a:rPr lang="en-US" altLang="zh-CN" sz="2000" b="0" dirty="0">
                          <a:solidFill>
                            <a:schemeClr val="tx1"/>
                          </a:solidFill>
                          <a:latin typeface="Microsoft YaHei UI" panose="020B0503020204020204" pitchFamily="34" charset="-122"/>
                          <a:ea typeface="Microsoft YaHei UI" panose="020B0503020204020204" pitchFamily="34" charset="-122"/>
                        </a:rPr>
                        <a:t>Long Term</a:t>
                      </a:r>
                      <a:endParaRPr lang="zh-CN" altLang="en-US" sz="2000" b="0" dirty="0">
                        <a:solidFill>
                          <a:schemeClr val="tx1"/>
                        </a:solidFill>
                        <a:latin typeface="Microsoft YaHei UI" panose="020B0503020204020204" pitchFamily="34" charset="-122"/>
                        <a:ea typeface="Microsoft YaHei UI" panose="020B0503020204020204" pitchFamily="34" charset="-122"/>
                      </a:endParaRPr>
                    </a:p>
                  </a:txBody>
                  <a:tcPr marT="45627" marB="45627">
                    <a:solidFill>
                      <a:srgbClr val="002060"/>
                    </a:solidFill>
                  </a:tcPr>
                </a:tc>
                <a:extLst>
                  <a:ext uri="{0D108BD9-81ED-4DB2-BD59-A6C34878D82A}">
                    <a16:rowId xmlns:a16="http://schemas.microsoft.com/office/drawing/2014/main" val="10000"/>
                  </a:ext>
                </a:extLst>
              </a:tr>
              <a:tr h="1685773">
                <a:tc>
                  <a:txBody>
                    <a:bodyPr/>
                    <a:lstStyle/>
                    <a:p>
                      <a:pPr marL="0" indent="0" algn="ctr">
                        <a:lnSpc>
                          <a:spcPct val="150000"/>
                        </a:lnSpc>
                        <a:buFont typeface="Arial" panose="020B0604020202020204" pitchFamily="34" charset="0"/>
                        <a:buNone/>
                      </a:pPr>
                      <a:r>
                        <a:rPr lang="zh-CN" altLang="en-US" sz="2000" dirty="0">
                          <a:solidFill>
                            <a:srgbClr val="FFFF00"/>
                          </a:solidFill>
                          <a:latin typeface="Microsoft YaHei UI" panose="020B0503020204020204" pitchFamily="34" charset="-122"/>
                          <a:ea typeface="Microsoft YaHei UI" panose="020B0503020204020204" pitchFamily="34" charset="-122"/>
                        </a:rPr>
                        <a:t>经营</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marL="0" indent="0" algn="ctr">
                        <a:lnSpc>
                          <a:spcPct val="150000"/>
                        </a:lnSpc>
                        <a:buFont typeface="Arial" panose="020B0604020202020204" pitchFamily="34" charset="0"/>
                        <a:buNone/>
                      </a:pPr>
                      <a:r>
                        <a:rPr lang="en-US" altLang="zh-CN" sz="1600" dirty="0">
                          <a:solidFill>
                            <a:schemeClr val="tx1"/>
                          </a:solidFill>
                          <a:latin typeface="Microsoft YaHei UI" panose="020B0503020204020204" pitchFamily="34" charset="-122"/>
                          <a:ea typeface="Microsoft YaHei UI" panose="020B0503020204020204" pitchFamily="34" charset="-122"/>
                        </a:rPr>
                        <a:t>Operating</a:t>
                      </a:r>
                      <a:endParaRPr lang="zh-CN" altLang="en-US" sz="1600" dirty="0">
                        <a:solidFill>
                          <a:schemeClr val="tx1"/>
                        </a:solidFill>
                        <a:latin typeface="Microsoft YaHei UI" panose="020B0503020204020204" pitchFamily="34" charset="-122"/>
                        <a:ea typeface="Microsoft YaHei UI" panose="020B0503020204020204" pitchFamily="34" charset="-122"/>
                      </a:endParaRPr>
                    </a:p>
                  </a:txBody>
                  <a:tcPr marT="45627" marB="45627">
                    <a:noFill/>
                  </a:tcPr>
                </a:tc>
                <a:tc>
                  <a:txBody>
                    <a:bodyPr/>
                    <a:lstStyle/>
                    <a:p>
                      <a:pPr marL="0" indent="0" algn="l">
                        <a:lnSpc>
                          <a:spcPct val="100000"/>
                        </a:lnSpc>
                        <a:buFont typeface="Arial" panose="020B0604020202020204" pitchFamily="34" charset="0"/>
                        <a:buNone/>
                      </a:pPr>
                      <a:r>
                        <a:rPr lang="zh-CN" altLang="en-US" sz="1800" dirty="0">
                          <a:solidFill>
                            <a:srgbClr val="FFFF00"/>
                          </a:solidFill>
                          <a:latin typeface="Microsoft YaHei UI" panose="020B0503020204020204" pitchFamily="34" charset="-122"/>
                          <a:ea typeface="Microsoft YaHei UI" panose="020B0503020204020204" pitchFamily="34" charset="-122"/>
                        </a:rPr>
                        <a:t>新业务决策、老业务关停、订单、生产、定价等决策</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marL="0" indent="0" algn="l">
                        <a:lnSpc>
                          <a:spcPct val="100000"/>
                        </a:lnSpc>
                        <a:buFont typeface="Arial" panose="020B0604020202020204" pitchFamily="34" charset="0"/>
                        <a:buNone/>
                      </a:pPr>
                      <a:r>
                        <a:rPr lang="en-US" altLang="zh-CN" sz="1800" dirty="0">
                          <a:solidFill>
                            <a:schemeClr val="tx1"/>
                          </a:solidFill>
                          <a:latin typeface="Microsoft YaHei UI" panose="020B0503020204020204" pitchFamily="34" charset="-122"/>
                          <a:ea typeface="Microsoft YaHei UI" panose="020B0503020204020204" pitchFamily="34" charset="-122"/>
                        </a:rPr>
                        <a:t>Decisions concerning starting a new</a:t>
                      </a:r>
                      <a:r>
                        <a:rPr lang="zh-CN" altLang="en-US" sz="1800" dirty="0">
                          <a:solidFill>
                            <a:schemeClr val="tx1"/>
                          </a:solidFill>
                          <a:latin typeface="Microsoft YaHei UI" panose="020B0503020204020204" pitchFamily="34" charset="-122"/>
                          <a:ea typeface="Microsoft YaHei UI" panose="020B0503020204020204" pitchFamily="34" charset="-122"/>
                        </a:rPr>
                        <a:t> </a:t>
                      </a:r>
                      <a:r>
                        <a:rPr lang="en-US" altLang="zh-CN" sz="1800" dirty="0">
                          <a:solidFill>
                            <a:schemeClr val="tx1"/>
                          </a:solidFill>
                          <a:latin typeface="Microsoft YaHei UI" panose="020B0503020204020204" pitchFamily="34" charset="-122"/>
                          <a:ea typeface="Microsoft YaHei UI" panose="020B0503020204020204" pitchFamily="34" charset="-122"/>
                        </a:rPr>
                        <a:t>business,</a:t>
                      </a:r>
                      <a:r>
                        <a:rPr lang="zh-CN" altLang="en-US" sz="1800" dirty="0">
                          <a:solidFill>
                            <a:schemeClr val="tx1"/>
                          </a:solidFill>
                          <a:latin typeface="Microsoft YaHei UI" panose="020B0503020204020204" pitchFamily="34" charset="-122"/>
                          <a:ea typeface="Microsoft YaHei UI" panose="020B0503020204020204" pitchFamily="34" charset="-122"/>
                        </a:rPr>
                        <a:t> </a:t>
                      </a:r>
                      <a:r>
                        <a:rPr lang="en-US" altLang="zh-CN" sz="1800" dirty="0">
                          <a:solidFill>
                            <a:schemeClr val="tx1"/>
                          </a:solidFill>
                          <a:latin typeface="Microsoft YaHei UI" panose="020B0503020204020204" pitchFamily="34" charset="-122"/>
                          <a:ea typeface="Microsoft YaHei UI" panose="020B0503020204020204" pitchFamily="34" charset="-122"/>
                        </a:rPr>
                        <a:t>closing old business, pricing etc.</a:t>
                      </a:r>
                      <a:endParaRPr lang="zh-CN" altLang="en-US" sz="1800" dirty="0">
                        <a:solidFill>
                          <a:schemeClr val="tx1"/>
                        </a:solidFill>
                        <a:latin typeface="Microsoft YaHei UI" panose="020B0503020204020204" pitchFamily="34" charset="-122"/>
                        <a:ea typeface="Microsoft YaHei UI" panose="020B0503020204020204" pitchFamily="34" charset="-122"/>
                      </a:endParaRPr>
                    </a:p>
                  </a:txBody>
                  <a:tcPr marT="45627" marB="45627">
                    <a:no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defRPr/>
                      </a:pPr>
                      <a:r>
                        <a:rPr lang="zh-CN" altLang="en-US" sz="1800" kern="1200" dirty="0">
                          <a:solidFill>
                            <a:srgbClr val="FFFF00"/>
                          </a:solidFill>
                          <a:latin typeface="Microsoft YaHei UI" panose="020B0503020204020204" pitchFamily="34" charset="-122"/>
                          <a:ea typeface="Microsoft YaHei UI" panose="020B0503020204020204" pitchFamily="34" charset="-122"/>
                          <a:cs typeface="+mn-cs"/>
                        </a:rPr>
                        <a:t>无</a:t>
                      </a:r>
                      <a:endParaRPr lang="en-US" altLang="zh-CN" sz="1800" kern="1200" dirty="0">
                        <a:solidFill>
                          <a:srgbClr val="FFFF00"/>
                        </a:solidFill>
                        <a:latin typeface="Microsoft YaHei UI" panose="020B0503020204020204" pitchFamily="34" charset="-122"/>
                        <a:ea typeface="Microsoft YaHei UI"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defRPr/>
                      </a:pPr>
                      <a:r>
                        <a:rPr lang="en-US" altLang="zh-CN" sz="1800" kern="1200" dirty="0">
                          <a:solidFill>
                            <a:schemeClr val="tx1"/>
                          </a:solidFill>
                          <a:latin typeface="Microsoft YaHei UI" panose="020B0503020204020204" pitchFamily="34" charset="-122"/>
                          <a:ea typeface="Microsoft YaHei UI" panose="020B0503020204020204" pitchFamily="34" charset="-122"/>
                          <a:cs typeface="+mn-cs"/>
                        </a:rPr>
                        <a:t>None</a:t>
                      </a:r>
                      <a:endParaRPr lang="zh-CN" altLang="en-US" sz="1800" kern="1200" dirty="0">
                        <a:solidFill>
                          <a:schemeClr val="tx1"/>
                        </a:solidFill>
                        <a:latin typeface="Microsoft YaHei UI" panose="020B0503020204020204" pitchFamily="34" charset="-122"/>
                        <a:ea typeface="Microsoft YaHei UI" panose="020B0503020204020204" pitchFamily="34" charset="-122"/>
                        <a:cs typeface="+mn-cs"/>
                      </a:endParaRPr>
                    </a:p>
                  </a:txBody>
                  <a:tcPr marT="45627" marB="45627">
                    <a:noFill/>
                  </a:tcPr>
                </a:tc>
                <a:extLst>
                  <a:ext uri="{0D108BD9-81ED-4DB2-BD59-A6C34878D82A}">
                    <a16:rowId xmlns:a16="http://schemas.microsoft.com/office/drawing/2014/main" val="10001"/>
                  </a:ext>
                </a:extLst>
              </a:tr>
              <a:tr h="1419570">
                <a:tc>
                  <a:txBody>
                    <a:bodyPr/>
                    <a:lstStyle/>
                    <a:p>
                      <a:pPr marL="0" indent="0" algn="ctr">
                        <a:lnSpc>
                          <a:spcPct val="150000"/>
                        </a:lnSpc>
                        <a:buFont typeface="Arial" panose="020B0604020202020204" pitchFamily="34" charset="0"/>
                        <a:buNone/>
                      </a:pPr>
                      <a:r>
                        <a:rPr lang="zh-CN" altLang="en-US" sz="2000" dirty="0">
                          <a:solidFill>
                            <a:srgbClr val="FFFF00"/>
                          </a:solidFill>
                          <a:latin typeface="Microsoft YaHei UI" panose="020B0503020204020204" pitchFamily="34" charset="-122"/>
                          <a:ea typeface="Microsoft YaHei UI" panose="020B0503020204020204" pitchFamily="34" charset="-122"/>
                        </a:rPr>
                        <a:t>投资</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marL="0" indent="0" algn="ctr">
                        <a:lnSpc>
                          <a:spcPct val="150000"/>
                        </a:lnSpc>
                        <a:buFont typeface="Arial" panose="020B0604020202020204" pitchFamily="34" charset="0"/>
                        <a:buNone/>
                      </a:pPr>
                      <a:r>
                        <a:rPr lang="en-US" altLang="zh-CN" sz="1600" kern="1200" dirty="0">
                          <a:solidFill>
                            <a:schemeClr val="tx1"/>
                          </a:solidFill>
                          <a:latin typeface="Microsoft YaHei UI" panose="020B0503020204020204" pitchFamily="34" charset="-122"/>
                          <a:ea typeface="Microsoft YaHei UI" panose="020B0503020204020204" pitchFamily="34" charset="-122"/>
                          <a:cs typeface="+mn-cs"/>
                        </a:rPr>
                        <a:t>Investing</a:t>
                      </a:r>
                      <a:endParaRPr lang="zh-CN" altLang="en-US" sz="1600" kern="1200" dirty="0">
                        <a:solidFill>
                          <a:schemeClr val="tx1"/>
                        </a:solidFill>
                        <a:latin typeface="Microsoft YaHei UI" panose="020B0503020204020204" pitchFamily="34" charset="-122"/>
                        <a:ea typeface="Microsoft YaHei UI" panose="020B0503020204020204" pitchFamily="34" charset="-122"/>
                        <a:cs typeface="+mn-cs"/>
                      </a:endParaRPr>
                    </a:p>
                  </a:txBody>
                  <a:tcPr marT="45627" marB="45627">
                    <a:noFill/>
                  </a:tcPr>
                </a:tc>
                <a:tc>
                  <a:txBody>
                    <a:bodyPr/>
                    <a:lstStyle/>
                    <a:p>
                      <a:pPr marL="0" indent="0" algn="l" defTabSz="914400" rtl="0" eaLnBrk="1" latinLnBrk="0" hangingPunct="1">
                        <a:lnSpc>
                          <a:spcPct val="100000"/>
                        </a:lnSpc>
                        <a:buFont typeface="Arial" panose="020B0604020202020204" pitchFamily="34" charset="0"/>
                        <a:buNone/>
                      </a:pPr>
                      <a:r>
                        <a:rPr lang="zh-CN" altLang="en-US" sz="1800" kern="1200" dirty="0">
                          <a:solidFill>
                            <a:srgbClr val="FFFF00"/>
                          </a:solidFill>
                          <a:latin typeface="Microsoft YaHei UI" panose="020B0503020204020204" pitchFamily="34" charset="-122"/>
                          <a:ea typeface="Microsoft YaHei UI" panose="020B0503020204020204" pitchFamily="34" charset="-122"/>
                          <a:cs typeface="+mn-cs"/>
                        </a:rPr>
                        <a:t>现金、有价证券、应收账款、存货的决策</a:t>
                      </a:r>
                      <a:endParaRPr lang="en-US" altLang="zh-CN" sz="1800" kern="1200" dirty="0">
                        <a:solidFill>
                          <a:srgbClr val="FFFF00"/>
                        </a:solidFill>
                        <a:latin typeface="Microsoft YaHei UI" panose="020B0503020204020204" pitchFamily="34" charset="-122"/>
                        <a:ea typeface="Microsoft YaHei UI" panose="020B0503020204020204" pitchFamily="34" charset="-122"/>
                        <a:cs typeface="+mn-cs"/>
                      </a:endParaRPr>
                    </a:p>
                    <a:p>
                      <a:pPr marL="0" indent="0" algn="l" defTabSz="914400" rtl="0" eaLnBrk="1" latinLnBrk="0" hangingPunct="1">
                        <a:lnSpc>
                          <a:spcPct val="100000"/>
                        </a:lnSpc>
                        <a:buFont typeface="Arial" panose="020B0604020202020204" pitchFamily="34" charset="0"/>
                        <a:buNone/>
                      </a:pPr>
                      <a:r>
                        <a:rPr lang="en-US" altLang="zh-CN" sz="1800" kern="1200" dirty="0">
                          <a:solidFill>
                            <a:schemeClr val="tx1"/>
                          </a:solidFill>
                          <a:latin typeface="Microsoft YaHei UI" panose="020B0503020204020204" pitchFamily="34" charset="-122"/>
                          <a:ea typeface="Microsoft YaHei UI" panose="020B0503020204020204" pitchFamily="34" charset="-122"/>
                          <a:cs typeface="+mn-cs"/>
                        </a:rPr>
                        <a:t>Decisions concerning management of cash, receivables and inventory </a:t>
                      </a:r>
                      <a:endParaRPr lang="zh-CN" altLang="en-US" sz="1800" kern="1200" dirty="0">
                        <a:solidFill>
                          <a:schemeClr val="tx1"/>
                        </a:solidFill>
                        <a:latin typeface="Microsoft YaHei UI" panose="020B0503020204020204" pitchFamily="34" charset="-122"/>
                        <a:ea typeface="Microsoft YaHei UI" panose="020B0503020204020204" pitchFamily="34" charset="-122"/>
                        <a:cs typeface="+mn-cs"/>
                      </a:endParaRPr>
                    </a:p>
                  </a:txBody>
                  <a:tcPr marT="45627" marB="45627">
                    <a:no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zh-CN" altLang="en-US" sz="1800" kern="1200" dirty="0">
                          <a:solidFill>
                            <a:srgbClr val="FFFF00"/>
                          </a:solidFill>
                          <a:latin typeface="Microsoft YaHei UI" panose="020B0503020204020204" pitchFamily="34" charset="-122"/>
                          <a:ea typeface="Microsoft YaHei UI" panose="020B0503020204020204" pitchFamily="34" charset="-122"/>
                          <a:cs typeface="+mn-cs"/>
                        </a:rPr>
                        <a:t>金融工具投资决策，实物投资决策</a:t>
                      </a:r>
                      <a:endParaRPr lang="en-US" altLang="zh-CN" sz="1800" kern="1200" dirty="0">
                        <a:solidFill>
                          <a:srgbClr val="FFFF00"/>
                        </a:solidFill>
                        <a:latin typeface="Microsoft YaHei UI" panose="020B0503020204020204" pitchFamily="34" charset="-122"/>
                        <a:ea typeface="Microsoft YaHei UI"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zh-CN" sz="1800" kern="1200" dirty="0">
                          <a:solidFill>
                            <a:schemeClr val="tx1"/>
                          </a:solidFill>
                          <a:latin typeface="Microsoft YaHei UI" panose="020B0503020204020204" pitchFamily="34" charset="-122"/>
                          <a:ea typeface="Microsoft YaHei UI" panose="020B0503020204020204" pitchFamily="34" charset="-122"/>
                          <a:cs typeface="+mn-cs"/>
                        </a:rPr>
                        <a:t>Decisions concerning investment of security assets and investment of physical assets</a:t>
                      </a:r>
                      <a:endParaRPr lang="zh-CN" altLang="en-US" sz="1800" kern="1200" dirty="0">
                        <a:solidFill>
                          <a:schemeClr val="tx1"/>
                        </a:solidFill>
                        <a:latin typeface="Microsoft YaHei UI" panose="020B0503020204020204" pitchFamily="34" charset="-122"/>
                        <a:ea typeface="Microsoft YaHei UI" panose="020B0503020204020204" pitchFamily="34" charset="-122"/>
                        <a:cs typeface="+mn-cs"/>
                      </a:endParaRPr>
                    </a:p>
                    <a:p>
                      <a:pPr marL="0" indent="0" algn="l" defTabSz="914400" rtl="0" eaLnBrk="1" latinLnBrk="0" hangingPunct="1">
                        <a:lnSpc>
                          <a:spcPct val="100000"/>
                        </a:lnSpc>
                        <a:buFont typeface="Arial" panose="020B0604020202020204" pitchFamily="34" charset="0"/>
                        <a:buNone/>
                      </a:pPr>
                      <a:endParaRPr lang="zh-CN" altLang="en-US" sz="1800" kern="1200" dirty="0">
                        <a:solidFill>
                          <a:schemeClr val="tx1"/>
                        </a:solidFill>
                        <a:latin typeface="Microsoft YaHei UI" panose="020B0503020204020204" pitchFamily="34" charset="-122"/>
                        <a:ea typeface="Microsoft YaHei UI" panose="020B0503020204020204" pitchFamily="34" charset="-122"/>
                        <a:cs typeface="+mn-cs"/>
                      </a:endParaRPr>
                    </a:p>
                  </a:txBody>
                  <a:tcPr marT="45627" marB="45627">
                    <a:noFill/>
                  </a:tcPr>
                </a:tc>
                <a:extLst>
                  <a:ext uri="{0D108BD9-81ED-4DB2-BD59-A6C34878D82A}">
                    <a16:rowId xmlns:a16="http://schemas.microsoft.com/office/drawing/2014/main" val="10002"/>
                  </a:ext>
                </a:extLst>
              </a:tr>
              <a:tr h="1419570">
                <a:tc>
                  <a:txBody>
                    <a:bodyPr/>
                    <a:lstStyle/>
                    <a:p>
                      <a:pPr marL="0" indent="0" algn="ctr">
                        <a:lnSpc>
                          <a:spcPct val="150000"/>
                        </a:lnSpc>
                        <a:buFont typeface="Arial" panose="020B0604020202020204" pitchFamily="34" charset="0"/>
                        <a:buNone/>
                      </a:pPr>
                      <a:r>
                        <a:rPr lang="zh-CN" altLang="en-US" sz="2000" dirty="0">
                          <a:solidFill>
                            <a:srgbClr val="FFFF00"/>
                          </a:solidFill>
                          <a:latin typeface="Microsoft YaHei UI" panose="020B0503020204020204" pitchFamily="34" charset="-122"/>
                          <a:ea typeface="Microsoft YaHei UI" panose="020B0503020204020204" pitchFamily="34" charset="-122"/>
                        </a:rPr>
                        <a:t>融资</a:t>
                      </a:r>
                      <a:endParaRPr lang="en-US" altLang="zh-CN" sz="2000" dirty="0">
                        <a:solidFill>
                          <a:srgbClr val="FFFF00"/>
                        </a:solidFill>
                        <a:latin typeface="Microsoft YaHei UI" panose="020B0503020204020204" pitchFamily="34" charset="-122"/>
                        <a:ea typeface="Microsoft YaHei UI" panose="020B0503020204020204" pitchFamily="34" charset="-122"/>
                      </a:endParaRPr>
                    </a:p>
                    <a:p>
                      <a:pPr marL="0" indent="0" algn="ctr">
                        <a:lnSpc>
                          <a:spcPct val="150000"/>
                        </a:lnSpc>
                        <a:buFont typeface="Arial" panose="020B0604020202020204" pitchFamily="34" charset="0"/>
                        <a:buNone/>
                      </a:pPr>
                      <a:r>
                        <a:rPr lang="en-US" altLang="zh-CN" sz="1600" kern="1200" dirty="0">
                          <a:solidFill>
                            <a:schemeClr val="tx1"/>
                          </a:solidFill>
                          <a:latin typeface="Microsoft YaHei UI" panose="020B0503020204020204" pitchFamily="34" charset="-122"/>
                          <a:ea typeface="Microsoft YaHei UI" panose="020B0503020204020204" pitchFamily="34" charset="-122"/>
                          <a:cs typeface="+mn-cs"/>
                        </a:rPr>
                        <a:t>Financing</a:t>
                      </a:r>
                      <a:endParaRPr lang="zh-CN" altLang="en-US" sz="1600" kern="1200" dirty="0">
                        <a:solidFill>
                          <a:schemeClr val="tx1"/>
                        </a:solidFill>
                        <a:latin typeface="Microsoft YaHei UI" panose="020B0503020204020204" pitchFamily="34" charset="-122"/>
                        <a:ea typeface="Microsoft YaHei UI" panose="020B0503020204020204" pitchFamily="34" charset="-122"/>
                        <a:cs typeface="+mn-cs"/>
                      </a:endParaRPr>
                    </a:p>
                  </a:txBody>
                  <a:tcPr marT="45627" marB="45627">
                    <a:noFill/>
                  </a:tcPr>
                </a:tc>
                <a:tc>
                  <a:txBody>
                    <a:bodyPr/>
                    <a:lstStyle/>
                    <a:p>
                      <a:pPr marL="0" indent="0" algn="l" defTabSz="914400" rtl="0" eaLnBrk="1" latinLnBrk="0" hangingPunct="1">
                        <a:lnSpc>
                          <a:spcPct val="100000"/>
                        </a:lnSpc>
                        <a:buFont typeface="Arial" panose="020B0604020202020204" pitchFamily="34" charset="0"/>
                        <a:buNone/>
                      </a:pPr>
                      <a:r>
                        <a:rPr lang="zh-CN" altLang="en-US" sz="1800" kern="1200" dirty="0">
                          <a:solidFill>
                            <a:srgbClr val="FFFF00"/>
                          </a:solidFill>
                          <a:latin typeface="Microsoft YaHei UI" panose="020B0503020204020204" pitchFamily="34" charset="-122"/>
                          <a:ea typeface="Microsoft YaHei UI" panose="020B0503020204020204" pitchFamily="34" charset="-122"/>
                          <a:cs typeface="+mn-cs"/>
                        </a:rPr>
                        <a:t>短期银行贷款、商业信用、保理等决策</a:t>
                      </a:r>
                      <a:endParaRPr lang="en-US" altLang="zh-CN" sz="1800" kern="1200" dirty="0">
                        <a:solidFill>
                          <a:srgbClr val="FFFF00"/>
                        </a:solidFill>
                        <a:latin typeface="Microsoft YaHei UI" panose="020B0503020204020204" pitchFamily="34" charset="-122"/>
                        <a:ea typeface="Microsoft YaHei UI" panose="020B0503020204020204" pitchFamily="34" charset="-122"/>
                        <a:cs typeface="+mn-cs"/>
                      </a:endParaRPr>
                    </a:p>
                    <a:p>
                      <a:pPr marL="0" indent="0" algn="l" defTabSz="914400" rtl="0" eaLnBrk="1" latinLnBrk="0" hangingPunct="1">
                        <a:lnSpc>
                          <a:spcPct val="100000"/>
                        </a:lnSpc>
                        <a:buFont typeface="Arial" panose="020B0604020202020204" pitchFamily="34" charset="0"/>
                        <a:buNone/>
                      </a:pPr>
                      <a:r>
                        <a:rPr lang="en-US" altLang="zh-CN" sz="1800" kern="1200" dirty="0">
                          <a:solidFill>
                            <a:schemeClr val="tx1"/>
                          </a:solidFill>
                          <a:latin typeface="Microsoft YaHei UI" panose="020B0503020204020204" pitchFamily="34" charset="-122"/>
                          <a:ea typeface="Microsoft YaHei UI" panose="020B0503020204020204" pitchFamily="34" charset="-122"/>
                          <a:cs typeface="+mn-cs"/>
                        </a:rPr>
                        <a:t>Decisions concerning short-term bank loan, trade credit and factoring</a:t>
                      </a:r>
                      <a:endParaRPr lang="zh-CN" altLang="en-US" sz="1800" kern="1200" dirty="0">
                        <a:solidFill>
                          <a:schemeClr val="tx1"/>
                        </a:solidFill>
                        <a:latin typeface="Microsoft YaHei UI" panose="020B0503020204020204" pitchFamily="34" charset="-122"/>
                        <a:ea typeface="Microsoft YaHei UI" panose="020B0503020204020204" pitchFamily="34" charset="-122"/>
                        <a:cs typeface="+mn-cs"/>
                      </a:endParaRPr>
                    </a:p>
                  </a:txBody>
                  <a:tcPr marT="45627" marB="45627">
                    <a:noFill/>
                  </a:tcPr>
                </a:tc>
                <a:tc>
                  <a:txBody>
                    <a:bodyPr/>
                    <a:lstStyle/>
                    <a:p>
                      <a:pPr marL="0" indent="0" algn="l" defTabSz="914400" rtl="0" eaLnBrk="1" latinLnBrk="0" hangingPunct="1">
                        <a:lnSpc>
                          <a:spcPct val="100000"/>
                        </a:lnSpc>
                        <a:buFont typeface="Arial" panose="020B0604020202020204" pitchFamily="34" charset="0"/>
                        <a:buNone/>
                      </a:pPr>
                      <a:r>
                        <a:rPr lang="zh-CN" altLang="en-US" sz="1800" kern="1200" dirty="0">
                          <a:solidFill>
                            <a:srgbClr val="FFFF00"/>
                          </a:solidFill>
                          <a:latin typeface="Microsoft YaHei UI" panose="020B0503020204020204" pitchFamily="34" charset="-122"/>
                          <a:ea typeface="Microsoft YaHei UI" panose="020B0503020204020204" pitchFamily="34" charset="-122"/>
                          <a:cs typeface="+mn-cs"/>
                        </a:rPr>
                        <a:t>债券、股票等金融工具和长期贷款的融资决策</a:t>
                      </a:r>
                      <a:endParaRPr lang="en-US" altLang="zh-CN" sz="1800" kern="1200" dirty="0">
                        <a:solidFill>
                          <a:srgbClr val="FFFF00"/>
                        </a:solidFill>
                        <a:latin typeface="Microsoft YaHei UI" panose="020B0503020204020204" pitchFamily="34" charset="-122"/>
                        <a:ea typeface="Microsoft YaHei UI" panose="020B0503020204020204" pitchFamily="34" charset="-122"/>
                        <a:cs typeface="+mn-cs"/>
                      </a:endParaRPr>
                    </a:p>
                    <a:p>
                      <a:pPr marL="0" indent="0" algn="l" defTabSz="914400" rtl="0" eaLnBrk="1" latinLnBrk="0" hangingPunct="1">
                        <a:lnSpc>
                          <a:spcPct val="100000"/>
                        </a:lnSpc>
                        <a:buFont typeface="Arial" panose="020B0604020202020204" pitchFamily="34" charset="0"/>
                        <a:buNone/>
                      </a:pPr>
                      <a:r>
                        <a:rPr lang="en-US" altLang="zh-CN" sz="1800" kern="1200" dirty="0">
                          <a:solidFill>
                            <a:schemeClr val="tx1"/>
                          </a:solidFill>
                          <a:latin typeface="Microsoft YaHei UI" panose="020B0503020204020204" pitchFamily="34" charset="-122"/>
                          <a:ea typeface="Microsoft YaHei UI" panose="020B0503020204020204" pitchFamily="34" charset="-122"/>
                          <a:cs typeface="+mn-cs"/>
                        </a:rPr>
                        <a:t>Decisions concerning financing with debt and stock </a:t>
                      </a:r>
                      <a:endParaRPr lang="zh-CN" altLang="en-US" sz="1800" kern="1200" dirty="0">
                        <a:solidFill>
                          <a:schemeClr val="tx1"/>
                        </a:solidFill>
                        <a:latin typeface="Microsoft YaHei UI" panose="020B0503020204020204" pitchFamily="34" charset="-122"/>
                        <a:ea typeface="Microsoft YaHei UI" panose="020B0503020204020204" pitchFamily="34" charset="-122"/>
                        <a:cs typeface="+mn-cs"/>
                      </a:endParaRPr>
                    </a:p>
                  </a:txBody>
                  <a:tcPr marT="45627" marB="45627">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2"/>
          <p:cNvSpPr txBox="1">
            <a:spLocks noChangeArrowheads="1"/>
          </p:cNvSpPr>
          <p:nvPr/>
        </p:nvSpPr>
        <p:spPr>
          <a:xfrm>
            <a:off x="76199" y="166255"/>
            <a:ext cx="10133029" cy="62590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zh-CN" altLang="en-US" sz="2800" dirty="0">
                <a:solidFill>
                  <a:srgbClr val="FFFF00"/>
                </a:solidFill>
                <a:latin typeface="微软雅黑" panose="020B0503020204020204" charset="-122"/>
                <a:ea typeface="微软雅黑" panose="020B0503020204020204" charset="-122"/>
                <a:cs typeface="+mn-cs"/>
              </a:rPr>
              <a:t>  三种决策假设 </a:t>
            </a:r>
            <a:r>
              <a:rPr lang="en-US" altLang="zh-CN" sz="2800" kern="0" dirty="0">
                <a:latin typeface="Microsoft YaHei UI" panose="020B0503020204020204" pitchFamily="34" charset="-122"/>
                <a:ea typeface="Microsoft YaHei UI" panose="020B0503020204020204" pitchFamily="34" charset="-122"/>
              </a:rPr>
              <a:t>Three Assumptions of Decision</a:t>
            </a:r>
            <a:r>
              <a:rPr lang="zh-CN" altLang="en-US" sz="2800" kern="0" dirty="0">
                <a:latin typeface="Microsoft YaHei UI" panose="020B0503020204020204" pitchFamily="34" charset="-122"/>
                <a:ea typeface="Microsoft YaHei UI" panose="020B0503020204020204" pitchFamily="34" charset="-122"/>
              </a:rPr>
              <a:t> </a:t>
            </a:r>
            <a:endParaRPr lang="en-US" altLang="zh-CN" sz="2800" kern="0" dirty="0">
              <a:latin typeface="Microsoft YaHei UI" panose="020B0503020204020204" pitchFamily="34" charset="-122"/>
              <a:ea typeface="Microsoft YaHei UI" panose="020B0503020204020204" pitchFamily="34" charset="-122"/>
            </a:endParaRPr>
          </a:p>
        </p:txBody>
      </p:sp>
      <p:graphicFrame>
        <p:nvGraphicFramePr>
          <p:cNvPr id="12" name="表格 3"/>
          <p:cNvGraphicFramePr>
            <a:graphicFrameLocks noGrp="1"/>
          </p:cNvGraphicFramePr>
          <p:nvPr>
            <p:custDataLst>
              <p:tags r:id="rId1"/>
            </p:custDataLst>
          </p:nvPr>
        </p:nvGraphicFramePr>
        <p:xfrm>
          <a:off x="314960" y="768465"/>
          <a:ext cx="8543636" cy="5664870"/>
        </p:xfrm>
        <a:graphic>
          <a:graphicData uri="http://schemas.openxmlformats.org/drawingml/2006/table">
            <a:tbl>
              <a:tblPr firstRow="1" bandRow="1">
                <a:tableStyleId>{5C22544A-7EE6-4342-B048-85BDC9FD1C3A}</a:tableStyleId>
              </a:tblPr>
              <a:tblGrid>
                <a:gridCol w="1158136">
                  <a:extLst>
                    <a:ext uri="{9D8B030D-6E8A-4147-A177-3AD203B41FA5}">
                      <a16:colId xmlns:a16="http://schemas.microsoft.com/office/drawing/2014/main" val="20000"/>
                    </a:ext>
                  </a:extLst>
                </a:gridCol>
                <a:gridCol w="1899100">
                  <a:extLst>
                    <a:ext uri="{9D8B030D-6E8A-4147-A177-3AD203B41FA5}">
                      <a16:colId xmlns:a16="http://schemas.microsoft.com/office/drawing/2014/main" val="20001"/>
                    </a:ext>
                  </a:extLst>
                </a:gridCol>
                <a:gridCol w="3001819">
                  <a:extLst>
                    <a:ext uri="{9D8B030D-6E8A-4147-A177-3AD203B41FA5}">
                      <a16:colId xmlns:a16="http://schemas.microsoft.com/office/drawing/2014/main" val="20002"/>
                    </a:ext>
                  </a:extLst>
                </a:gridCol>
                <a:gridCol w="2484581">
                  <a:extLst>
                    <a:ext uri="{9D8B030D-6E8A-4147-A177-3AD203B41FA5}">
                      <a16:colId xmlns:a16="http://schemas.microsoft.com/office/drawing/2014/main" val="20003"/>
                    </a:ext>
                  </a:extLst>
                </a:gridCol>
              </a:tblGrid>
              <a:tr h="640080">
                <a:tc>
                  <a:txBody>
                    <a:bodyPr/>
                    <a:lstStyle/>
                    <a:p>
                      <a:pPr algn="ctr">
                        <a:lnSpc>
                          <a:spcPct val="150000"/>
                        </a:lnSpc>
                      </a:pPr>
                      <a:endParaRPr lang="zh-CN" altLang="en-US" sz="2000" b="0" dirty="0">
                        <a:solidFill>
                          <a:srgbClr val="FFFF00"/>
                        </a:solidFill>
                        <a:latin typeface="Microsoft YaHei UI" panose="020B0503020204020204" pitchFamily="34" charset="-122"/>
                        <a:ea typeface="Microsoft YaHei UI" panose="020B0503020204020204" pitchFamily="34" charset="-122"/>
                      </a:endParaRPr>
                    </a:p>
                  </a:txBody>
                  <a:tcPr marT="45697" marB="45697">
                    <a:solidFill>
                      <a:srgbClr val="002060"/>
                    </a:solidFill>
                  </a:tcPr>
                </a:tc>
                <a:tc>
                  <a:txBody>
                    <a:bodyPr/>
                    <a:lstStyle/>
                    <a:p>
                      <a:pPr algn="ctr">
                        <a:lnSpc>
                          <a:spcPct val="100000"/>
                        </a:lnSpc>
                      </a:pPr>
                      <a:r>
                        <a:rPr lang="zh-CN" altLang="en-US" sz="2000" b="0" dirty="0">
                          <a:solidFill>
                            <a:srgbClr val="FFFF00"/>
                          </a:solidFill>
                          <a:latin typeface="Microsoft YaHei UI" panose="020B0503020204020204" pitchFamily="34" charset="-122"/>
                          <a:ea typeface="Microsoft YaHei UI" panose="020B0503020204020204" pitchFamily="34" charset="-122"/>
                        </a:rPr>
                        <a:t>确定状态</a:t>
                      </a:r>
                      <a:endParaRPr lang="en-US" altLang="zh-CN" sz="2000" b="0" dirty="0">
                        <a:solidFill>
                          <a:srgbClr val="FFFF00"/>
                        </a:solidFill>
                        <a:latin typeface="Microsoft YaHei UI" panose="020B0503020204020204" pitchFamily="34" charset="-122"/>
                        <a:ea typeface="Microsoft YaHei UI" panose="020B0503020204020204" pitchFamily="34" charset="-122"/>
                      </a:endParaRPr>
                    </a:p>
                    <a:p>
                      <a:pPr algn="ctr">
                        <a:lnSpc>
                          <a:spcPct val="100000"/>
                        </a:lnSpc>
                      </a:pPr>
                      <a:r>
                        <a:rPr lang="en-US" altLang="zh-CN" sz="1600" b="0" dirty="0">
                          <a:solidFill>
                            <a:schemeClr val="tx1"/>
                          </a:solidFill>
                          <a:latin typeface="Microsoft YaHei UI" panose="020B0503020204020204" pitchFamily="34" charset="-122"/>
                          <a:ea typeface="Microsoft YaHei UI" panose="020B0503020204020204" pitchFamily="34" charset="-122"/>
                        </a:rPr>
                        <a:t>Certain</a:t>
                      </a:r>
                      <a:endParaRPr lang="zh-CN" altLang="en-US" sz="1600" b="0" dirty="0">
                        <a:solidFill>
                          <a:schemeClr val="tx1"/>
                        </a:solidFill>
                        <a:latin typeface="Microsoft YaHei UI" panose="020B0503020204020204" pitchFamily="34" charset="-122"/>
                        <a:ea typeface="Microsoft YaHei UI" panose="020B0503020204020204" pitchFamily="34" charset="-122"/>
                      </a:endParaRPr>
                    </a:p>
                  </a:txBody>
                  <a:tcPr marT="45697" marB="45697">
                    <a:solidFill>
                      <a:srgbClr val="002060"/>
                    </a:solidFill>
                  </a:tcPr>
                </a:tc>
                <a:tc>
                  <a:txBody>
                    <a:bodyPr/>
                    <a:lstStyle/>
                    <a:p>
                      <a:pPr algn="ctr">
                        <a:lnSpc>
                          <a:spcPct val="100000"/>
                        </a:lnSpc>
                      </a:pPr>
                      <a:r>
                        <a:rPr lang="zh-CN" altLang="en-US" sz="2000" b="0" dirty="0">
                          <a:solidFill>
                            <a:srgbClr val="FFFF00"/>
                          </a:solidFill>
                          <a:latin typeface="Microsoft YaHei UI" panose="020B0503020204020204" pitchFamily="34" charset="-122"/>
                          <a:ea typeface="Microsoft YaHei UI" panose="020B0503020204020204" pitchFamily="34" charset="-122"/>
                        </a:rPr>
                        <a:t>风险状态</a:t>
                      </a:r>
                      <a:endParaRPr lang="en-US" altLang="zh-CN" sz="2000" b="0" dirty="0">
                        <a:solidFill>
                          <a:srgbClr val="FFFF00"/>
                        </a:solidFill>
                        <a:latin typeface="Microsoft YaHei UI" panose="020B0503020204020204" pitchFamily="34" charset="-122"/>
                        <a:ea typeface="Microsoft YaHei UI" panose="020B0503020204020204" pitchFamily="34" charset="-122"/>
                      </a:endParaRPr>
                    </a:p>
                    <a:p>
                      <a:pPr marL="0" algn="ctr" defTabSz="914400" rtl="0" eaLnBrk="1" latinLnBrk="0" hangingPunct="1">
                        <a:lnSpc>
                          <a:spcPct val="100000"/>
                        </a:lnSpc>
                      </a:pPr>
                      <a:r>
                        <a:rPr lang="en-US" altLang="zh-CN" sz="1600" b="0" kern="1200" dirty="0">
                          <a:solidFill>
                            <a:schemeClr val="tx1"/>
                          </a:solidFill>
                          <a:latin typeface="Microsoft YaHei UI" panose="020B0503020204020204" pitchFamily="34" charset="-122"/>
                          <a:ea typeface="Microsoft YaHei UI" panose="020B0503020204020204" pitchFamily="34" charset="-122"/>
                          <a:cs typeface="+mn-cs"/>
                        </a:rPr>
                        <a:t>Risk</a:t>
                      </a:r>
                      <a:endParaRPr lang="zh-CN" altLang="en-US" sz="1600" b="0" kern="1200" dirty="0">
                        <a:solidFill>
                          <a:schemeClr val="tx1"/>
                        </a:solidFill>
                        <a:latin typeface="Microsoft YaHei UI" panose="020B0503020204020204" pitchFamily="34" charset="-122"/>
                        <a:ea typeface="Microsoft YaHei UI" panose="020B0503020204020204" pitchFamily="34" charset="-122"/>
                        <a:cs typeface="+mn-cs"/>
                      </a:endParaRPr>
                    </a:p>
                  </a:txBody>
                  <a:tcPr marT="45697" marB="45697">
                    <a:solidFill>
                      <a:srgbClr val="002060"/>
                    </a:solidFill>
                  </a:tcPr>
                </a:tc>
                <a:tc>
                  <a:txBody>
                    <a:bodyPr/>
                    <a:lstStyle/>
                    <a:p>
                      <a:pPr algn="ctr">
                        <a:lnSpc>
                          <a:spcPct val="100000"/>
                        </a:lnSpc>
                      </a:pPr>
                      <a:r>
                        <a:rPr lang="zh-CN" altLang="en-US" sz="2000" b="0" dirty="0">
                          <a:solidFill>
                            <a:srgbClr val="FFFF00"/>
                          </a:solidFill>
                          <a:latin typeface="Microsoft YaHei UI" panose="020B0503020204020204" pitchFamily="34" charset="-122"/>
                          <a:ea typeface="Microsoft YaHei UI" panose="020B0503020204020204" pitchFamily="34" charset="-122"/>
                        </a:rPr>
                        <a:t>不确定状态 </a:t>
                      </a:r>
                      <a:endParaRPr lang="en-US" altLang="zh-CN" sz="2000" b="0" kern="1200" dirty="0">
                        <a:solidFill>
                          <a:srgbClr val="FFFF00"/>
                        </a:solidFill>
                        <a:latin typeface="Microsoft YaHei UI" panose="020B0503020204020204" pitchFamily="34" charset="-122"/>
                        <a:ea typeface="Microsoft YaHei UI" panose="020B0503020204020204" pitchFamily="34" charset="-122"/>
                        <a:cs typeface="+mn-cs"/>
                      </a:endParaRPr>
                    </a:p>
                    <a:p>
                      <a:pPr algn="ctr">
                        <a:lnSpc>
                          <a:spcPct val="100000"/>
                        </a:lnSpc>
                      </a:pPr>
                      <a:r>
                        <a:rPr lang="en-US" altLang="zh-CN" sz="1600" b="0" kern="1200" dirty="0">
                          <a:solidFill>
                            <a:schemeClr val="tx1"/>
                          </a:solidFill>
                          <a:latin typeface="Microsoft YaHei UI" panose="020B0503020204020204" pitchFamily="34" charset="-122"/>
                          <a:ea typeface="Microsoft YaHei UI" panose="020B0503020204020204" pitchFamily="34" charset="-122"/>
                          <a:cs typeface="+mn-cs"/>
                        </a:rPr>
                        <a:t>Uncertain</a:t>
                      </a:r>
                      <a:endParaRPr lang="zh-CN" altLang="en-US" sz="1600" b="0" kern="1200" dirty="0">
                        <a:solidFill>
                          <a:schemeClr val="tx1"/>
                        </a:solidFill>
                        <a:latin typeface="Microsoft YaHei UI" panose="020B0503020204020204" pitchFamily="34" charset="-122"/>
                        <a:ea typeface="Microsoft YaHei UI" panose="020B0503020204020204" pitchFamily="34" charset="-122"/>
                        <a:cs typeface="+mn-cs"/>
                      </a:endParaRPr>
                    </a:p>
                  </a:txBody>
                  <a:tcPr marT="45697" marB="45697">
                    <a:solidFill>
                      <a:srgbClr val="002060"/>
                    </a:solidFill>
                  </a:tcPr>
                </a:tc>
                <a:extLst>
                  <a:ext uri="{0D108BD9-81ED-4DB2-BD59-A6C34878D82A}">
                    <a16:rowId xmlns:a16="http://schemas.microsoft.com/office/drawing/2014/main" val="10000"/>
                  </a:ext>
                </a:extLst>
              </a:tr>
              <a:tr h="1962177">
                <a:tc>
                  <a:txBody>
                    <a:bodyPr/>
                    <a:lstStyle/>
                    <a:p>
                      <a:pPr marL="0" indent="0" algn="ctr">
                        <a:lnSpc>
                          <a:spcPct val="150000"/>
                        </a:lnSpc>
                        <a:buFont typeface="Arial" panose="020B0604020202020204" pitchFamily="34" charset="0"/>
                        <a:buNone/>
                      </a:pP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marL="0" indent="0" algn="ctr">
                        <a:lnSpc>
                          <a:spcPct val="150000"/>
                        </a:lnSpc>
                        <a:buFont typeface="Arial" panose="020B0604020202020204" pitchFamily="34" charset="0"/>
                        <a:buNone/>
                      </a:pPr>
                      <a:r>
                        <a:rPr lang="zh-CN" altLang="en-US" sz="1800" dirty="0">
                          <a:solidFill>
                            <a:srgbClr val="FFFF00"/>
                          </a:solidFill>
                          <a:latin typeface="Microsoft YaHei UI" panose="020B0503020204020204" pitchFamily="34" charset="-122"/>
                          <a:ea typeface="Microsoft YaHei UI" panose="020B0503020204020204" pitchFamily="34" charset="-122"/>
                        </a:rPr>
                        <a:t>定义</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marL="0" indent="0" algn="ctr">
                        <a:lnSpc>
                          <a:spcPct val="150000"/>
                        </a:lnSpc>
                        <a:buFont typeface="Arial" panose="020B0604020202020204" pitchFamily="34" charset="0"/>
                        <a:buNone/>
                      </a:pPr>
                      <a:r>
                        <a:rPr lang="en-US" altLang="zh-CN" sz="1600" b="0" kern="1200" dirty="0">
                          <a:solidFill>
                            <a:schemeClr val="tx1"/>
                          </a:solidFill>
                          <a:latin typeface="Microsoft YaHei UI" panose="020B0503020204020204" pitchFamily="34" charset="-122"/>
                          <a:ea typeface="Microsoft YaHei UI" panose="020B0503020204020204" pitchFamily="34" charset="-122"/>
                          <a:cs typeface="+mn-cs"/>
                        </a:rPr>
                        <a:t>Definition</a:t>
                      </a:r>
                      <a:endParaRPr lang="zh-CN" altLang="en-US" sz="1600" b="0" kern="1200" dirty="0">
                        <a:solidFill>
                          <a:schemeClr val="tx1"/>
                        </a:solidFill>
                        <a:latin typeface="Microsoft YaHei UI" panose="020B0503020204020204" pitchFamily="34" charset="-122"/>
                        <a:ea typeface="Microsoft YaHei UI" panose="020B0503020204020204" pitchFamily="34" charset="-122"/>
                        <a:cs typeface="+mn-cs"/>
                      </a:endParaRPr>
                    </a:p>
                  </a:txBody>
                  <a:tcPr marT="45697" marB="45697">
                    <a:noFill/>
                  </a:tcPr>
                </a:tc>
                <a:tc>
                  <a:txBody>
                    <a:bodyPr/>
                    <a:lstStyle/>
                    <a:p>
                      <a:pPr marL="0" indent="0" algn="l">
                        <a:lnSpc>
                          <a:spcPct val="150000"/>
                        </a:lnSpc>
                        <a:buFont typeface="Arial" panose="020B0604020202020204" pitchFamily="34" charset="0"/>
                        <a:buNone/>
                      </a:pPr>
                      <a:r>
                        <a:rPr lang="zh-CN" altLang="en-US" sz="1800" dirty="0">
                          <a:solidFill>
                            <a:srgbClr val="FFFF00"/>
                          </a:solidFill>
                          <a:latin typeface="Microsoft YaHei UI" panose="020B0503020204020204" pitchFamily="34" charset="-122"/>
                          <a:ea typeface="Microsoft YaHei UI" panose="020B0503020204020204" pitchFamily="34" charset="-122"/>
                        </a:rPr>
                        <a:t>假设只有一种已知状态。</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marL="0" indent="0" algn="l">
                        <a:lnSpc>
                          <a:spcPct val="150000"/>
                        </a:lnSpc>
                        <a:buFont typeface="Arial" panose="020B0604020202020204" pitchFamily="34" charset="0"/>
                        <a:buNone/>
                      </a:pPr>
                      <a:r>
                        <a:rPr lang="en-US" altLang="zh-CN" sz="1800" b="0" kern="1200" dirty="0">
                          <a:solidFill>
                            <a:schemeClr val="tx1"/>
                          </a:solidFill>
                          <a:latin typeface="Microsoft YaHei UI" panose="020B0503020204020204" pitchFamily="34" charset="-122"/>
                          <a:ea typeface="Microsoft YaHei UI" panose="020B0503020204020204" pitchFamily="34" charset="-122"/>
                          <a:cs typeface="+mn-cs"/>
                        </a:rPr>
                        <a:t>Only one known condition</a:t>
                      </a:r>
                      <a:endParaRPr lang="zh-CN" altLang="en-US" sz="1800" b="0" kern="1200" dirty="0">
                        <a:solidFill>
                          <a:schemeClr val="tx1"/>
                        </a:solidFill>
                        <a:latin typeface="Microsoft YaHei UI" panose="020B0503020204020204" pitchFamily="34" charset="-122"/>
                        <a:ea typeface="Microsoft YaHei UI" panose="020B0503020204020204" pitchFamily="34" charset="-122"/>
                        <a:cs typeface="+mn-cs"/>
                      </a:endParaRPr>
                    </a:p>
                  </a:txBody>
                  <a:tcPr marT="45697" marB="45697">
                    <a:noFill/>
                  </a:tcPr>
                </a:tc>
                <a:tc>
                  <a:txBody>
                    <a:bodyPr/>
                    <a:lstStyle/>
                    <a:p>
                      <a:pPr marL="0" indent="0" algn="l">
                        <a:lnSpc>
                          <a:spcPct val="150000"/>
                        </a:lnSpc>
                        <a:buFont typeface="Arial" panose="020B0604020202020204" pitchFamily="34" charset="0"/>
                        <a:buNone/>
                      </a:pPr>
                      <a:r>
                        <a:rPr lang="zh-CN" altLang="en-US" sz="1800" dirty="0">
                          <a:solidFill>
                            <a:srgbClr val="FFFF00"/>
                          </a:solidFill>
                          <a:latin typeface="Microsoft YaHei UI" panose="020B0503020204020204" pitchFamily="34" charset="-122"/>
                          <a:ea typeface="Microsoft YaHei UI" panose="020B0503020204020204" pitchFamily="34" charset="-122"/>
                        </a:rPr>
                        <a:t>假设有几种已知状态，每个状态发生的概率也是已知的。</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marL="0" indent="0" algn="l">
                        <a:lnSpc>
                          <a:spcPct val="150000"/>
                        </a:lnSpc>
                        <a:buFont typeface="Arial" panose="020B0604020202020204" pitchFamily="34" charset="0"/>
                        <a:buNone/>
                      </a:pPr>
                      <a:r>
                        <a:rPr lang="en-US" altLang="zh-CN" sz="1800" b="0" kern="1200" dirty="0">
                          <a:solidFill>
                            <a:schemeClr val="tx1"/>
                          </a:solidFill>
                          <a:latin typeface="Microsoft YaHei UI" panose="020B0503020204020204" pitchFamily="34" charset="-122"/>
                          <a:ea typeface="Microsoft YaHei UI" panose="020B0503020204020204" pitchFamily="34" charset="-122"/>
                          <a:cs typeface="+mn-cs"/>
                        </a:rPr>
                        <a:t>Several known conditions with known probability for each condition</a:t>
                      </a:r>
                      <a:endParaRPr lang="zh-CN" altLang="en-US" sz="1800" dirty="0">
                        <a:solidFill>
                          <a:srgbClr val="FFFF00"/>
                        </a:solidFill>
                        <a:latin typeface="Microsoft YaHei UI" panose="020B0503020204020204" pitchFamily="34" charset="-122"/>
                        <a:ea typeface="Microsoft YaHei UI" panose="020B0503020204020204" pitchFamily="34" charset="-122"/>
                      </a:endParaRPr>
                    </a:p>
                  </a:txBody>
                  <a:tcPr marT="45697" marB="45697">
                    <a:noFill/>
                  </a:tcPr>
                </a:tc>
                <a:tc>
                  <a:txBody>
                    <a:bodyPr/>
                    <a:lstStyle/>
                    <a:p>
                      <a:pPr marL="0" indent="0" algn="l">
                        <a:lnSpc>
                          <a:spcPct val="150000"/>
                        </a:lnSpc>
                        <a:buFont typeface="Arial" panose="020B0604020202020204" pitchFamily="34" charset="0"/>
                        <a:buNone/>
                      </a:pPr>
                      <a:r>
                        <a:rPr lang="zh-CN" altLang="en-US" sz="1800" dirty="0">
                          <a:solidFill>
                            <a:srgbClr val="FFFF00"/>
                          </a:solidFill>
                          <a:latin typeface="Microsoft YaHei UI" panose="020B0503020204020204" pitchFamily="34" charset="-122"/>
                          <a:ea typeface="Microsoft YaHei UI" panose="020B0503020204020204" pitchFamily="34" charset="-122"/>
                        </a:rPr>
                        <a:t>假设未来有无数的状态，每个状态发生的概率是未知的</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marL="0" indent="0" algn="l">
                        <a:lnSpc>
                          <a:spcPct val="150000"/>
                        </a:lnSpc>
                        <a:buFont typeface="Arial" panose="020B0604020202020204" pitchFamily="34" charset="0"/>
                        <a:buNone/>
                      </a:pPr>
                      <a:r>
                        <a:rPr lang="en-US" altLang="zh-CN" sz="1800" b="0" kern="1200" dirty="0">
                          <a:solidFill>
                            <a:schemeClr val="tx1"/>
                          </a:solidFill>
                          <a:latin typeface="Microsoft YaHei UI" panose="020B0503020204020204" pitchFamily="34" charset="-122"/>
                          <a:ea typeface="Microsoft YaHei UI" panose="020B0503020204020204" pitchFamily="34" charset="-122"/>
                          <a:cs typeface="+mn-cs"/>
                        </a:rPr>
                        <a:t> infinite conditions and unknown probability </a:t>
                      </a:r>
                      <a:endParaRPr lang="zh-CN" altLang="en-US" sz="1800" b="0" kern="1200" dirty="0">
                        <a:solidFill>
                          <a:schemeClr val="tx1"/>
                        </a:solidFill>
                        <a:latin typeface="Microsoft YaHei UI" panose="020B0503020204020204" pitchFamily="34" charset="-122"/>
                        <a:ea typeface="Microsoft YaHei UI" panose="020B0503020204020204" pitchFamily="34" charset="-122"/>
                        <a:cs typeface="+mn-cs"/>
                      </a:endParaRPr>
                    </a:p>
                  </a:txBody>
                  <a:tcPr marT="45697" marB="45697">
                    <a:noFill/>
                  </a:tcPr>
                </a:tc>
                <a:extLst>
                  <a:ext uri="{0D108BD9-81ED-4DB2-BD59-A6C34878D82A}">
                    <a16:rowId xmlns:a16="http://schemas.microsoft.com/office/drawing/2014/main" val="10001"/>
                  </a:ext>
                </a:extLst>
              </a:tr>
              <a:tr h="1962177">
                <a:tc>
                  <a:txBody>
                    <a:bodyPr/>
                    <a:lstStyle/>
                    <a:p>
                      <a:pPr marL="0" indent="0" algn="ctr">
                        <a:lnSpc>
                          <a:spcPct val="150000"/>
                        </a:lnSpc>
                        <a:buFont typeface="Arial" panose="020B0604020202020204" pitchFamily="34" charset="0"/>
                        <a:buNone/>
                      </a:pP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marL="0" indent="0" algn="ctr">
                        <a:lnSpc>
                          <a:spcPct val="150000"/>
                        </a:lnSpc>
                        <a:buFont typeface="Arial" panose="020B0604020202020204" pitchFamily="34" charset="0"/>
                        <a:buNone/>
                      </a:pPr>
                      <a:r>
                        <a:rPr lang="zh-CN" altLang="en-US" sz="1800" dirty="0">
                          <a:solidFill>
                            <a:srgbClr val="FFFF00"/>
                          </a:solidFill>
                          <a:latin typeface="Microsoft YaHei UI" panose="020B0503020204020204" pitchFamily="34" charset="-122"/>
                          <a:ea typeface="Microsoft YaHei UI" panose="020B0503020204020204" pitchFamily="34" charset="-122"/>
                        </a:rPr>
                        <a:t>方法</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marL="0" indent="0" algn="ctr">
                        <a:lnSpc>
                          <a:spcPct val="150000"/>
                        </a:lnSpc>
                        <a:buFont typeface="Arial" panose="020B0604020202020204" pitchFamily="34" charset="0"/>
                        <a:buNone/>
                      </a:pPr>
                      <a:r>
                        <a:rPr lang="en-US" altLang="zh-CN" sz="1600" b="0" kern="1200" dirty="0">
                          <a:solidFill>
                            <a:schemeClr val="tx1"/>
                          </a:solidFill>
                          <a:latin typeface="Microsoft YaHei UI" panose="020B0503020204020204" pitchFamily="34" charset="-122"/>
                          <a:ea typeface="Microsoft YaHei UI" panose="020B0503020204020204" pitchFamily="34" charset="-122"/>
                          <a:cs typeface="+mn-cs"/>
                        </a:rPr>
                        <a:t>Methods</a:t>
                      </a:r>
                      <a:endParaRPr lang="zh-CN" altLang="en-US" sz="1600" b="0" kern="1200" dirty="0">
                        <a:solidFill>
                          <a:schemeClr val="tx1"/>
                        </a:solidFill>
                        <a:latin typeface="Microsoft YaHei UI" panose="020B0503020204020204" pitchFamily="34" charset="-122"/>
                        <a:ea typeface="Microsoft YaHei UI" panose="020B0503020204020204" pitchFamily="34" charset="-122"/>
                        <a:cs typeface="+mn-cs"/>
                      </a:endParaRPr>
                    </a:p>
                  </a:txBody>
                  <a:tcPr marT="45697" marB="45697">
                    <a:noFill/>
                  </a:tcPr>
                </a:tc>
                <a:tc>
                  <a:txBody>
                    <a:bodyPr/>
                    <a:lstStyle/>
                    <a:p>
                      <a:pPr marL="0" indent="0" algn="l">
                        <a:lnSpc>
                          <a:spcPct val="150000"/>
                        </a:lnSpc>
                        <a:buFont typeface="Arial" panose="020B0604020202020204" pitchFamily="34" charset="0"/>
                        <a:buNone/>
                      </a:pPr>
                      <a:r>
                        <a:rPr lang="zh-CN" altLang="en-US" sz="1800" dirty="0">
                          <a:solidFill>
                            <a:srgbClr val="FFFF00"/>
                          </a:solidFill>
                          <a:latin typeface="Microsoft YaHei UI" panose="020B0503020204020204" pitchFamily="34" charset="-122"/>
                          <a:ea typeface="Microsoft YaHei UI" panose="020B0503020204020204" pitchFamily="34" charset="-122"/>
                        </a:rPr>
                        <a:t>本量利分析，边际分析法</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marL="0" indent="0" algn="l">
                        <a:lnSpc>
                          <a:spcPct val="150000"/>
                        </a:lnSpc>
                        <a:buFont typeface="Arial" panose="020B0604020202020204" pitchFamily="34" charset="0"/>
                        <a:buNone/>
                      </a:pPr>
                      <a:r>
                        <a:rPr lang="en-US" altLang="zh-CN" sz="1800" b="0" kern="1200" dirty="0">
                          <a:solidFill>
                            <a:schemeClr val="tx1"/>
                          </a:solidFill>
                          <a:latin typeface="Microsoft YaHei UI" panose="020B0503020204020204" pitchFamily="34" charset="-122"/>
                          <a:ea typeface="Microsoft YaHei UI" panose="020B0503020204020204" pitchFamily="34" charset="-122"/>
                          <a:cs typeface="+mn-cs"/>
                        </a:rPr>
                        <a:t>Cost-Volume-Profit Analysis, Margin Analysis</a:t>
                      </a:r>
                      <a:endParaRPr lang="zh-CN" altLang="en-US" sz="1800" b="0" kern="1200" dirty="0">
                        <a:solidFill>
                          <a:schemeClr val="tx1"/>
                        </a:solidFill>
                        <a:latin typeface="Microsoft YaHei UI" panose="020B0503020204020204" pitchFamily="34" charset="-122"/>
                        <a:ea typeface="Microsoft YaHei UI" panose="020B0503020204020204" pitchFamily="34" charset="-122"/>
                        <a:cs typeface="+mn-cs"/>
                      </a:endParaRPr>
                    </a:p>
                  </a:txBody>
                  <a:tcPr marT="45697" marB="45697">
                    <a:noFill/>
                  </a:tcPr>
                </a:tc>
                <a:tc>
                  <a:txBody>
                    <a:bodyPr/>
                    <a:lstStyle/>
                    <a:p>
                      <a:pPr marL="0" indent="0" algn="l">
                        <a:lnSpc>
                          <a:spcPct val="150000"/>
                        </a:lnSpc>
                        <a:buFont typeface="Arial" panose="020B0604020202020204" pitchFamily="34" charset="0"/>
                        <a:buNone/>
                      </a:pPr>
                      <a:r>
                        <a:rPr lang="zh-CN" altLang="en-US" sz="1800" dirty="0">
                          <a:solidFill>
                            <a:srgbClr val="FFFF00"/>
                          </a:solidFill>
                          <a:latin typeface="Microsoft YaHei UI" panose="020B0503020204020204" pitchFamily="34" charset="-122"/>
                          <a:ea typeface="Microsoft YaHei UI" panose="020B0503020204020204" pitchFamily="34" charset="-122"/>
                        </a:rPr>
                        <a:t>期望价值法，决策树法</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marL="0" indent="0" algn="l">
                        <a:lnSpc>
                          <a:spcPct val="150000"/>
                        </a:lnSpc>
                        <a:buFont typeface="Arial" panose="020B0604020202020204" pitchFamily="34" charset="0"/>
                        <a:buNone/>
                      </a:pPr>
                      <a:r>
                        <a:rPr lang="en-US" altLang="zh-CN" sz="1800" b="0" kern="1200" dirty="0">
                          <a:solidFill>
                            <a:schemeClr val="tx1"/>
                          </a:solidFill>
                          <a:latin typeface="Microsoft YaHei UI" panose="020B0503020204020204" pitchFamily="34" charset="-122"/>
                          <a:ea typeface="Microsoft YaHei UI" panose="020B0503020204020204" pitchFamily="34" charset="-122"/>
                          <a:cs typeface="+mn-cs"/>
                        </a:rPr>
                        <a:t>Expected value, Decision Tree</a:t>
                      </a:r>
                      <a:endParaRPr lang="zh-CN" altLang="en-US" sz="1800" b="0" kern="1200" dirty="0">
                        <a:solidFill>
                          <a:schemeClr val="tx1"/>
                        </a:solidFill>
                        <a:latin typeface="Microsoft YaHei UI" panose="020B0503020204020204" pitchFamily="34" charset="-122"/>
                        <a:ea typeface="Microsoft YaHei UI" panose="020B0503020204020204" pitchFamily="34" charset="-122"/>
                        <a:cs typeface="+mn-cs"/>
                      </a:endParaRPr>
                    </a:p>
                  </a:txBody>
                  <a:tcPr marT="45697" marB="45697">
                    <a:noFill/>
                  </a:tcPr>
                </a:tc>
                <a:tc>
                  <a:txBody>
                    <a:bodyPr/>
                    <a:lstStyle/>
                    <a:p>
                      <a:pPr marL="0" indent="0" algn="l">
                        <a:lnSpc>
                          <a:spcPct val="150000"/>
                        </a:lnSpc>
                        <a:buFont typeface="Arial" panose="020B0604020202020204" pitchFamily="34" charset="0"/>
                        <a:buNone/>
                      </a:pPr>
                      <a:r>
                        <a:rPr lang="zh-CN" altLang="en-US" sz="1800" dirty="0">
                          <a:solidFill>
                            <a:srgbClr val="FFFF00"/>
                          </a:solidFill>
                          <a:latin typeface="Microsoft YaHei UI" panose="020B0503020204020204" pitchFamily="34" charset="-122"/>
                          <a:ea typeface="Microsoft YaHei UI" panose="020B0503020204020204" pitchFamily="34" charset="-122"/>
                        </a:rPr>
                        <a:t>折现现金流法，满意型决策法</a:t>
                      </a:r>
                      <a:endParaRPr lang="en-US" altLang="zh-CN" sz="1800" dirty="0">
                        <a:solidFill>
                          <a:srgbClr val="FFFF00"/>
                        </a:solidFill>
                        <a:latin typeface="Microsoft YaHei UI" panose="020B0503020204020204" pitchFamily="34" charset="-122"/>
                        <a:ea typeface="Microsoft YaHei UI" panose="020B0503020204020204" pitchFamily="34" charset="-122"/>
                      </a:endParaRPr>
                    </a:p>
                    <a:p>
                      <a:pPr marL="0" indent="0" algn="l">
                        <a:lnSpc>
                          <a:spcPct val="150000"/>
                        </a:lnSpc>
                        <a:buFont typeface="Arial" panose="020B0604020202020204" pitchFamily="34" charset="0"/>
                        <a:buNone/>
                      </a:pPr>
                      <a:r>
                        <a:rPr lang="en-US" altLang="zh-CN" sz="1800" b="0" kern="1200" dirty="0">
                          <a:solidFill>
                            <a:schemeClr val="tx1"/>
                          </a:solidFill>
                          <a:latin typeface="Microsoft YaHei UI" panose="020B0503020204020204" pitchFamily="34" charset="-122"/>
                          <a:ea typeface="Microsoft YaHei UI" panose="020B0503020204020204" pitchFamily="34" charset="-122"/>
                          <a:cs typeface="+mn-cs"/>
                        </a:rPr>
                        <a:t>Discounted Cash Flow, Satisfactory Decision</a:t>
                      </a:r>
                      <a:endParaRPr lang="zh-CN" altLang="en-US" sz="1800" b="0" kern="1200" dirty="0">
                        <a:solidFill>
                          <a:schemeClr val="tx1"/>
                        </a:solidFill>
                        <a:latin typeface="Microsoft YaHei UI" panose="020B0503020204020204" pitchFamily="34" charset="-122"/>
                        <a:ea typeface="Microsoft YaHei UI" panose="020B0503020204020204" pitchFamily="34" charset="-122"/>
                        <a:cs typeface="+mn-cs"/>
                      </a:endParaRPr>
                    </a:p>
                  </a:txBody>
                  <a:tcPr marT="45697" marB="45697">
                    <a:noFill/>
                  </a:tcPr>
                </a:tc>
                <a:extLst>
                  <a:ext uri="{0D108BD9-81ED-4DB2-BD59-A6C34878D82A}">
                    <a16:rowId xmlns:a16="http://schemas.microsoft.com/office/drawing/2014/main" val="10002"/>
                  </a:ext>
                </a:extLst>
              </a:tr>
            </a:tbl>
          </a:graphicData>
        </a:graphic>
      </p:graphicFrame>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TOP" val=" 149.875"/>
  <p:tag name="LLEFT" val=" 209.25"/>
</p:tagLst>
</file>

<file path=ppt/tags/tag10.xml><?xml version="1.0" encoding="utf-8"?>
<p:tagLst xmlns:a="http://schemas.openxmlformats.org/drawingml/2006/main" xmlns:r="http://schemas.openxmlformats.org/officeDocument/2006/relationships" xmlns:p="http://schemas.openxmlformats.org/presentationml/2006/main">
  <p:tag name="KSO_WM_UNIT_TABLE_BEAUTIFY" val="smartTable{65964f22-2833-424d-bc4f-b46a1a336601}"/>
</p:tagLst>
</file>

<file path=ppt/tags/tag11.xml><?xml version="1.0" encoding="utf-8"?>
<p:tagLst xmlns:a="http://schemas.openxmlformats.org/drawingml/2006/main" xmlns:r="http://schemas.openxmlformats.org/officeDocument/2006/relationships" xmlns:p="http://schemas.openxmlformats.org/presentationml/2006/main">
  <p:tag name="KSO_WM_UNIT_TABLE_BEAUTIFY" val="smartTable{eeab55eb-939f-4cf9-aae9-889c44ea4437}"/>
</p:tagLst>
</file>

<file path=ppt/tags/tag12.xml><?xml version="1.0" encoding="utf-8"?>
<p:tagLst xmlns:a="http://schemas.openxmlformats.org/drawingml/2006/main" xmlns:r="http://schemas.openxmlformats.org/officeDocument/2006/relationships" xmlns:p="http://schemas.openxmlformats.org/presentationml/2006/main">
  <p:tag name="KSO_WM_UNIT_TABLE_BEAUTIFY" val="smartTable{3e167e6b-ccd1-4588-87cc-e7a13d0c9e33}"/>
  <p:tag name="TABLE_ENDDRAG_ORIGIN_RECT" val="602*352"/>
  <p:tag name="TABLE_ENDDRAG_RECT" val="28*116*602*352"/>
</p:tagLst>
</file>

<file path=ppt/tags/tag13.xml><?xml version="1.0" encoding="utf-8"?>
<p:tagLst xmlns:a="http://schemas.openxmlformats.org/drawingml/2006/main" xmlns:r="http://schemas.openxmlformats.org/officeDocument/2006/relationships" xmlns:p="http://schemas.openxmlformats.org/presentationml/2006/main">
  <p:tag name="KSO_WM_UNIT_TABLE_BEAUTIFY" val="smartTable{d1645df8-0bf2-4121-bac3-2523aba39701}"/>
</p:tagLst>
</file>

<file path=ppt/tags/tag14.xml><?xml version="1.0" encoding="utf-8"?>
<p:tagLst xmlns:a="http://schemas.openxmlformats.org/drawingml/2006/main" xmlns:r="http://schemas.openxmlformats.org/officeDocument/2006/relationships" xmlns:p="http://schemas.openxmlformats.org/presentationml/2006/main">
  <p:tag name="KSO_WM_UNIT_TABLE_BEAUTIFY" val="smartTable{bb3d55d0-3739-47f6-85f1-b47b9c30c712}"/>
</p:tagLst>
</file>

<file path=ppt/tags/tag15.xml><?xml version="1.0" encoding="utf-8"?>
<p:tagLst xmlns:a="http://schemas.openxmlformats.org/drawingml/2006/main" xmlns:r="http://schemas.openxmlformats.org/officeDocument/2006/relationships" xmlns:p="http://schemas.openxmlformats.org/presentationml/2006/main">
  <p:tag name="KSO_WM_UNIT_TABLE_BEAUTIFY" val="smartTable{7865b4c0-14d1-4a12-9139-fbd5150abffa}"/>
</p:tagLst>
</file>

<file path=ppt/tags/tag16.xml><?xml version="1.0" encoding="utf-8"?>
<p:tagLst xmlns:a="http://schemas.openxmlformats.org/drawingml/2006/main" xmlns:r="http://schemas.openxmlformats.org/officeDocument/2006/relationships" xmlns:p="http://schemas.openxmlformats.org/presentationml/2006/main">
  <p:tag name="KSO_WM_UNIT_TABLE_BEAUTIFY" val="smartTable{dfac4428-4164-43a7-bbcf-ae3e209bd4f5}"/>
</p:tagLst>
</file>

<file path=ppt/tags/tag2.xml><?xml version="1.0" encoding="utf-8"?>
<p:tagLst xmlns:a="http://schemas.openxmlformats.org/drawingml/2006/main" xmlns:r="http://schemas.openxmlformats.org/officeDocument/2006/relationships" xmlns:p="http://schemas.openxmlformats.org/presentationml/2006/main">
  <p:tag name="LTOP" val=" 149.875"/>
  <p:tag name="LLEFT" val=" 209.25"/>
</p:tagLst>
</file>

<file path=ppt/tags/tag3.xml><?xml version="1.0" encoding="utf-8"?>
<p:tagLst xmlns:a="http://schemas.openxmlformats.org/drawingml/2006/main" xmlns:r="http://schemas.openxmlformats.org/officeDocument/2006/relationships" xmlns:p="http://schemas.openxmlformats.org/presentationml/2006/main">
  <p:tag name="LTOP" val=" 150.875"/>
  <p:tag name="LLEFT" val=" 79.625"/>
</p:tagLst>
</file>

<file path=ppt/tags/tag4.xml><?xml version="1.0" encoding="utf-8"?>
<p:tagLst xmlns:a="http://schemas.openxmlformats.org/drawingml/2006/main" xmlns:r="http://schemas.openxmlformats.org/officeDocument/2006/relationships" xmlns:p="http://schemas.openxmlformats.org/presentationml/2006/main">
  <p:tag name="LTOP" val=" 214.125"/>
  <p:tag name="LLEFT" val=" 80.125"/>
</p:tagLst>
</file>

<file path=ppt/tags/tag5.xml><?xml version="1.0" encoding="utf-8"?>
<p:tagLst xmlns:a="http://schemas.openxmlformats.org/drawingml/2006/main" xmlns:r="http://schemas.openxmlformats.org/officeDocument/2006/relationships" xmlns:p="http://schemas.openxmlformats.org/presentationml/2006/main">
  <p:tag name="LTOP" val=" 214.125"/>
  <p:tag name="LLEFT" val=" 225.625"/>
</p:tagLst>
</file>

<file path=ppt/tags/tag6.xml><?xml version="1.0" encoding="utf-8"?>
<p:tagLst xmlns:a="http://schemas.openxmlformats.org/drawingml/2006/main" xmlns:r="http://schemas.openxmlformats.org/officeDocument/2006/relationships" xmlns:p="http://schemas.openxmlformats.org/presentationml/2006/main">
  <p:tag name="LTOP" val=" 214.125"/>
  <p:tag name="LLEFT" val=" 371"/>
</p:tagLst>
</file>

<file path=ppt/tags/tag7.xml><?xml version="1.0" encoding="utf-8"?>
<p:tagLst xmlns:a="http://schemas.openxmlformats.org/drawingml/2006/main" xmlns:r="http://schemas.openxmlformats.org/officeDocument/2006/relationships" xmlns:p="http://schemas.openxmlformats.org/presentationml/2006/main">
  <p:tag name="LTOP" val=" 214.125"/>
  <p:tag name="LLEFT" val=" 516.5"/>
</p:tagLst>
</file>

<file path=ppt/tags/tag8.xml><?xml version="1.0" encoding="utf-8"?>
<p:tagLst xmlns:a="http://schemas.openxmlformats.org/drawingml/2006/main" xmlns:r="http://schemas.openxmlformats.org/officeDocument/2006/relationships" xmlns:p="http://schemas.openxmlformats.org/presentationml/2006/main">
  <p:tag name="NAME" val="OvalShape"/>
</p:tagLst>
</file>

<file path=ppt/tags/tag9.xml><?xml version="1.0" encoding="utf-8"?>
<p:tagLst xmlns:a="http://schemas.openxmlformats.org/drawingml/2006/main" xmlns:r="http://schemas.openxmlformats.org/officeDocument/2006/relationships" xmlns:p="http://schemas.openxmlformats.org/presentationml/2006/main">
  <p:tag name="NAME" val="OvalText"/>
</p:tagLst>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3891</TotalTime>
  <Words>5680</Words>
  <Application>Microsoft Office PowerPoint</Application>
  <PresentationFormat>宽屏</PresentationFormat>
  <Paragraphs>1107</Paragraphs>
  <Slides>70</Slides>
  <Notes>7</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70</vt:i4>
      </vt:variant>
    </vt:vector>
  </HeadingPairs>
  <TitlesOfParts>
    <vt:vector size="83" baseType="lpstr">
      <vt:lpstr>HY견고딕</vt:lpstr>
      <vt:lpstr>Microsoft YaHei UI</vt:lpstr>
      <vt:lpstr>等线</vt:lpstr>
      <vt:lpstr>等线 Light</vt:lpstr>
      <vt:lpstr>华文楷体</vt:lpstr>
      <vt:lpstr>微软雅黑</vt:lpstr>
      <vt:lpstr>微软雅黑 Light</vt:lpstr>
      <vt:lpstr>Arial</vt:lpstr>
      <vt:lpstr>Calibri</vt:lpstr>
      <vt:lpstr>Calibri Light</vt:lpstr>
      <vt:lpstr>Wingdings</vt:lpstr>
      <vt:lpstr>Wingdings 2</vt:lpstr>
      <vt:lpstr>Office Theme</vt:lpstr>
      <vt:lpstr>数字化时代的财务决策支持 Financial Decision Support in The Era of Digitalization </vt:lpstr>
      <vt:lpstr>PowerPoint 演示文稿</vt:lpstr>
      <vt:lpstr>1. 决策中的数字化机会  1. The Chance of Digitalization for Decision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2. 数字化与经营决策  2. Digitalization and Operation Decision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3. 数字化与短期投资决策  3. Digitalization and Short-term Investment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4. 数字化与金融投资决策  4. Digitalization and Security Investment</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5. 数字化与实物投资决策  5. Digitalization and Physical Asset Investment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 谢谢观看 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ray zhang</dc:creator>
  <cp:lastModifiedBy>zhang ray</cp:lastModifiedBy>
  <cp:revision>339</cp:revision>
  <dcterms:created xsi:type="dcterms:W3CDTF">2019-02-28T09:57:00Z</dcterms:created>
  <dcterms:modified xsi:type="dcterms:W3CDTF">2022-03-07T03:37:55Z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2707489FF135495C8246217D79D2248B</vt:lpwstr>
  </property>
  <property fmtid="{D5CDD505-2E9C-101B-9397-08002B2CF9AE}" pid="3" name="KSOProductBuildVer">
    <vt:lpwstr>2052-11.1.0.11365</vt:lpwstr>
  </property>
</Properties>
</file>